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4" r:id="rId3"/>
    <p:sldId id="269" r:id="rId4"/>
    <p:sldId id="266" r:id="rId5"/>
    <p:sldId id="270" r:id="rId6"/>
    <p:sldId id="268" r:id="rId7"/>
    <p:sldId id="271" r:id="rId8"/>
    <p:sldId id="257" r:id="rId9"/>
    <p:sldId id="258" r:id="rId10"/>
    <p:sldId id="273" r:id="rId11"/>
    <p:sldId id="260" r:id="rId12"/>
    <p:sldId id="261" r:id="rId13"/>
    <p:sldId id="272" r:id="rId14"/>
    <p:sldId id="262" r:id="rId15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85" autoAdjust="0"/>
    <p:restoredTop sz="95994" autoAdjust="0"/>
  </p:normalViewPr>
  <p:slideViewPr>
    <p:cSldViewPr snapToGrid="0" snapToObjects="1">
      <p:cViewPr varScale="1">
        <p:scale>
          <a:sx n="66" d="100"/>
          <a:sy n="66" d="100"/>
        </p:scale>
        <p:origin x="954" y="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dc7711cf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dc7711cf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09956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://www.inclusivedesigntoolkit.com/whatis/whatis.html#nog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2031325"/>
          </a:xfrm>
        </p:spPr>
        <p:txBody>
          <a:bodyPr/>
          <a:lstStyle/>
          <a:p>
            <a:r>
              <a:rPr lang="en-US" dirty="0"/>
              <a:t>Inclusive Design and</a:t>
            </a:r>
            <a:br>
              <a:rPr lang="en-US" dirty="0"/>
            </a:br>
            <a:r>
              <a:rPr lang="en-US" dirty="0"/>
              <a:t>Lists and 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872D-0307-4ABC-95FF-6C337C368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CB4FE-B20C-458D-A95D-F03B5E6A01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912849"/>
          </a:xfrm>
        </p:spPr>
        <p:txBody>
          <a:bodyPr/>
          <a:lstStyle/>
          <a:p>
            <a:r>
              <a:rPr lang="en-US" dirty="0"/>
              <a:t>In a python coding window (</a:t>
            </a:r>
            <a:r>
              <a:rPr lang="en-US" dirty="0" err="1"/>
              <a:t>zybooks</a:t>
            </a:r>
            <a:r>
              <a:rPr lang="en-US" dirty="0"/>
              <a:t>)</a:t>
            </a:r>
          </a:p>
          <a:p>
            <a:r>
              <a:rPr lang="en-US" dirty="0"/>
              <a:t>Create list with each of your names as elements</a:t>
            </a:r>
          </a:p>
          <a:p>
            <a:r>
              <a:rPr lang="en-US" dirty="0"/>
              <a:t>Print the smallest name</a:t>
            </a:r>
          </a:p>
          <a:p>
            <a:r>
              <a:rPr lang="en-US" dirty="0"/>
              <a:t>Print the largest name</a:t>
            </a:r>
          </a:p>
          <a:p>
            <a:r>
              <a:rPr lang="en-US" dirty="0"/>
              <a:t>Will it allow you to ‘sum’ the list?</a:t>
            </a:r>
          </a:p>
          <a:p>
            <a:pPr lvl="1"/>
            <a:r>
              <a:rPr lang="en-US" dirty="0"/>
              <a:t>A for yes, B for no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E3F6D-1046-4FEE-B439-6F14FD0ED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158" y="127100"/>
            <a:ext cx="7026442" cy="146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5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E8C1-DE0C-9042-919B-3B548EFC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E70F9-72E0-9F47-8125-ACBA4F43B0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5038947" cy="2571217"/>
          </a:xfrm>
        </p:spPr>
        <p:txBody>
          <a:bodyPr/>
          <a:lstStyle/>
          <a:p>
            <a:r>
              <a:rPr lang="en-US" dirty="0"/>
              <a:t>Like lists, but…</a:t>
            </a:r>
          </a:p>
          <a:p>
            <a:pPr lvl="1"/>
            <a:r>
              <a:rPr lang="en-US" dirty="0"/>
              <a:t>immutable  (can’t be changed)</a:t>
            </a:r>
          </a:p>
          <a:p>
            <a:pPr lvl="1"/>
            <a:r>
              <a:rPr lang="en-US" dirty="0"/>
              <a:t>common way to  “fix” data</a:t>
            </a:r>
          </a:p>
          <a:p>
            <a:r>
              <a:rPr lang="en-US" dirty="0"/>
              <a:t>Named Tuple</a:t>
            </a:r>
          </a:p>
          <a:p>
            <a:pPr lvl="1"/>
            <a:r>
              <a:rPr lang="en-US" dirty="0"/>
              <a:t>Holds data in a named form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9EAE45-D747-B64D-926A-DBDF43AC4F69}"/>
              </a:ext>
            </a:extLst>
          </p:cNvPr>
          <p:cNvSpPr/>
          <p:nvPr/>
        </p:nvSpPr>
        <p:spPr>
          <a:xfrm>
            <a:off x="628075" y="4347900"/>
            <a:ext cx="42374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fixed = (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(fixed)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(fixed[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#2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fixed[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#ERROR!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C176CF-3278-A04A-BB5E-D74C553ABD13}"/>
              </a:ext>
            </a:extLst>
          </p:cNvPr>
          <p:cNvSpPr/>
          <p:nvPr/>
        </p:nvSpPr>
        <p:spPr>
          <a:xfrm>
            <a:off x="6536266" y="2187503"/>
            <a:ext cx="70124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coords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namedtuple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"Coordinates"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"Latitude"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"Longitude"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foco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coords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"40.5853° N"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"105.0844° W"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foco.Latitude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40.5853° N</a:t>
            </a:r>
            <a:b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053C5C7-57F8-F347-83EF-EDE19A45D64E}"/>
              </a:ext>
            </a:extLst>
          </p:cNvPr>
          <p:cNvSpPr txBox="1">
            <a:spLocks/>
          </p:cNvSpPr>
          <p:nvPr/>
        </p:nvSpPr>
        <p:spPr>
          <a:xfrm>
            <a:off x="6570133" y="1219802"/>
            <a:ext cx="5038947" cy="967701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 Skill: Named Tuple </a:t>
            </a:r>
          </a:p>
          <a:p>
            <a:r>
              <a:rPr lang="en-US" dirty="0"/>
              <a:t>Tuple but allows direct name references</a:t>
            </a:r>
          </a:p>
        </p:txBody>
      </p:sp>
    </p:spTree>
    <p:extLst>
      <p:ext uri="{BB962C8B-B14F-4D97-AF65-F5344CB8AC3E}">
        <p14:creationId xmlns:p14="http://schemas.microsoft.com/office/powerpoint/2010/main" val="414462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0946-F262-2C49-9ABD-288B29AD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Elements In Lists?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1502A-CCCA-C148-ABA4-7A23D0C584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2781169" cy="481414"/>
          </a:xfrm>
        </p:spPr>
        <p:txBody>
          <a:bodyPr/>
          <a:lstStyle/>
          <a:p>
            <a:r>
              <a:rPr lang="en-US" dirty="0"/>
              <a:t>the while loop 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ABFD07-2174-BD4C-99B8-542F6CB04C35}"/>
              </a:ext>
            </a:extLst>
          </p:cNvPr>
          <p:cNvSpPr/>
          <p:nvPr/>
        </p:nvSpPr>
        <p:spPr>
          <a:xfrm>
            <a:off x="628075" y="2422970"/>
            <a:ext cx="69088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index = 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index &lt; </a:t>
            </a:r>
            <a:r>
              <a:rPr lang="en-US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(glaciers):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(glaciers[index]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index +=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AF1A903-BF6F-A746-B482-90725A02D7DE}"/>
              </a:ext>
            </a:extLst>
          </p:cNvPr>
          <p:cNvSpPr txBox="1">
            <a:spLocks/>
          </p:cNvSpPr>
          <p:nvPr/>
        </p:nvSpPr>
        <p:spPr>
          <a:xfrm>
            <a:off x="628074" y="3886200"/>
            <a:ext cx="4847037" cy="481414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introducing </a:t>
            </a:r>
            <a:r>
              <a:rPr lang="en-US" b="1" dirty="0"/>
              <a:t>for</a:t>
            </a:r>
            <a:r>
              <a:rPr lang="en-US" dirty="0"/>
              <a:t> loop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5F573-D3B8-1243-A6C5-10C678F7F756}"/>
              </a:ext>
            </a:extLst>
          </p:cNvPr>
          <p:cNvSpPr/>
          <p:nvPr/>
        </p:nvSpPr>
        <p:spPr>
          <a:xfrm>
            <a:off x="628075" y="4507405"/>
            <a:ext cx="69088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size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glaciers: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(size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507E006-1AB0-4845-883D-93D29AAF1A18}"/>
              </a:ext>
            </a:extLst>
          </p:cNvPr>
          <p:cNvSpPr txBox="1">
            <a:spLocks/>
          </p:cNvSpPr>
          <p:nvPr/>
        </p:nvSpPr>
        <p:spPr>
          <a:xfrm>
            <a:off x="628074" y="5317074"/>
            <a:ext cx="4847037" cy="1712520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grabs each element</a:t>
            </a:r>
          </a:p>
          <a:p>
            <a:pPr lvl="1"/>
            <a:r>
              <a:rPr lang="en-US" dirty="0"/>
              <a:t>in order</a:t>
            </a:r>
          </a:p>
          <a:p>
            <a:pPr lvl="1"/>
            <a:r>
              <a:rPr lang="en-US" dirty="0"/>
              <a:t>ends when list ends</a:t>
            </a:r>
          </a:p>
          <a:p>
            <a:r>
              <a:rPr lang="en-US" dirty="0"/>
              <a:t>the above two loops – the  same thing!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737F130-A060-7744-BB86-BFC8733A3B48}"/>
              </a:ext>
            </a:extLst>
          </p:cNvPr>
          <p:cNvSpPr txBox="1">
            <a:spLocks/>
          </p:cNvSpPr>
          <p:nvPr/>
        </p:nvSpPr>
        <p:spPr>
          <a:xfrm>
            <a:off x="7205910" y="1801765"/>
            <a:ext cx="4749023" cy="1230145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range(a, b)</a:t>
            </a:r>
          </a:p>
          <a:p>
            <a:pPr lvl="1"/>
            <a:r>
              <a:rPr lang="en-US" dirty="0"/>
              <a:t>Creates a number list from a to b</a:t>
            </a:r>
          </a:p>
          <a:p>
            <a:pPr lvl="1"/>
            <a:r>
              <a:rPr lang="en-US" dirty="0"/>
              <a:t>often used with for loops!  </a:t>
            </a:r>
          </a:p>
        </p:txBody>
      </p:sp>
    </p:spTree>
    <p:extLst>
      <p:ext uri="{BB962C8B-B14F-4D97-AF65-F5344CB8AC3E}">
        <p14:creationId xmlns:p14="http://schemas.microsoft.com/office/powerpoint/2010/main" val="258788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62E8-8C45-4831-BECB-6B460782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D842F-2065-4125-8F5F-F122DF2B02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974964"/>
          </a:xfrm>
        </p:spPr>
        <p:txBody>
          <a:bodyPr/>
          <a:lstStyle/>
          <a:p>
            <a:r>
              <a:rPr lang="en-US" dirty="0"/>
              <a:t>Given a list of Numbers</a:t>
            </a:r>
          </a:p>
          <a:p>
            <a:pPr lvl="1"/>
            <a:r>
              <a:rPr lang="en-US" dirty="0"/>
              <a:t>Add all the elements together </a:t>
            </a:r>
          </a:p>
          <a:p>
            <a:pPr lvl="1"/>
            <a:r>
              <a:rPr lang="en-US" dirty="0"/>
              <a:t>Add all *even* elements together</a:t>
            </a:r>
          </a:p>
          <a:p>
            <a:pPr lvl="2"/>
            <a:r>
              <a:rPr lang="en-US" dirty="0"/>
              <a:t>Hint: You will use a loop</a:t>
            </a:r>
          </a:p>
          <a:p>
            <a:pPr lvl="2"/>
            <a:r>
              <a:rPr lang="en-US" dirty="0"/>
              <a:t>Hint: You will use modulo (%)</a:t>
            </a:r>
          </a:p>
        </p:txBody>
      </p:sp>
    </p:spTree>
    <p:extLst>
      <p:ext uri="{BB962C8B-B14F-4D97-AF65-F5344CB8AC3E}">
        <p14:creationId xmlns:p14="http://schemas.microsoft.com/office/powerpoint/2010/main" val="287734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4072-C76E-AC48-B664-D409490A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381418-DE1D-0346-8AB6-5B7D54BE121D}"/>
              </a:ext>
            </a:extLst>
          </p:cNvPr>
          <p:cNvSpPr/>
          <p:nvPr/>
        </p:nvSpPr>
        <p:spPr>
          <a:xfrm>
            <a:off x="3872089" y="1377259"/>
            <a:ext cx="69088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simple_cipher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(msg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shift):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encrypt 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b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msg: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encrypt += </a:t>
            </a:r>
            <a:r>
              <a:rPr lang="en-US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(char)+shift)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encrypt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E311D6-BABF-B247-879D-F9DB1309EE3E}"/>
              </a:ext>
            </a:extLst>
          </p:cNvPr>
          <p:cNvSpPr/>
          <p:nvPr/>
        </p:nvSpPr>
        <p:spPr>
          <a:xfrm>
            <a:off x="3872089" y="3140208"/>
            <a:ext cx="69088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secure_message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(history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key):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encrypted = []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msg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history: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encrypted +=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simple_cipher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(msg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key)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encrypted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decode_message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(history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key):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decoded = []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msg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history: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decoded  +=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simple_cipher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(msg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-key)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decoded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910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647163"/>
            <a:ext cx="8395419" cy="4379259"/>
          </a:xfrm>
        </p:spPr>
        <p:txBody>
          <a:bodyPr/>
          <a:lstStyle/>
          <a:p>
            <a:pPr marL="930762" lvl="1" indent="0">
              <a:buNone/>
            </a:pPr>
            <a:endParaRPr lang="en-US" dirty="0"/>
          </a:p>
          <a:p>
            <a:r>
              <a:rPr lang="en-US" dirty="0"/>
              <a:t>Reminder – readings are due </a:t>
            </a:r>
            <a:r>
              <a:rPr lang="en-US" b="1" dirty="0"/>
              <a:t>before</a:t>
            </a:r>
            <a:r>
              <a:rPr lang="en-US" dirty="0"/>
              <a:t> lecture</a:t>
            </a:r>
          </a:p>
          <a:p>
            <a:pPr lvl="1"/>
            <a:r>
              <a:rPr lang="en-US" dirty="0"/>
              <a:t>You don’t have to do all of it - challenge problems can be challenging…</a:t>
            </a:r>
          </a:p>
          <a:p>
            <a:pPr lvl="1"/>
            <a:r>
              <a:rPr lang="en-US" dirty="0"/>
              <a:t>You can return to them. </a:t>
            </a:r>
          </a:p>
          <a:p>
            <a:pPr lvl="1"/>
            <a:r>
              <a:rPr lang="en-US" dirty="0"/>
              <a:t>We start off each lecture with a quiz from your reading! </a:t>
            </a:r>
          </a:p>
          <a:p>
            <a:r>
              <a:rPr lang="en-US" dirty="0"/>
              <a:t>Make sure to review knowledge checks and spread out their use! </a:t>
            </a:r>
          </a:p>
          <a:p>
            <a:endParaRPr lang="en-US" dirty="0"/>
          </a:p>
          <a:p>
            <a:r>
              <a:rPr lang="en-US" dirty="0"/>
              <a:t>Grace Hopper Celebration – Check Canvas Announcement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744412" y="2150737"/>
            <a:ext cx="3892958" cy="2882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Start on Inclusive Design Paper (due next week)</a:t>
            </a:r>
          </a:p>
          <a:p>
            <a:endParaRPr lang="en-US" sz="3022" dirty="0"/>
          </a:p>
          <a:p>
            <a:endParaRPr lang="en-US" sz="3022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403AF-FCA0-4FAD-B2CD-E3D24CF8DD27}"/>
              </a:ext>
            </a:extLst>
          </p:cNvPr>
          <p:cNvSpPr txBox="1"/>
          <p:nvPr/>
        </p:nvSpPr>
        <p:spPr>
          <a:xfrm>
            <a:off x="628075" y="6148934"/>
            <a:ext cx="10580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164 – Next Course In Sequence, also consider CS 220 (math and stats especially) </a:t>
            </a:r>
          </a:p>
          <a:p>
            <a:r>
              <a:rPr lang="en-US" dirty="0"/>
              <a:t>CO Jobs Report 2021 – 77% of *all* new jobs in Colorado require programming</a:t>
            </a:r>
          </a:p>
          <a:p>
            <a:r>
              <a:rPr lang="en-US" dirty="0"/>
              <a:t>60% of all STEM jobs requires *advanced* (200-300 level)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How are you studying for this course? Knowledge checks, practice coding assignments,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CBD6-0472-4E98-A541-A6F54AB5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2044C-DA7D-461B-8CD9-4227C6ADD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1920724"/>
            <a:ext cx="6582694" cy="5425924"/>
          </a:xfrm>
        </p:spPr>
        <p:txBody>
          <a:bodyPr/>
          <a:lstStyle/>
          <a:p>
            <a:r>
              <a:rPr lang="en-US" dirty="0"/>
              <a:t>Accessible Design</a:t>
            </a:r>
          </a:p>
          <a:p>
            <a:pPr lvl="1"/>
            <a:r>
              <a:rPr lang="en-US" dirty="0"/>
              <a:t>Meets compliance </a:t>
            </a:r>
          </a:p>
          <a:p>
            <a:pPr lvl="1"/>
            <a:r>
              <a:rPr lang="en-US" dirty="0"/>
              <a:t>Often requires special tools or accommodations </a:t>
            </a:r>
          </a:p>
          <a:p>
            <a:r>
              <a:rPr lang="en-US" dirty="0"/>
              <a:t>Universal Design</a:t>
            </a:r>
          </a:p>
          <a:p>
            <a:pPr lvl="1"/>
            <a:r>
              <a:rPr lang="en-US" dirty="0"/>
              <a:t>Makes it so compliance is met by default</a:t>
            </a:r>
          </a:p>
          <a:p>
            <a:pPr lvl="1"/>
            <a:r>
              <a:rPr lang="en-US" dirty="0"/>
              <a:t>Websites – Colorblindness for example!</a:t>
            </a:r>
          </a:p>
          <a:p>
            <a:pPr lvl="2"/>
            <a:r>
              <a:rPr lang="en-US" dirty="0"/>
              <a:t>Green and Blue</a:t>
            </a:r>
          </a:p>
          <a:p>
            <a:pPr lvl="2"/>
            <a:r>
              <a:rPr lang="en-US" dirty="0"/>
              <a:t>Bad Color Combinations </a:t>
            </a:r>
          </a:p>
          <a:p>
            <a:pPr lvl="2"/>
            <a:r>
              <a:rPr lang="en-US" dirty="0"/>
              <a:t>Design with contrasting, so no matter the way people see it, they can still see it! </a:t>
            </a:r>
          </a:p>
          <a:p>
            <a:r>
              <a:rPr lang="en-US" dirty="0"/>
              <a:t>Inclusive Design</a:t>
            </a:r>
          </a:p>
          <a:p>
            <a:pPr lvl="1"/>
            <a:r>
              <a:rPr lang="en-US" dirty="0"/>
              <a:t>Accessible by different ability levels, gender identification, backgrounds, and cultural identities without alienation 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4E8890-E9EB-47B1-AA66-254536C97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770" y="87383"/>
            <a:ext cx="6582694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40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Enter Inclusive Design</a:t>
            </a:r>
            <a:endParaRPr dirty="0"/>
          </a:p>
        </p:txBody>
      </p:sp>
      <p:sp>
        <p:nvSpPr>
          <p:cNvPr id="227" name="Google Shape;227;p43"/>
          <p:cNvSpPr txBox="1">
            <a:spLocks noGrp="1"/>
          </p:cNvSpPr>
          <p:nvPr>
            <p:ph type="body" idx="1"/>
          </p:nvPr>
        </p:nvSpPr>
        <p:spPr>
          <a:xfrm>
            <a:off x="628093" y="1920736"/>
            <a:ext cx="6998560" cy="514624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Microsoft Inclusive Design Principles:</a:t>
            </a:r>
            <a:endParaRPr dirty="0"/>
          </a:p>
          <a:p>
            <a:pPr>
              <a:buChar char="●"/>
            </a:pPr>
            <a:r>
              <a:rPr lang="en" dirty="0"/>
              <a:t>Recognize exclusion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Solve for one, extend to many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Learn from diversity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" dirty="0"/>
              <a:t>Continuum of population diversity pyramid </a:t>
            </a:r>
            <a:endParaRPr dirty="0"/>
          </a:p>
          <a:p>
            <a:pPr>
              <a:buChar char="●"/>
            </a:pPr>
            <a:r>
              <a:rPr lang="en" dirty="0"/>
              <a:t>Notice, only 21% of people have ‘no-difficulties’ </a:t>
            </a:r>
            <a:endParaRPr dirty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en" dirty="0"/>
              <a:t>Modern Design and Software Engineering</a:t>
            </a:r>
            <a:endParaRPr dirty="0"/>
          </a:p>
          <a:p>
            <a:pPr>
              <a:buChar char="●"/>
            </a:pPr>
            <a:r>
              <a:rPr lang="en" dirty="0"/>
              <a:t>Must take into account the full audience 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Must take into account the </a:t>
            </a:r>
            <a:r>
              <a:rPr lang="en" b="1" dirty="0"/>
              <a:t>interconnectedness</a:t>
            </a:r>
            <a:r>
              <a:rPr lang="en" dirty="0"/>
              <a:t> of society</a:t>
            </a:r>
            <a:endParaRPr dirty="0"/>
          </a:p>
        </p:txBody>
      </p:sp>
      <p:pic>
        <p:nvPicPr>
          <p:cNvPr id="228" name="Google Shape;228;p43" descr="Pyramid diagram. Beginning with 21% no difficulties on the bottom, then 16% minimal difficulties, 37% mild difficulties, 25% severe difficulties. At the top of the pyramid is the target for specialist products.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1390" y="1920736"/>
            <a:ext cx="4045110" cy="3772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3"/>
          <p:cNvSpPr txBox="1"/>
          <p:nvPr/>
        </p:nvSpPr>
        <p:spPr>
          <a:xfrm>
            <a:off x="8161511" y="5822613"/>
            <a:ext cx="4369156" cy="43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209" dirty="0">
                <a:latin typeface="Proxima Nova"/>
                <a:ea typeface="Proxima Nova"/>
                <a:cs typeface="Proxima Nova"/>
                <a:sym typeface="Proxima Nova"/>
              </a:rPr>
              <a:t>Credit: University of Cambridge - </a:t>
            </a:r>
            <a:r>
              <a:rPr lang="en" sz="1209" u="sng" dirty="0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Inclusive Design Toolkit</a:t>
            </a:r>
            <a:endParaRPr sz="1209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0" name="Google Shape;230;p43"/>
          <p:cNvSpPr txBox="1"/>
          <p:nvPr/>
        </p:nvSpPr>
        <p:spPr>
          <a:xfrm>
            <a:off x="7745880" y="6459320"/>
            <a:ext cx="5982187" cy="92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511">
                <a:latin typeface="Proxima Nova"/>
                <a:ea typeface="Proxima Nova"/>
                <a:cs typeface="Proxima Nova"/>
                <a:sym typeface="Proxima Nova"/>
              </a:rPr>
              <a:t>3rd Law of Tech: Technology comes in packages, big and small.</a:t>
            </a:r>
            <a:endParaRPr sz="1511" dirty="0">
              <a:latin typeface="Proxima Nova"/>
              <a:ea typeface="Proxima Nova"/>
              <a:cs typeface="Proxima Nova"/>
              <a:sym typeface="Proxima Nova"/>
            </a:endParaRPr>
          </a:p>
          <a:p>
            <a:r>
              <a:rPr lang="en" sz="1511">
                <a:latin typeface="Proxima Nova"/>
                <a:ea typeface="Proxima Nova"/>
                <a:cs typeface="Proxima Nova"/>
                <a:sym typeface="Proxima Nova"/>
              </a:rPr>
              <a:t>Further Thinking: All technology, big and small, needs to be designed with the client in mind.</a:t>
            </a:r>
            <a:endParaRPr sz="151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9CA8-89F3-43A5-A860-56CC5C05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Ability Levels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E9BB8-31CF-4ED5-9DAD-F6CF5C69E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1920724"/>
            <a:ext cx="4800268" cy="2665789"/>
          </a:xfrm>
        </p:spPr>
        <p:txBody>
          <a:bodyPr/>
          <a:lstStyle/>
          <a:p>
            <a:pPr>
              <a:spcBef>
                <a:spcPts val="0"/>
              </a:spcBef>
              <a:buChar char="●"/>
            </a:pPr>
            <a:r>
              <a:rPr lang="en-US" dirty="0"/>
              <a:t>Difficulties are on a spectrum of:</a:t>
            </a:r>
          </a:p>
          <a:p>
            <a:pPr lvl="1">
              <a:spcBef>
                <a:spcPts val="0"/>
              </a:spcBef>
              <a:buChar char="○"/>
            </a:pPr>
            <a:r>
              <a:rPr lang="en-US" dirty="0"/>
              <a:t>Permanent </a:t>
            </a:r>
          </a:p>
          <a:p>
            <a:pPr lvl="1">
              <a:spcBef>
                <a:spcPts val="0"/>
              </a:spcBef>
              <a:buChar char="○"/>
            </a:pPr>
            <a:r>
              <a:rPr lang="en-US" dirty="0"/>
              <a:t>Temporary </a:t>
            </a:r>
          </a:p>
          <a:p>
            <a:pPr lvl="1">
              <a:spcBef>
                <a:spcPts val="0"/>
              </a:spcBef>
              <a:buChar char="○"/>
            </a:pPr>
            <a:r>
              <a:rPr lang="en-US" dirty="0"/>
              <a:t>Situational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75274C4-20F6-4289-850D-4290A194ACD1}"/>
              </a:ext>
            </a:extLst>
          </p:cNvPr>
          <p:cNvSpPr txBox="1">
            <a:spLocks/>
          </p:cNvSpPr>
          <p:nvPr/>
        </p:nvSpPr>
        <p:spPr>
          <a:xfrm>
            <a:off x="628076" y="3407486"/>
            <a:ext cx="4611581" cy="15273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500" tIns="60500" rIns="60500" bIns="60500" rtlCol="0" anchor="t" anchorCtr="0">
            <a:noAutofit/>
          </a:bodyPr>
          <a:lstStyle>
            <a:lvl1pPr marL="690875" marR="0" lvl="0" indent="-460583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kern="1200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  <a:buFont typeface="Arial"/>
              <a:buChar char="●"/>
            </a:pPr>
            <a:r>
              <a:rPr lang="en-US" dirty="0"/>
              <a:t>Situational Example:</a:t>
            </a:r>
          </a:p>
          <a:p>
            <a:pPr lvl="1">
              <a:spcBef>
                <a:spcPts val="0"/>
              </a:spcBef>
              <a:buFont typeface="Arial"/>
              <a:buChar char="●"/>
            </a:pPr>
            <a:r>
              <a:rPr lang="en-US" dirty="0"/>
              <a:t>You are holding tea in your hand, so making difficult to text your friend.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0A87468-60C9-45E6-880A-40B718C497F6}"/>
              </a:ext>
            </a:extLst>
          </p:cNvPr>
          <p:cNvSpPr txBox="1">
            <a:spLocks/>
          </p:cNvSpPr>
          <p:nvPr/>
        </p:nvSpPr>
        <p:spPr>
          <a:xfrm>
            <a:off x="6908781" y="1920724"/>
            <a:ext cx="4611581" cy="15273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500" tIns="60500" rIns="60500" bIns="60500" rtlCol="0" anchor="t" anchorCtr="0">
            <a:noAutofit/>
          </a:bodyPr>
          <a:lstStyle>
            <a:lvl1pPr marL="690875" marR="0" lvl="0" indent="-460583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kern="1200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  <a:buFont typeface="Arial"/>
              <a:buChar char="●"/>
            </a:pPr>
            <a:r>
              <a:rPr lang="en-US" dirty="0"/>
              <a:t>Temporary Example:</a:t>
            </a:r>
          </a:p>
          <a:p>
            <a:pPr lvl="1">
              <a:spcBef>
                <a:spcPts val="0"/>
              </a:spcBef>
              <a:buFont typeface="Arial"/>
              <a:buChar char="●"/>
            </a:pPr>
            <a:r>
              <a:rPr lang="en-US" dirty="0"/>
              <a:t>You broke your hand, so will have difficulty texting for a few months.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A00697C-5BE4-4BE8-8E79-DB3327CAD64B}"/>
              </a:ext>
            </a:extLst>
          </p:cNvPr>
          <p:cNvSpPr txBox="1">
            <a:spLocks/>
          </p:cNvSpPr>
          <p:nvPr/>
        </p:nvSpPr>
        <p:spPr>
          <a:xfrm>
            <a:off x="6908781" y="3407485"/>
            <a:ext cx="4611581" cy="15273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500" tIns="60500" rIns="60500" bIns="60500" rtlCol="0" anchor="t" anchorCtr="0">
            <a:noAutofit/>
          </a:bodyPr>
          <a:lstStyle>
            <a:lvl1pPr marL="690875" marR="0" lvl="0" indent="-460583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defTabSz="699614" rtl="0" eaLnBrk="1" latinLnBrk="0" hangingPunct="1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kern="1200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defTabSz="699614" rtl="0" eaLnBrk="1" latinLnBrk="0" hangingPunct="1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  <a:buFont typeface="Arial"/>
              <a:buChar char="●"/>
            </a:pPr>
            <a:r>
              <a:rPr lang="en-US" dirty="0"/>
              <a:t>Permanent Example:</a:t>
            </a:r>
          </a:p>
          <a:p>
            <a:pPr lvl="1">
              <a:spcBef>
                <a:spcPts val="0"/>
              </a:spcBef>
              <a:buFont typeface="Arial"/>
              <a:buChar char="●"/>
            </a:pPr>
            <a:r>
              <a:rPr lang="en-US" dirty="0"/>
              <a:t>You got in a car wreck from texting and driving and are paralyzed from the neck down. (also, don’t text and drive!)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1D6C38-D188-4463-A80B-69E9379B5170}"/>
              </a:ext>
            </a:extLst>
          </p:cNvPr>
          <p:cNvSpPr txBox="1"/>
          <p:nvPr/>
        </p:nvSpPr>
        <p:spPr>
          <a:xfrm>
            <a:off x="3715638" y="5741367"/>
            <a:ext cx="6386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some examples you can think of?</a:t>
            </a:r>
          </a:p>
        </p:txBody>
      </p:sp>
    </p:spTree>
    <p:extLst>
      <p:ext uri="{BB962C8B-B14F-4D97-AF65-F5344CB8AC3E}">
        <p14:creationId xmlns:p14="http://schemas.microsoft.com/office/powerpoint/2010/main" val="32572894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EAA130-9F86-0041-9428-4C844A86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Iteration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159EB8-5843-5341-A482-07FD0B7EE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0F708C-DCF1-49A2-AFF0-1009ED6D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F0C43F-3B9D-44B7-B267-3D5126E16B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93412" y="1776683"/>
            <a:ext cx="5796116" cy="1015663"/>
          </a:xfrm>
        </p:spPr>
        <p:txBody>
          <a:bodyPr/>
          <a:lstStyle/>
          <a:p>
            <a:r>
              <a:rPr lang="en-US" dirty="0"/>
              <a:t>Given the lists to the left. Answer the following questions as they appear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1FDF118-4B2F-4D5A-8CDA-2E144770F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09" y="1924868"/>
            <a:ext cx="579611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powerball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[4, 22, 35, 38, 39, 20, 2]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mega = [1, 26, 48, 51, 59, 25, 2]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lucky = [22, 28, 33, 38, 43, 17]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lotto = [9, 16, 22, 31, 33, 40]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FF6315C-E4C7-439C-8A1D-819456793E9A}"/>
              </a:ext>
            </a:extLst>
          </p:cNvPr>
          <p:cNvSpPr txBox="1">
            <a:spLocks/>
          </p:cNvSpPr>
          <p:nvPr/>
        </p:nvSpPr>
        <p:spPr>
          <a:xfrm>
            <a:off x="7393412" y="3002086"/>
            <a:ext cx="5796116" cy="3171381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(mega)</a:t>
            </a:r>
          </a:p>
          <a:p>
            <a:pPr lvl="1"/>
            <a:r>
              <a:rPr lang="en-US" dirty="0"/>
              <a:t>7</a:t>
            </a:r>
          </a:p>
          <a:p>
            <a:r>
              <a:rPr lang="en-US" dirty="0">
                <a:latin typeface="Consolas" panose="020B0609020204030204" pitchFamily="49" charset="0"/>
              </a:rPr>
              <a:t>min(</a:t>
            </a:r>
            <a:r>
              <a:rPr lang="en-US" dirty="0" err="1">
                <a:latin typeface="Consolas" panose="020B0609020204030204" pitchFamily="49" charset="0"/>
              </a:rPr>
              <a:t>powerball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2</a:t>
            </a:r>
          </a:p>
          <a:p>
            <a:r>
              <a:rPr lang="en-US" dirty="0" err="1">
                <a:latin typeface="Consolas" panose="020B0609020204030204" pitchFamily="49" charset="0"/>
              </a:rPr>
              <a:t>powerball</a:t>
            </a:r>
            <a:r>
              <a:rPr lang="en-US" dirty="0">
                <a:latin typeface="Consolas" panose="020B0609020204030204" pitchFamily="49" charset="0"/>
              </a:rPr>
              <a:t>[1:2]</a:t>
            </a:r>
          </a:p>
          <a:p>
            <a:pPr lvl="1"/>
            <a:r>
              <a:rPr lang="en-US" dirty="0"/>
              <a:t>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45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D9D875-95B8-644D-8ECB-651E65A6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499D2-2E26-0049-9289-E4F3D662FD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230145"/>
          </a:xfrm>
        </p:spPr>
        <p:txBody>
          <a:bodyPr/>
          <a:lstStyle/>
          <a:p>
            <a:r>
              <a:rPr lang="en-US" dirty="0"/>
              <a:t>Fundamental to Python</a:t>
            </a:r>
          </a:p>
          <a:p>
            <a:pPr lvl="1"/>
            <a:r>
              <a:rPr lang="en-US" dirty="0"/>
              <a:t>List of items, any item.</a:t>
            </a:r>
          </a:p>
          <a:p>
            <a:pPr lvl="1"/>
            <a:r>
              <a:rPr lang="en-US" dirty="0"/>
              <a:t>mutable (can be modified)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F907B-6D85-ED41-BFF7-AC035833B46C}"/>
              </a:ext>
            </a:extLst>
          </p:cNvPr>
          <p:cNvSpPr/>
          <p:nvPr/>
        </p:nvSpPr>
        <p:spPr>
          <a:xfrm>
            <a:off x="628072" y="2901581"/>
            <a:ext cx="112929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machete = [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machete_names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 New Hope"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Empire Strikes Back"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"Attack of  the Clones"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"Revenge of the Sith"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"Return  of the Jedi"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Force Awakens"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Last Jedi"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Rise of Skywalker"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"Star Wars {episode}: {title}"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.format(</a:t>
            </a:r>
            <a:r>
              <a:rPr lang="en-US" sz="18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machete_names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A49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episode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=machete[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]))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640EB8-D9FF-F24B-9188-2916C676D462}"/>
              </a:ext>
            </a:extLst>
          </p:cNvPr>
          <p:cNvSpPr/>
          <p:nvPr/>
        </p:nvSpPr>
        <p:spPr>
          <a:xfrm>
            <a:off x="628072" y="4400921"/>
            <a:ext cx="48978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Prints - Star Wars 2: Attack of  the Clones</a:t>
            </a: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4DF69F3C-2039-E842-9869-6FECFE71679A}"/>
              </a:ext>
            </a:extLst>
          </p:cNvPr>
          <p:cNvSpPr/>
          <p:nvPr/>
        </p:nvSpPr>
        <p:spPr>
          <a:xfrm rot="3989122">
            <a:off x="7905455" y="4182622"/>
            <a:ext cx="395111" cy="1014492"/>
          </a:xfrm>
          <a:prstGeom prst="up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97BD4861-C28E-2143-AFD6-996ADA046150}"/>
              </a:ext>
            </a:extLst>
          </p:cNvPr>
          <p:cNvSpPr/>
          <p:nvPr/>
        </p:nvSpPr>
        <p:spPr>
          <a:xfrm rot="4222553">
            <a:off x="9958062" y="4058648"/>
            <a:ext cx="395111" cy="1240667"/>
          </a:xfrm>
          <a:prstGeom prst="up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F63B57-8A61-9745-9150-858BE3931BD5}"/>
              </a:ext>
            </a:extLst>
          </p:cNvPr>
          <p:cNvSpPr txBox="1"/>
          <p:nvPr/>
        </p:nvSpPr>
        <p:spPr>
          <a:xfrm>
            <a:off x="6383962" y="498258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Notice: Indices like Strings</a:t>
            </a:r>
          </a:p>
        </p:txBody>
      </p:sp>
    </p:spTree>
    <p:extLst>
      <p:ext uri="{BB962C8B-B14F-4D97-AF65-F5344CB8AC3E}">
        <p14:creationId xmlns:p14="http://schemas.microsoft.com/office/powerpoint/2010/main" val="52766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E2BD-CE81-4E43-BF13-3590A5DA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List 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43CFC-43F5-FE4C-AEE9-A04B9A9C19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800" y="1708950"/>
            <a:ext cx="5287306" cy="2426562"/>
          </a:xfrm>
        </p:spPr>
        <p:txBody>
          <a:bodyPr/>
          <a:lstStyle/>
          <a:p>
            <a:r>
              <a:rPr lang="en-US" dirty="0" err="1"/>
              <a:t>len</a:t>
            </a:r>
            <a:r>
              <a:rPr lang="en-US" dirty="0"/>
              <a:t>(list) - length of list</a:t>
            </a:r>
          </a:p>
          <a:p>
            <a:r>
              <a:rPr lang="en-US" dirty="0"/>
              <a:t>min(list)/max(list)  - smallest or largest</a:t>
            </a:r>
          </a:p>
          <a:p>
            <a:r>
              <a:rPr lang="en-US" dirty="0"/>
              <a:t>sum – adds list together</a:t>
            </a:r>
          </a:p>
          <a:p>
            <a:r>
              <a:rPr lang="en-US" dirty="0"/>
              <a:t>+ - concatenates lists together</a:t>
            </a:r>
          </a:p>
          <a:p>
            <a:r>
              <a:rPr lang="en-US" dirty="0" err="1"/>
              <a:t>list.index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)  - returns index of a value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95F8FE-2F16-3B45-86CB-7582569A81E0}"/>
              </a:ext>
            </a:extLst>
          </p:cNvPr>
          <p:cNvSpPr/>
          <p:nvPr/>
        </p:nvSpPr>
        <p:spPr>
          <a:xfrm>
            <a:off x="628075" y="1554905"/>
            <a:ext cx="794019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0.53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0.34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0.59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0.28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0.13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3.25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0.84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0.75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missing_glaciers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0.19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0.04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0.08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0.29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0.22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0.07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0.13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5.5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glacier_size.index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#7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Five.Five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Five.Five</a:t>
            </a:r>
            <a:endParaRPr lang="en-US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combined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+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missing_glaciers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(combined)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["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Five.Five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3.25, 0.19, 0.04, 0.08]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50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</TotalTime>
  <Words>1243</Words>
  <Application>Microsoft Office PowerPoint</Application>
  <PresentationFormat>Custom</PresentationFormat>
  <Paragraphs>127</Paragraphs>
  <Slides>14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Definitions </vt:lpstr>
      <vt:lpstr>Enter Inclusive Design</vt:lpstr>
      <vt:lpstr>Variable Ability Levels</vt:lpstr>
      <vt:lpstr>Lists and Iteration</vt:lpstr>
      <vt:lpstr>Reading Checking</vt:lpstr>
      <vt:lpstr>Lists</vt:lpstr>
      <vt:lpstr>Useful List  Functions</vt:lpstr>
      <vt:lpstr>Practice</vt:lpstr>
      <vt:lpstr>Tuples </vt:lpstr>
      <vt:lpstr>Printing Elements In Lists?</vt:lpstr>
      <vt:lpstr>Coding Challenge</vt:lpstr>
      <vt:lpstr>Let’s 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10</cp:revision>
  <dcterms:created xsi:type="dcterms:W3CDTF">2021-07-13T00:53:21Z</dcterms:created>
  <dcterms:modified xsi:type="dcterms:W3CDTF">2021-09-28T13:15:49Z</dcterms:modified>
</cp:coreProperties>
</file>