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70" r:id="rId3"/>
    <p:sldId id="271" r:id="rId4"/>
    <p:sldId id="277" r:id="rId5"/>
    <p:sldId id="278" r:id="rId6"/>
    <p:sldId id="258" r:id="rId7"/>
    <p:sldId id="280" r:id="rId8"/>
    <p:sldId id="279" r:id="rId9"/>
    <p:sldId id="267" r:id="rId10"/>
    <p:sldId id="262" r:id="rId11"/>
    <p:sldId id="263" r:id="rId12"/>
    <p:sldId id="264" r:id="rId13"/>
    <p:sldId id="265" r:id="rId14"/>
    <p:sldId id="276" r:id="rId15"/>
    <p:sldId id="273" r:id="rId16"/>
    <p:sldId id="274" r:id="rId17"/>
    <p:sldId id="275" r:id="rId18"/>
    <p:sldId id="266" r:id="rId19"/>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5" autoAdjust="0"/>
    <p:restoredTop sz="95994" autoAdjust="0"/>
  </p:normalViewPr>
  <p:slideViewPr>
    <p:cSldViewPr snapToGrid="0" snapToObjects="1">
      <p:cViewPr varScale="1">
        <p:scale>
          <a:sx n="64" d="100"/>
          <a:sy n="64" d="100"/>
        </p:scale>
        <p:origin x="1044" y="60"/>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dd29daca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dd29daca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ddd29daca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ddd29daca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ca8bebc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ca8bebc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ca8bebc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ca8bebc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ca8bebc2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ca8bebc2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ca8bebc2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ca8bebc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cf4755c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cf4755c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cf4755cd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cf4755cd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cf4755cd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cf4755cd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164732"/>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268039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Joseph_Marie_Jacquard"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findingada.com/shop/a-passion-for-science-stories-of-discovery-and-invention/ada-lovelace-victorian-computing-visiona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hyperlink" Target="https://commons.wikimedia.org/wiki/File:Alan_Turing_Aged_16.jpg" TargetMode="External"/><Relationship Id="rId5" Type="http://schemas.openxmlformats.org/officeDocument/2006/relationships/image" Target="../media/image18.jpg"/><Relationship Id="rId4" Type="http://schemas.openxmlformats.org/officeDocument/2006/relationships/hyperlink" Target="https://commons.wikimedia.org/wiki/File:Bombe-rebuild.jp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hyperlink" Target="https://commons.wikimedia.org/wiki/File:Colossus.jp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www.wsj.com/articles/the-6-laws-of-technology-everyone-should-know-1511701201?mod=djmc_pkt_ff"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thefrailestthing.com/2011/08/25/kranzbergs-six-laws-of-technology-a-metaphor-and-a-story/"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netneutrality.koumbit.org/en/node/5"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How did Programming Start?</a:t>
            </a:r>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628075" y="905258"/>
            <a:ext cx="12561413" cy="1015467"/>
          </a:xfrm>
          <a:prstGeom prst="rect">
            <a:avLst/>
          </a:prstGeom>
        </p:spPr>
        <p:txBody>
          <a:bodyPr spcFirstLastPara="1" vert="horz" wrap="square" lIns="91422" tIns="91422" rIns="91422" bIns="91422" rtlCol="0" anchor="b" anchorCtr="0">
            <a:noAutofit/>
          </a:bodyPr>
          <a:lstStyle/>
          <a:p>
            <a:r>
              <a:rPr lang="en" dirty="0"/>
              <a:t>First Computer?</a:t>
            </a:r>
            <a:endParaRPr dirty="0"/>
          </a:p>
        </p:txBody>
      </p:sp>
      <p:sp>
        <p:nvSpPr>
          <p:cNvPr id="199" name="Google Shape;199;p41"/>
          <p:cNvSpPr txBox="1">
            <a:spLocks noGrp="1"/>
          </p:cNvSpPr>
          <p:nvPr>
            <p:ph type="body" idx="1"/>
          </p:nvPr>
        </p:nvSpPr>
        <p:spPr>
          <a:xfrm>
            <a:off x="628075" y="2164732"/>
            <a:ext cx="12561413" cy="2015520"/>
          </a:xfrm>
          <a:prstGeom prst="rect">
            <a:avLst/>
          </a:prstGeom>
        </p:spPr>
        <p:txBody>
          <a:bodyPr spcFirstLastPara="1" vert="horz" wrap="square" lIns="91422" tIns="91422" rIns="91422" bIns="91422" rtlCol="0" anchor="t" anchorCtr="0">
            <a:noAutofit/>
          </a:bodyPr>
          <a:lstStyle/>
          <a:p>
            <a:r>
              <a:rPr lang="en" dirty="0"/>
              <a:t>The industry - Weaving! </a:t>
            </a:r>
            <a:endParaRPr dirty="0"/>
          </a:p>
          <a:p>
            <a:pPr>
              <a:spcBef>
                <a:spcPts val="0"/>
              </a:spcBef>
            </a:pPr>
            <a:r>
              <a:rPr lang="en" dirty="0"/>
              <a:t>Jacquard loom / machine</a:t>
            </a:r>
            <a:endParaRPr dirty="0"/>
          </a:p>
          <a:p>
            <a:pPr>
              <a:spcBef>
                <a:spcPts val="0"/>
              </a:spcBef>
            </a:pPr>
            <a:r>
              <a:rPr lang="en" dirty="0"/>
              <a:t>Invented by  Joseph Marie Jacquard in </a:t>
            </a:r>
            <a:r>
              <a:rPr lang="en" b="1" dirty="0"/>
              <a:t>1804</a:t>
            </a:r>
            <a:endParaRPr b="1" dirty="0"/>
          </a:p>
          <a:p>
            <a:pPr>
              <a:spcBef>
                <a:spcPts val="0"/>
              </a:spcBef>
            </a:pPr>
            <a:r>
              <a:rPr lang="en" dirty="0"/>
              <a:t>Cards set the patterns, colors, etc</a:t>
            </a:r>
            <a:endParaRPr dirty="0"/>
          </a:p>
          <a:p>
            <a:pPr>
              <a:spcBef>
                <a:spcPts val="0"/>
              </a:spcBef>
            </a:pPr>
            <a:r>
              <a:rPr lang="en" dirty="0"/>
              <a:t>Very specific use - not general purpose</a:t>
            </a:r>
            <a:endParaRPr b="1" dirty="0"/>
          </a:p>
        </p:txBody>
      </p:sp>
      <p:sp>
        <p:nvSpPr>
          <p:cNvPr id="201" name="Google Shape;201;p41"/>
          <p:cNvSpPr txBox="1"/>
          <p:nvPr/>
        </p:nvSpPr>
        <p:spPr>
          <a:xfrm>
            <a:off x="3082695" y="5634075"/>
            <a:ext cx="5837120" cy="1233067"/>
          </a:xfrm>
          <a:prstGeom prst="rect">
            <a:avLst/>
          </a:prstGeom>
          <a:noFill/>
          <a:ln>
            <a:noFill/>
          </a:ln>
        </p:spPr>
        <p:txBody>
          <a:bodyPr spcFirstLastPara="1" wrap="square" lIns="138153" tIns="138153" rIns="138153" bIns="138153" anchor="t" anchorCtr="0">
            <a:noAutofit/>
          </a:bodyPr>
          <a:lstStyle/>
          <a:p>
            <a:r>
              <a:rPr lang="en" sz="3022"/>
              <a:t>“</a:t>
            </a:r>
            <a:r>
              <a:rPr lang="en" sz="1436">
                <a:solidFill>
                  <a:srgbClr val="222222"/>
                </a:solidFill>
              </a:rPr>
              <a:t>This portrait of </a:t>
            </a:r>
            <a:r>
              <a:rPr lang="en" sz="1436" u="sng">
                <a:solidFill>
                  <a:srgbClr val="0B0080"/>
                </a:solidFill>
                <a:hlinkClick r:id="rId3"/>
              </a:rPr>
              <a:t>Jacquard</a:t>
            </a:r>
            <a:r>
              <a:rPr lang="en" sz="1436">
                <a:solidFill>
                  <a:srgbClr val="222222"/>
                </a:solidFill>
              </a:rPr>
              <a:t> was woven in silk on a Jacquard loom and required 24,000 punched cards to create (1839). “  - ref: https://en.wikipedia.org/wiki/Jacquard_loom</a:t>
            </a:r>
            <a:endParaRPr sz="3022" dirty="0"/>
          </a:p>
        </p:txBody>
      </p:sp>
      <p:pic>
        <p:nvPicPr>
          <p:cNvPr id="200" name="Google Shape;200;p41" descr="Portrait of Joseph Jacquard"/>
          <p:cNvPicPr preferRelativeResize="0"/>
          <p:nvPr/>
        </p:nvPicPr>
        <p:blipFill>
          <a:blip r:embed="rId4">
            <a:alphaModFix/>
          </a:blip>
          <a:stretch>
            <a:fillRect/>
          </a:stretch>
        </p:blipFill>
        <p:spPr>
          <a:xfrm>
            <a:off x="8967462" y="309929"/>
            <a:ext cx="4222044" cy="6371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2"/>
          <p:cNvSpPr txBox="1">
            <a:spLocks noGrp="1"/>
          </p:cNvSpPr>
          <p:nvPr>
            <p:ph type="title"/>
          </p:nvPr>
        </p:nvSpPr>
        <p:spPr>
          <a:xfrm>
            <a:off x="628075" y="905258"/>
            <a:ext cx="12561413" cy="1015467"/>
          </a:xfrm>
          <a:prstGeom prst="rect">
            <a:avLst/>
          </a:prstGeom>
        </p:spPr>
        <p:txBody>
          <a:bodyPr spcFirstLastPara="1" vert="horz" wrap="square" lIns="91422" tIns="91422" rIns="91422" bIns="91422" rtlCol="0" anchor="b" anchorCtr="0">
            <a:noAutofit/>
          </a:bodyPr>
          <a:lstStyle/>
          <a:p>
            <a:r>
              <a:rPr lang="en"/>
              <a:t>Analytical Engine</a:t>
            </a:r>
            <a:endParaRPr dirty="0"/>
          </a:p>
        </p:txBody>
      </p:sp>
      <p:sp>
        <p:nvSpPr>
          <p:cNvPr id="207" name="Google Shape;207;p42"/>
          <p:cNvSpPr txBox="1">
            <a:spLocks noGrp="1"/>
          </p:cNvSpPr>
          <p:nvPr>
            <p:ph type="body" idx="1"/>
          </p:nvPr>
        </p:nvSpPr>
        <p:spPr>
          <a:xfrm>
            <a:off x="628075" y="2164732"/>
            <a:ext cx="12561413" cy="2015520"/>
          </a:xfrm>
          <a:prstGeom prst="rect">
            <a:avLst/>
          </a:prstGeom>
        </p:spPr>
        <p:txBody>
          <a:bodyPr spcFirstLastPara="1" vert="horz" wrap="square" lIns="91422" tIns="91422" rIns="91422" bIns="91422" rtlCol="0" anchor="t" anchorCtr="0">
            <a:noAutofit/>
          </a:bodyPr>
          <a:lstStyle/>
          <a:p>
            <a:pPr indent="-470179">
              <a:buSzPts val="1300"/>
            </a:pPr>
            <a:r>
              <a:rPr lang="en" sz="1964" dirty="0"/>
              <a:t>Charles Babbage</a:t>
            </a:r>
            <a:endParaRPr sz="1964" dirty="0"/>
          </a:p>
          <a:p>
            <a:pPr lvl="1" indent="-460583">
              <a:spcBef>
                <a:spcPts val="0"/>
              </a:spcBef>
              <a:buSzPts val="1200"/>
            </a:pPr>
            <a:r>
              <a:rPr lang="en" sz="1813" dirty="0"/>
              <a:t>Polymath</a:t>
            </a:r>
            <a:endParaRPr sz="1813" dirty="0"/>
          </a:p>
          <a:p>
            <a:pPr lvl="1" indent="-460583">
              <a:spcBef>
                <a:spcPts val="0"/>
              </a:spcBef>
              <a:buSzPts val="1200"/>
            </a:pPr>
            <a:r>
              <a:rPr lang="en" sz="1813" dirty="0"/>
              <a:t>“Father of the computer”</a:t>
            </a:r>
            <a:endParaRPr sz="1813" dirty="0"/>
          </a:p>
          <a:p>
            <a:pPr lvl="1" indent="-460583">
              <a:spcBef>
                <a:spcPts val="0"/>
              </a:spcBef>
              <a:buSzPts val="1200"/>
            </a:pPr>
            <a:r>
              <a:rPr lang="en" sz="1813" dirty="0"/>
              <a:t>Mainly Theory</a:t>
            </a:r>
            <a:endParaRPr sz="1813" dirty="0"/>
          </a:p>
          <a:p>
            <a:pPr indent="-470179">
              <a:spcBef>
                <a:spcPts val="0"/>
              </a:spcBef>
              <a:buSzPts val="1300"/>
            </a:pPr>
            <a:r>
              <a:rPr lang="en" sz="1964" dirty="0"/>
              <a:t>Purpose?</a:t>
            </a:r>
            <a:endParaRPr sz="1964" dirty="0"/>
          </a:p>
          <a:p>
            <a:pPr lvl="1" indent="-460583">
              <a:spcBef>
                <a:spcPts val="0"/>
              </a:spcBef>
              <a:buSzPts val="1200"/>
            </a:pPr>
            <a:r>
              <a:rPr lang="en" sz="1813" dirty="0"/>
              <a:t>Algorithm Development and solving</a:t>
            </a:r>
            <a:endParaRPr sz="1813" dirty="0"/>
          </a:p>
          <a:p>
            <a:pPr>
              <a:spcBef>
                <a:spcPts val="0"/>
              </a:spcBef>
            </a:pPr>
            <a:r>
              <a:rPr lang="en" b="1" dirty="0"/>
              <a:t>1837</a:t>
            </a:r>
            <a:endParaRPr b="1" dirty="0"/>
          </a:p>
        </p:txBody>
      </p:sp>
      <p:pic>
        <p:nvPicPr>
          <p:cNvPr id="208" name="Google Shape;208;p42" descr="Photo of The Analytical Engine."/>
          <p:cNvPicPr preferRelativeResize="0"/>
          <p:nvPr/>
        </p:nvPicPr>
        <p:blipFill>
          <a:blip r:embed="rId3">
            <a:alphaModFix/>
          </a:blip>
          <a:stretch>
            <a:fillRect/>
          </a:stretch>
        </p:blipFill>
        <p:spPr>
          <a:xfrm>
            <a:off x="7429038" y="905269"/>
            <a:ext cx="6071229" cy="5823973"/>
          </a:xfrm>
          <a:prstGeom prst="rect">
            <a:avLst/>
          </a:prstGeom>
          <a:noFill/>
          <a:ln>
            <a:noFill/>
          </a:ln>
        </p:spPr>
      </p:pic>
      <p:sp>
        <p:nvSpPr>
          <p:cNvPr id="209" name="Google Shape;209;p42"/>
          <p:cNvSpPr txBox="1"/>
          <p:nvPr/>
        </p:nvSpPr>
        <p:spPr>
          <a:xfrm>
            <a:off x="7522802" y="6648662"/>
            <a:ext cx="6071040" cy="561680"/>
          </a:xfrm>
          <a:prstGeom prst="rect">
            <a:avLst/>
          </a:prstGeom>
          <a:noFill/>
          <a:ln>
            <a:noFill/>
          </a:ln>
        </p:spPr>
        <p:txBody>
          <a:bodyPr spcFirstLastPara="1" wrap="square" lIns="138153" tIns="138153" rIns="138153" bIns="138153" anchor="t" anchorCtr="0">
            <a:noAutofit/>
          </a:bodyPr>
          <a:lstStyle/>
          <a:p>
            <a:r>
              <a:rPr lang="en" sz="1209"/>
              <a:t>Bruno Barral (ByB) [CC BY-SA 2.5  (https://creativecommons.org/licenses/by-sa/2.5)], from Wikimedia Commons</a:t>
            </a:r>
            <a:endParaRPr sz="1209"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3"/>
          <p:cNvSpPr txBox="1">
            <a:spLocks noGrp="1"/>
          </p:cNvSpPr>
          <p:nvPr>
            <p:ph type="title"/>
          </p:nvPr>
        </p:nvSpPr>
        <p:spPr>
          <a:xfrm>
            <a:off x="628075" y="905258"/>
            <a:ext cx="12561413" cy="1015467"/>
          </a:xfrm>
          <a:prstGeom prst="rect">
            <a:avLst/>
          </a:prstGeom>
        </p:spPr>
        <p:txBody>
          <a:bodyPr spcFirstLastPara="1" vert="horz" wrap="square" lIns="91422" tIns="91422" rIns="91422" bIns="91422" rtlCol="0" anchor="b" anchorCtr="0">
            <a:noAutofit/>
          </a:bodyPr>
          <a:lstStyle/>
          <a:p>
            <a:r>
              <a:rPr lang="en" dirty="0"/>
              <a:t>Enchantress of Numbers </a:t>
            </a:r>
            <a:endParaRPr dirty="0"/>
          </a:p>
        </p:txBody>
      </p:sp>
      <p:pic>
        <p:nvPicPr>
          <p:cNvPr id="215" name="Google Shape;215;p43" descr="Ada Lovelace portrait"/>
          <p:cNvPicPr preferRelativeResize="0"/>
          <p:nvPr/>
        </p:nvPicPr>
        <p:blipFill>
          <a:blip r:embed="rId3">
            <a:alphaModFix/>
          </a:blip>
          <a:stretch>
            <a:fillRect/>
          </a:stretch>
        </p:blipFill>
        <p:spPr>
          <a:xfrm>
            <a:off x="741918" y="2276603"/>
            <a:ext cx="3200647" cy="4597291"/>
          </a:xfrm>
          <a:prstGeom prst="rect">
            <a:avLst/>
          </a:prstGeom>
          <a:noFill/>
          <a:ln>
            <a:noFill/>
          </a:ln>
        </p:spPr>
      </p:pic>
      <p:sp>
        <p:nvSpPr>
          <p:cNvPr id="216" name="Google Shape;216;p43"/>
          <p:cNvSpPr txBox="1"/>
          <p:nvPr/>
        </p:nvSpPr>
        <p:spPr>
          <a:xfrm>
            <a:off x="4838691" y="2422689"/>
            <a:ext cx="8202160" cy="4308933"/>
          </a:xfrm>
          <a:prstGeom prst="rect">
            <a:avLst/>
          </a:prstGeom>
          <a:noFill/>
          <a:ln>
            <a:noFill/>
          </a:ln>
        </p:spPr>
        <p:txBody>
          <a:bodyPr spcFirstLastPara="1" wrap="square" lIns="138153" tIns="138153" rIns="138153" bIns="138153" anchor="ctr" anchorCtr="0">
            <a:noAutofit/>
          </a:bodyPr>
          <a:lstStyle/>
          <a:p>
            <a:pPr marL="211101" indent="-287865">
              <a:lnSpc>
                <a:spcPct val="115000"/>
              </a:lnSpc>
            </a:pPr>
            <a:r>
              <a:rPr lang="en" sz="2720">
                <a:solidFill>
                  <a:schemeClr val="dk1"/>
                </a:solidFill>
                <a:latin typeface="Proxima Nova"/>
                <a:ea typeface="Proxima Nova"/>
                <a:cs typeface="Proxima Nova"/>
                <a:sym typeface="Proxima Nova"/>
              </a:rPr>
              <a:t>She walks in beauty, like the night </a:t>
            </a:r>
            <a:endParaRPr sz="2720" dirty="0">
              <a:solidFill>
                <a:schemeClr val="dk1"/>
              </a:solidFill>
              <a:latin typeface="Proxima Nova"/>
              <a:ea typeface="Proxima Nova"/>
              <a:cs typeface="Proxima Nova"/>
              <a:sym typeface="Proxima Nova"/>
            </a:endParaRPr>
          </a:p>
          <a:p>
            <a:pPr marL="211101" indent="-287865">
              <a:lnSpc>
                <a:spcPct val="115000"/>
              </a:lnSpc>
            </a:pPr>
            <a:r>
              <a:rPr lang="en" sz="2720">
                <a:solidFill>
                  <a:schemeClr val="dk1"/>
                </a:solidFill>
                <a:latin typeface="Proxima Nova"/>
                <a:ea typeface="Proxima Nova"/>
                <a:cs typeface="Proxima Nova"/>
                <a:sym typeface="Proxima Nova"/>
              </a:rPr>
              <a:t>Of cloudless climes and starry skies; </a:t>
            </a:r>
            <a:endParaRPr sz="2720" dirty="0">
              <a:solidFill>
                <a:schemeClr val="dk1"/>
              </a:solidFill>
              <a:latin typeface="Proxima Nova"/>
              <a:ea typeface="Proxima Nova"/>
              <a:cs typeface="Proxima Nova"/>
              <a:sym typeface="Proxima Nova"/>
            </a:endParaRPr>
          </a:p>
          <a:p>
            <a:pPr marL="211101" indent="-287865">
              <a:lnSpc>
                <a:spcPct val="115000"/>
              </a:lnSpc>
            </a:pPr>
            <a:r>
              <a:rPr lang="en" sz="2720">
                <a:solidFill>
                  <a:schemeClr val="dk1"/>
                </a:solidFill>
                <a:latin typeface="Proxima Nova"/>
                <a:ea typeface="Proxima Nova"/>
                <a:cs typeface="Proxima Nova"/>
                <a:sym typeface="Proxima Nova"/>
              </a:rPr>
              <a:t>And all that’s best of dark and bright </a:t>
            </a:r>
            <a:endParaRPr sz="2720" dirty="0">
              <a:solidFill>
                <a:schemeClr val="dk1"/>
              </a:solidFill>
              <a:latin typeface="Proxima Nova"/>
              <a:ea typeface="Proxima Nova"/>
              <a:cs typeface="Proxima Nova"/>
              <a:sym typeface="Proxima Nova"/>
            </a:endParaRPr>
          </a:p>
          <a:p>
            <a:pPr marL="211101" indent="-287865">
              <a:lnSpc>
                <a:spcPct val="115000"/>
              </a:lnSpc>
            </a:pPr>
            <a:r>
              <a:rPr lang="en" sz="2720">
                <a:solidFill>
                  <a:schemeClr val="dk1"/>
                </a:solidFill>
                <a:latin typeface="Proxima Nova"/>
                <a:ea typeface="Proxima Nova"/>
                <a:cs typeface="Proxima Nova"/>
                <a:sym typeface="Proxima Nova"/>
              </a:rPr>
              <a:t>Meet in her aspect and her eyes; </a:t>
            </a:r>
            <a:endParaRPr sz="2720" dirty="0">
              <a:solidFill>
                <a:schemeClr val="dk1"/>
              </a:solidFill>
              <a:latin typeface="Proxima Nova"/>
              <a:ea typeface="Proxima Nova"/>
              <a:cs typeface="Proxima Nova"/>
              <a:sym typeface="Proxima Nova"/>
            </a:endParaRPr>
          </a:p>
          <a:p>
            <a:pPr marL="211101" indent="-287865">
              <a:lnSpc>
                <a:spcPct val="115000"/>
              </a:lnSpc>
            </a:pPr>
            <a:r>
              <a:rPr lang="en" sz="2720">
                <a:solidFill>
                  <a:schemeClr val="dk1"/>
                </a:solidFill>
                <a:latin typeface="Proxima Nova"/>
                <a:ea typeface="Proxima Nova"/>
                <a:cs typeface="Proxima Nova"/>
                <a:sym typeface="Proxima Nova"/>
              </a:rPr>
              <a:t>Thus mellowed to that tender light </a:t>
            </a:r>
            <a:endParaRPr sz="2720" dirty="0">
              <a:solidFill>
                <a:schemeClr val="dk1"/>
              </a:solidFill>
              <a:latin typeface="Proxima Nova"/>
              <a:ea typeface="Proxima Nova"/>
              <a:cs typeface="Proxima Nova"/>
              <a:sym typeface="Proxima Nova"/>
            </a:endParaRPr>
          </a:p>
          <a:p>
            <a:pPr marL="211101" indent="-287865">
              <a:lnSpc>
                <a:spcPct val="115000"/>
              </a:lnSpc>
            </a:pPr>
            <a:r>
              <a:rPr lang="en" sz="2720">
                <a:solidFill>
                  <a:schemeClr val="dk1"/>
                </a:solidFill>
                <a:latin typeface="Proxima Nova"/>
                <a:ea typeface="Proxima Nova"/>
                <a:cs typeface="Proxima Nova"/>
                <a:sym typeface="Proxima Nova"/>
              </a:rPr>
              <a:t>Which heaven to gaudy day denies. </a:t>
            </a:r>
            <a:endParaRPr sz="2720" dirty="0">
              <a:solidFill>
                <a:schemeClr val="dk1"/>
              </a:solidFill>
              <a:latin typeface="Proxima Nova"/>
              <a:ea typeface="Proxima Nova"/>
              <a:cs typeface="Proxima Nova"/>
              <a:sym typeface="Proxima Nova"/>
            </a:endParaRPr>
          </a:p>
          <a:p>
            <a:pPr marL="211101" indent="-287865">
              <a:lnSpc>
                <a:spcPct val="115000"/>
              </a:lnSpc>
            </a:pPr>
            <a:r>
              <a:rPr lang="en" sz="2720">
                <a:solidFill>
                  <a:schemeClr val="dk1"/>
                </a:solidFill>
                <a:latin typeface="Proxima Nova"/>
                <a:ea typeface="Proxima Nova"/>
                <a:cs typeface="Proxima Nova"/>
                <a:sym typeface="Proxima Nova"/>
              </a:rPr>
              <a:t>	</a:t>
            </a:r>
            <a:r>
              <a:rPr lang="en" sz="1813">
                <a:solidFill>
                  <a:schemeClr val="dk1"/>
                </a:solidFill>
                <a:latin typeface="Proxima Nova"/>
                <a:ea typeface="Proxima Nova"/>
                <a:cs typeface="Proxima Nova"/>
                <a:sym typeface="Proxima Nova"/>
              </a:rPr>
              <a:t>Excerpt from “She Walks in Beauty” by Lord Byron</a:t>
            </a:r>
            <a:endParaRPr sz="1813" dirty="0">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4"/>
          <p:cNvSpPr txBox="1">
            <a:spLocks noGrp="1"/>
          </p:cNvSpPr>
          <p:nvPr>
            <p:ph type="title"/>
          </p:nvPr>
        </p:nvSpPr>
        <p:spPr>
          <a:xfrm>
            <a:off x="628075" y="905258"/>
            <a:ext cx="12561413" cy="1015467"/>
          </a:xfrm>
          <a:prstGeom prst="rect">
            <a:avLst/>
          </a:prstGeom>
        </p:spPr>
        <p:txBody>
          <a:bodyPr spcFirstLastPara="1" vert="horz" wrap="square" lIns="91422" tIns="91422" rIns="91422" bIns="91422" rtlCol="0" anchor="b" anchorCtr="0">
            <a:noAutofit/>
          </a:bodyPr>
          <a:lstStyle/>
          <a:p>
            <a:r>
              <a:rPr lang="en" dirty="0"/>
              <a:t>Ada Lovelace </a:t>
            </a:r>
            <a:endParaRPr dirty="0"/>
          </a:p>
        </p:txBody>
      </p:sp>
      <p:sp>
        <p:nvSpPr>
          <p:cNvPr id="222" name="Google Shape;222;p44"/>
          <p:cNvSpPr txBox="1">
            <a:spLocks noGrp="1"/>
          </p:cNvSpPr>
          <p:nvPr>
            <p:ph type="body" idx="1"/>
          </p:nvPr>
        </p:nvSpPr>
        <p:spPr>
          <a:xfrm>
            <a:off x="339909" y="2095983"/>
            <a:ext cx="8651373" cy="4341573"/>
          </a:xfrm>
          <a:prstGeom prst="rect">
            <a:avLst/>
          </a:prstGeom>
        </p:spPr>
        <p:txBody>
          <a:bodyPr spcFirstLastPara="1" vert="horz" wrap="square" lIns="91422" tIns="91422" rIns="91422" bIns="91422" rtlCol="0" anchor="t" anchorCtr="0">
            <a:noAutofit/>
          </a:bodyPr>
          <a:lstStyle/>
          <a:p>
            <a:pPr indent="-479774">
              <a:buSzPts val="1400"/>
              <a:buAutoNum type="arabicPeriod"/>
            </a:pPr>
            <a:r>
              <a:rPr lang="en" sz="2116" dirty="0"/>
              <a:t>Grew up in a rich but a single mother household</a:t>
            </a:r>
            <a:endParaRPr sz="2116" dirty="0"/>
          </a:p>
          <a:p>
            <a:pPr lvl="1" indent="-470179">
              <a:spcBef>
                <a:spcPts val="0"/>
              </a:spcBef>
              <a:buSzPts val="1300"/>
              <a:buAutoNum type="alphaLcPeriod"/>
            </a:pPr>
            <a:r>
              <a:rPr lang="en" sz="1964" dirty="0"/>
              <a:t>Father was the famous poet Lord Byron </a:t>
            </a:r>
            <a:endParaRPr sz="1964" dirty="0"/>
          </a:p>
          <a:p>
            <a:pPr lvl="1" indent="-470179">
              <a:spcBef>
                <a:spcPts val="0"/>
              </a:spcBef>
              <a:buSzPts val="1300"/>
              <a:buAutoNum type="alphaLcPeriod"/>
            </a:pPr>
            <a:r>
              <a:rPr lang="en" sz="1964" dirty="0"/>
              <a:t>Was known as a rebellious child and adult (non-conformist) </a:t>
            </a:r>
            <a:endParaRPr sz="1964" dirty="0"/>
          </a:p>
          <a:p>
            <a:pPr lvl="1" indent="-470179">
              <a:spcBef>
                <a:spcPts val="0"/>
              </a:spcBef>
              <a:buSzPts val="1300"/>
              <a:buAutoNum type="alphaLcPeriod"/>
            </a:pPr>
            <a:r>
              <a:rPr lang="en" sz="1964" dirty="0"/>
              <a:t>Mother insisted on her becoming a mathematician </a:t>
            </a:r>
            <a:endParaRPr sz="1964" dirty="0"/>
          </a:p>
          <a:p>
            <a:pPr indent="-470179">
              <a:spcBef>
                <a:spcPts val="0"/>
              </a:spcBef>
              <a:buSzPts val="1300"/>
              <a:buAutoNum type="arabicPeriod"/>
            </a:pPr>
            <a:r>
              <a:rPr lang="en" sz="2116" dirty="0"/>
              <a:t>She was unruly: </a:t>
            </a:r>
            <a:endParaRPr sz="2116" dirty="0"/>
          </a:p>
          <a:p>
            <a:pPr lvl="1" indent="-470179">
              <a:spcBef>
                <a:spcPts val="0"/>
              </a:spcBef>
              <a:buSzPts val="1300"/>
              <a:buAutoNum type="alphaLcPeriod"/>
            </a:pPr>
            <a:r>
              <a:rPr lang="en" sz="2116" dirty="0"/>
              <a:t>part artist</a:t>
            </a:r>
            <a:endParaRPr sz="2116" dirty="0"/>
          </a:p>
          <a:p>
            <a:pPr lvl="1" indent="-470179">
              <a:spcBef>
                <a:spcPts val="0"/>
              </a:spcBef>
              <a:buSzPts val="1300"/>
              <a:buAutoNum type="alphaLcPeriod"/>
            </a:pPr>
            <a:r>
              <a:rPr lang="en" sz="2116" dirty="0"/>
              <a:t>part scientist</a:t>
            </a:r>
            <a:endParaRPr sz="2116" dirty="0"/>
          </a:p>
          <a:p>
            <a:pPr lvl="1" indent="-470179">
              <a:spcBef>
                <a:spcPts val="0"/>
              </a:spcBef>
              <a:buSzPts val="1300"/>
              <a:buAutoNum type="alphaLcPeriod"/>
            </a:pPr>
            <a:r>
              <a:rPr lang="en" sz="2116" dirty="0"/>
              <a:t>part philosopher</a:t>
            </a:r>
            <a:endParaRPr sz="1964" dirty="0"/>
          </a:p>
          <a:p>
            <a:pPr indent="-470179">
              <a:spcBef>
                <a:spcPts val="0"/>
              </a:spcBef>
              <a:buSzPts val="1300"/>
              <a:buAutoNum type="arabicPeriod"/>
            </a:pPr>
            <a:r>
              <a:rPr lang="en" sz="2116" dirty="0"/>
              <a:t>Wrote the first “Computer Program”</a:t>
            </a:r>
            <a:endParaRPr sz="2116" dirty="0"/>
          </a:p>
          <a:p>
            <a:pPr indent="-479774">
              <a:spcBef>
                <a:spcPts val="0"/>
              </a:spcBef>
              <a:buSzPts val="1400"/>
              <a:buAutoNum type="arabicPeriod"/>
            </a:pPr>
            <a:r>
              <a:rPr lang="en" sz="2116" dirty="0"/>
              <a:t>Theorized computers could be general purpose machines to solve complex problems. </a:t>
            </a:r>
            <a:endParaRPr sz="2116" dirty="0"/>
          </a:p>
          <a:p>
            <a:pPr marL="0" indent="0">
              <a:buNone/>
            </a:pPr>
            <a:endParaRPr sz="2116" dirty="0"/>
          </a:p>
          <a:p>
            <a:pPr indent="0">
              <a:spcAft>
                <a:spcPts val="604"/>
              </a:spcAft>
              <a:buNone/>
            </a:pPr>
            <a:endParaRPr sz="2116" dirty="0"/>
          </a:p>
        </p:txBody>
      </p:sp>
      <p:pic>
        <p:nvPicPr>
          <p:cNvPr id="223" name="Google Shape;223;p44" descr="Diagram for the computation by the Engine of Numbers of Bernoulli"/>
          <p:cNvPicPr preferRelativeResize="0"/>
          <p:nvPr/>
        </p:nvPicPr>
        <p:blipFill>
          <a:blip r:embed="rId3">
            <a:alphaModFix/>
          </a:blip>
          <a:stretch>
            <a:fillRect/>
          </a:stretch>
        </p:blipFill>
        <p:spPr>
          <a:xfrm>
            <a:off x="8605021" y="2237107"/>
            <a:ext cx="4711947" cy="3309296"/>
          </a:xfrm>
          <a:prstGeom prst="rect">
            <a:avLst/>
          </a:prstGeom>
          <a:noFill/>
          <a:ln>
            <a:noFill/>
          </a:ln>
        </p:spPr>
      </p:pic>
      <p:sp>
        <p:nvSpPr>
          <p:cNvPr id="224" name="Google Shape;224;p44"/>
          <p:cNvSpPr txBox="1"/>
          <p:nvPr/>
        </p:nvSpPr>
        <p:spPr>
          <a:xfrm>
            <a:off x="9444596" y="5546420"/>
            <a:ext cx="3872373" cy="487787"/>
          </a:xfrm>
          <a:prstGeom prst="rect">
            <a:avLst/>
          </a:prstGeom>
          <a:noFill/>
          <a:ln>
            <a:noFill/>
          </a:ln>
        </p:spPr>
        <p:txBody>
          <a:bodyPr spcFirstLastPara="1" wrap="square" lIns="138153" tIns="138153" rIns="138153" bIns="138153" anchor="t" anchorCtr="0">
            <a:noAutofit/>
          </a:bodyPr>
          <a:lstStyle/>
          <a:p>
            <a:pPr algn="r"/>
            <a:r>
              <a:rPr lang="en" sz="907"/>
              <a:t>By Ada Lovelace (http://www.sophiararebooks.com/pictures/3544a.jpg) [Public domain], via Wikimedia Commons</a:t>
            </a:r>
            <a:endParaRPr sz="907" dirty="0"/>
          </a:p>
        </p:txBody>
      </p:sp>
      <p:sp>
        <p:nvSpPr>
          <p:cNvPr id="225" name="Google Shape;225;p44"/>
          <p:cNvSpPr txBox="1"/>
          <p:nvPr/>
        </p:nvSpPr>
        <p:spPr>
          <a:xfrm>
            <a:off x="5249333" y="7328709"/>
            <a:ext cx="6023161" cy="652536"/>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dirty="0">
                <a:solidFill>
                  <a:srgbClr val="212529"/>
                </a:solidFill>
              </a:rPr>
              <a:t> </a:t>
            </a:r>
            <a:r>
              <a:rPr lang="en" sz="1600" dirty="0">
                <a:solidFill>
                  <a:srgbClr val="105456"/>
                </a:solidFill>
                <a:uFill>
                  <a:noFill/>
                </a:uFill>
                <a:hlinkClick r:id="rId4"/>
              </a:rPr>
              <a:t>Victorian computing visionary</a:t>
            </a:r>
            <a:r>
              <a:rPr lang="en" sz="1600" dirty="0">
                <a:latin typeface="Proxima Nova"/>
                <a:ea typeface="Proxima Nova"/>
                <a:cs typeface="Proxima Nova"/>
                <a:sym typeface="Proxima Nova"/>
              </a:rPr>
              <a:t>  </a:t>
            </a:r>
            <a:endParaRPr sz="1600" dirty="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1150C-BAC2-47A4-8D36-28CE8F6AA4D8}"/>
              </a:ext>
            </a:extLst>
          </p:cNvPr>
          <p:cNvSpPr>
            <a:spLocks noGrp="1"/>
          </p:cNvSpPr>
          <p:nvPr>
            <p:ph type="title"/>
          </p:nvPr>
        </p:nvSpPr>
        <p:spPr>
          <a:xfrm>
            <a:off x="3445328" y="2799373"/>
            <a:ext cx="9744199" cy="1015663"/>
          </a:xfrm>
        </p:spPr>
        <p:txBody>
          <a:bodyPr/>
          <a:lstStyle/>
          <a:p>
            <a:r>
              <a:rPr lang="en-US" dirty="0"/>
              <a:t>Computing Needs: World War II</a:t>
            </a:r>
          </a:p>
        </p:txBody>
      </p:sp>
      <p:sp>
        <p:nvSpPr>
          <p:cNvPr id="5" name="Text Placeholder 4">
            <a:extLst>
              <a:ext uri="{FF2B5EF4-FFF2-40B4-BE49-F238E27FC236}">
                <a16:creationId xmlns:a16="http://schemas.microsoft.com/office/drawing/2014/main" id="{062FD629-FCF1-4412-9CBB-634A5B3567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36478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Alan Turing</a:t>
            </a:r>
            <a:endParaRPr dirty="0"/>
          </a:p>
        </p:txBody>
      </p:sp>
      <p:sp>
        <p:nvSpPr>
          <p:cNvPr id="221" name="Google Shape;221;p44"/>
          <p:cNvSpPr txBox="1">
            <a:spLocks noGrp="1"/>
          </p:cNvSpPr>
          <p:nvPr>
            <p:ph type="body" idx="1"/>
          </p:nvPr>
        </p:nvSpPr>
        <p:spPr>
          <a:xfrm>
            <a:off x="628075" y="1683000"/>
            <a:ext cx="5318186" cy="4744587"/>
          </a:xfrm>
          <a:prstGeom prst="rect">
            <a:avLst/>
          </a:prstGeom>
        </p:spPr>
        <p:txBody>
          <a:bodyPr spcFirstLastPara="1" vert="horz" wrap="square" lIns="91422" tIns="91422" rIns="91422" bIns="91422" rtlCol="0" anchor="t" anchorCtr="0">
            <a:noAutofit/>
          </a:bodyPr>
          <a:lstStyle/>
          <a:p>
            <a:r>
              <a:rPr lang="en" dirty="0"/>
              <a:t>Mathematician and Philosopher</a:t>
            </a:r>
            <a:endParaRPr dirty="0"/>
          </a:p>
          <a:p>
            <a:pPr>
              <a:spcBef>
                <a:spcPts val="0"/>
              </a:spcBef>
            </a:pPr>
            <a:r>
              <a:rPr lang="en" dirty="0"/>
              <a:t>Enigma Code Breaker - Bombe Machine</a:t>
            </a:r>
            <a:endParaRPr dirty="0"/>
          </a:p>
          <a:p>
            <a:pPr lvl="1">
              <a:spcBef>
                <a:spcPts val="0"/>
              </a:spcBef>
            </a:pPr>
            <a:r>
              <a:rPr lang="en" dirty="0"/>
              <a:t>Series of interlocking wheels</a:t>
            </a:r>
            <a:endParaRPr dirty="0"/>
          </a:p>
          <a:p>
            <a:pPr lvl="1">
              <a:spcBef>
                <a:spcPts val="0"/>
              </a:spcBef>
            </a:pPr>
            <a:r>
              <a:rPr lang="en" dirty="0"/>
              <a:t>Looked at all combinations</a:t>
            </a:r>
            <a:endParaRPr dirty="0"/>
          </a:p>
          <a:p>
            <a:pPr>
              <a:spcBef>
                <a:spcPts val="0"/>
              </a:spcBef>
            </a:pPr>
            <a:r>
              <a:rPr lang="en" dirty="0"/>
              <a:t>Turing Machine</a:t>
            </a:r>
            <a:endParaRPr dirty="0"/>
          </a:p>
          <a:p>
            <a:pPr lvl="1">
              <a:spcBef>
                <a:spcPts val="0"/>
              </a:spcBef>
            </a:pPr>
            <a:r>
              <a:rPr lang="en" dirty="0"/>
              <a:t>Analog theoretical computer</a:t>
            </a:r>
            <a:endParaRPr dirty="0"/>
          </a:p>
          <a:p>
            <a:pPr lvl="1">
              <a:spcBef>
                <a:spcPts val="0"/>
              </a:spcBef>
            </a:pPr>
            <a:r>
              <a:rPr lang="en" dirty="0"/>
              <a:t>We have ‘close approximations’</a:t>
            </a:r>
            <a:endParaRPr dirty="0"/>
          </a:p>
          <a:p>
            <a:pPr>
              <a:spcBef>
                <a:spcPts val="0"/>
              </a:spcBef>
            </a:pPr>
            <a:r>
              <a:rPr lang="en" dirty="0"/>
              <a:t>Turing Test</a:t>
            </a:r>
            <a:endParaRPr dirty="0"/>
          </a:p>
          <a:p>
            <a:pPr lvl="1">
              <a:spcBef>
                <a:spcPts val="0"/>
              </a:spcBef>
            </a:pPr>
            <a:r>
              <a:rPr lang="en" dirty="0"/>
              <a:t>Imitation Game</a:t>
            </a:r>
            <a:endParaRPr dirty="0"/>
          </a:p>
          <a:p>
            <a:pPr lvl="1">
              <a:spcBef>
                <a:spcPts val="0"/>
              </a:spcBef>
            </a:pPr>
            <a:r>
              <a:rPr lang="en" dirty="0"/>
              <a:t>Thinking is hard to define</a:t>
            </a:r>
            <a:endParaRPr dirty="0"/>
          </a:p>
          <a:p>
            <a:pPr>
              <a:spcBef>
                <a:spcPts val="0"/>
              </a:spcBef>
            </a:pPr>
            <a:r>
              <a:rPr lang="en" dirty="0"/>
              <a:t>Later life</a:t>
            </a:r>
            <a:endParaRPr dirty="0"/>
          </a:p>
          <a:p>
            <a:pPr lvl="1">
              <a:spcBef>
                <a:spcPts val="0"/>
              </a:spcBef>
            </a:pPr>
            <a:r>
              <a:rPr lang="en" dirty="0"/>
              <a:t>Chemical Castration (DES)</a:t>
            </a:r>
            <a:endParaRPr dirty="0"/>
          </a:p>
          <a:p>
            <a:pPr lvl="1">
              <a:spcBef>
                <a:spcPts val="0"/>
              </a:spcBef>
            </a:pPr>
            <a:r>
              <a:rPr lang="en" dirty="0"/>
              <a:t>Died age 41 from Cyanide poisoning</a:t>
            </a:r>
            <a:endParaRPr dirty="0"/>
          </a:p>
          <a:p>
            <a:pPr lvl="1">
              <a:spcBef>
                <a:spcPts val="0"/>
              </a:spcBef>
            </a:pPr>
            <a:r>
              <a:rPr lang="en" dirty="0"/>
              <a:t>Queen pardoned him of ‘crimes’ - 2013</a:t>
            </a:r>
            <a:endParaRPr dirty="0"/>
          </a:p>
          <a:p>
            <a:pPr marL="0" indent="0">
              <a:spcAft>
                <a:spcPts val="604"/>
              </a:spcAft>
              <a:buNone/>
            </a:pPr>
            <a:endParaRPr dirty="0"/>
          </a:p>
        </p:txBody>
      </p:sp>
      <p:pic>
        <p:nvPicPr>
          <p:cNvPr id="224" name="Google Shape;224;p44" descr="Replica build of Bombe Machine."/>
          <p:cNvPicPr preferRelativeResize="0"/>
          <p:nvPr/>
        </p:nvPicPr>
        <p:blipFill>
          <a:blip r:embed="rId3">
            <a:alphaModFix/>
          </a:blip>
          <a:stretch>
            <a:fillRect/>
          </a:stretch>
        </p:blipFill>
        <p:spPr>
          <a:xfrm>
            <a:off x="5946374" y="2726725"/>
            <a:ext cx="4869442" cy="3563011"/>
          </a:xfrm>
          <a:prstGeom prst="rect">
            <a:avLst/>
          </a:prstGeom>
          <a:noFill/>
          <a:ln>
            <a:noFill/>
          </a:ln>
        </p:spPr>
      </p:pic>
      <p:sp>
        <p:nvSpPr>
          <p:cNvPr id="226" name="Google Shape;226;p44"/>
          <p:cNvSpPr txBox="1"/>
          <p:nvPr/>
        </p:nvSpPr>
        <p:spPr>
          <a:xfrm>
            <a:off x="10737767" y="5634216"/>
            <a:ext cx="2670587" cy="655520"/>
          </a:xfrm>
          <a:prstGeom prst="rect">
            <a:avLst/>
          </a:prstGeom>
          <a:noFill/>
          <a:ln>
            <a:noFill/>
          </a:ln>
        </p:spPr>
        <p:txBody>
          <a:bodyPr spcFirstLastPara="1" wrap="square" lIns="138153" tIns="138153" rIns="138153" bIns="138153" anchor="t" anchorCtr="0">
            <a:noAutofit/>
          </a:bodyPr>
          <a:lstStyle/>
          <a:p>
            <a:r>
              <a:rPr lang="en" sz="1058" dirty="0"/>
              <a:t>Replica of Bombe Machine</a:t>
            </a:r>
            <a:endParaRPr sz="1058" dirty="0"/>
          </a:p>
          <a:p>
            <a:r>
              <a:rPr lang="en" sz="1058" dirty="0"/>
              <a:t>Photographer: Tom Yates. </a:t>
            </a:r>
            <a:r>
              <a:rPr lang="en" sz="1058" u="sng" dirty="0">
                <a:solidFill>
                  <a:schemeClr val="hlink"/>
                </a:solidFill>
                <a:hlinkClick r:id="rId4"/>
              </a:rPr>
              <a:t>Source</a:t>
            </a:r>
            <a:endParaRPr sz="1058" dirty="0"/>
          </a:p>
        </p:txBody>
      </p:sp>
      <p:pic>
        <p:nvPicPr>
          <p:cNvPr id="222" name="Google Shape;222;p44" descr="Portrait of Alan Turing at age 16. "/>
          <p:cNvPicPr preferRelativeResize="0"/>
          <p:nvPr/>
        </p:nvPicPr>
        <p:blipFill>
          <a:blip r:embed="rId5">
            <a:alphaModFix/>
          </a:blip>
          <a:stretch>
            <a:fillRect/>
          </a:stretch>
        </p:blipFill>
        <p:spPr>
          <a:xfrm>
            <a:off x="10815816" y="104910"/>
            <a:ext cx="2779953" cy="3781291"/>
          </a:xfrm>
          <a:prstGeom prst="rect">
            <a:avLst/>
          </a:prstGeom>
          <a:noFill/>
          <a:ln>
            <a:noFill/>
          </a:ln>
        </p:spPr>
      </p:pic>
      <p:sp>
        <p:nvSpPr>
          <p:cNvPr id="223" name="Google Shape;223;p44"/>
          <p:cNvSpPr txBox="1"/>
          <p:nvPr/>
        </p:nvSpPr>
        <p:spPr>
          <a:xfrm>
            <a:off x="10815816" y="3886200"/>
            <a:ext cx="2779840" cy="338187"/>
          </a:xfrm>
          <a:prstGeom prst="rect">
            <a:avLst/>
          </a:prstGeom>
          <a:noFill/>
          <a:ln>
            <a:noFill/>
          </a:ln>
        </p:spPr>
        <p:txBody>
          <a:bodyPr spcFirstLastPara="1" wrap="square" lIns="138153" tIns="138153" rIns="138153" bIns="138153" anchor="ctr" anchorCtr="0">
            <a:noAutofit/>
          </a:bodyPr>
          <a:lstStyle/>
          <a:p>
            <a:r>
              <a:rPr lang="en" sz="1209"/>
              <a:t>See </a:t>
            </a:r>
            <a:r>
              <a:rPr lang="en" sz="1209" u="sng">
                <a:solidFill>
                  <a:schemeClr val="hlink"/>
                </a:solidFill>
                <a:hlinkClick r:id="rId6"/>
              </a:rPr>
              <a:t>page</a:t>
            </a:r>
            <a:r>
              <a:rPr lang="en" sz="1209"/>
              <a:t> for author [Public domain], via Wikimedia Commons</a:t>
            </a:r>
            <a:endParaRPr sz="1209" dirty="0"/>
          </a:p>
        </p:txBody>
      </p:sp>
      <p:pic>
        <p:nvPicPr>
          <p:cNvPr id="225" name="Google Shape;225;p44">
            <a:extLs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9970319" y="5951549"/>
            <a:ext cx="845497" cy="3381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5"/>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Who Programmed the Bombe?</a:t>
            </a:r>
            <a:endParaRPr dirty="0"/>
          </a:p>
        </p:txBody>
      </p:sp>
      <p:sp>
        <p:nvSpPr>
          <p:cNvPr id="233" name="Google Shape;233;p45"/>
          <p:cNvSpPr txBox="1">
            <a:spLocks noGrp="1"/>
          </p:cNvSpPr>
          <p:nvPr>
            <p:ph type="body" idx="1"/>
          </p:nvPr>
        </p:nvSpPr>
        <p:spPr>
          <a:xfrm>
            <a:off x="480836" y="2368793"/>
            <a:ext cx="6192080" cy="4253173"/>
          </a:xfrm>
          <a:prstGeom prst="rect">
            <a:avLst/>
          </a:prstGeom>
        </p:spPr>
        <p:txBody>
          <a:bodyPr spcFirstLastPara="1" vert="horz" wrap="square" lIns="91422" tIns="91422" rIns="91422" bIns="91422" rtlCol="0" anchor="t" anchorCtr="0">
            <a:noAutofit/>
          </a:bodyPr>
          <a:lstStyle/>
          <a:p>
            <a:r>
              <a:rPr lang="en" dirty="0"/>
              <a:t>Jean Valentine</a:t>
            </a:r>
            <a:endParaRPr dirty="0"/>
          </a:p>
          <a:p>
            <a:pPr>
              <a:spcBef>
                <a:spcPts val="0"/>
              </a:spcBef>
            </a:pPr>
            <a:r>
              <a:rPr lang="en" dirty="0"/>
              <a:t>Along with many others</a:t>
            </a:r>
            <a:endParaRPr dirty="0"/>
          </a:p>
          <a:p>
            <a:pPr indent="-450988">
              <a:spcBef>
                <a:spcPts val="0"/>
              </a:spcBef>
              <a:buSzPts val="1100"/>
            </a:pPr>
            <a:r>
              <a:rPr lang="en" sz="1662" dirty="0"/>
              <a:t>Colossus machines</a:t>
            </a:r>
            <a:endParaRPr sz="1662" dirty="0"/>
          </a:p>
          <a:p>
            <a:pPr lvl="1">
              <a:spcBef>
                <a:spcPts val="0"/>
              </a:spcBef>
            </a:pPr>
            <a:r>
              <a:rPr lang="en" dirty="0"/>
              <a:t>Call “Wrens”</a:t>
            </a:r>
            <a:endParaRPr dirty="0"/>
          </a:p>
          <a:p>
            <a:pPr lvl="1">
              <a:spcBef>
                <a:spcPts val="0"/>
              </a:spcBef>
            </a:pPr>
            <a:r>
              <a:rPr lang="en" dirty="0"/>
              <a:t>Worked in parallel with the bombe</a:t>
            </a:r>
            <a:endParaRPr dirty="0"/>
          </a:p>
          <a:p>
            <a:pPr lvl="1">
              <a:spcBef>
                <a:spcPts val="0"/>
              </a:spcBef>
            </a:pPr>
            <a:r>
              <a:rPr lang="en" dirty="0"/>
              <a:t>Woman programmed them</a:t>
            </a:r>
            <a:endParaRPr dirty="0"/>
          </a:p>
          <a:p>
            <a:pPr lvl="1">
              <a:spcBef>
                <a:spcPts val="0"/>
              </a:spcBef>
            </a:pPr>
            <a:r>
              <a:rPr lang="en" dirty="0"/>
              <a:t>Considered “unskilled labor”</a:t>
            </a:r>
            <a:endParaRPr dirty="0"/>
          </a:p>
          <a:p>
            <a:pPr lvl="2">
              <a:spcBef>
                <a:spcPts val="0"/>
              </a:spcBef>
            </a:pPr>
            <a:r>
              <a:rPr lang="en" dirty="0"/>
              <a:t>To the point of morning revelry </a:t>
            </a:r>
            <a:endParaRPr dirty="0"/>
          </a:p>
          <a:p>
            <a:pPr lvl="1">
              <a:spcBef>
                <a:spcPts val="0"/>
              </a:spcBef>
            </a:pPr>
            <a:r>
              <a:rPr lang="en" dirty="0"/>
              <a:t>Mostly lost to history due to security restrictions</a:t>
            </a:r>
            <a:endParaRPr dirty="0"/>
          </a:p>
          <a:p>
            <a:pPr lvl="2">
              <a:spcBef>
                <a:spcPts val="0"/>
              </a:spcBef>
            </a:pPr>
            <a:r>
              <a:rPr lang="en" dirty="0"/>
              <a:t>Many were not allowed to continue in computing.</a:t>
            </a:r>
            <a:endParaRPr dirty="0"/>
          </a:p>
          <a:p>
            <a:pPr>
              <a:spcBef>
                <a:spcPts val="0"/>
              </a:spcBef>
            </a:pPr>
            <a:r>
              <a:rPr lang="en" dirty="0"/>
              <a:t>Cryptographers were men, programmers were women</a:t>
            </a:r>
            <a:endParaRPr dirty="0"/>
          </a:p>
        </p:txBody>
      </p:sp>
      <p:pic>
        <p:nvPicPr>
          <p:cNvPr id="234" name="Google Shape;234;p45" descr="Women programming a colossus machine. "/>
          <p:cNvPicPr preferRelativeResize="0"/>
          <p:nvPr/>
        </p:nvPicPr>
        <p:blipFill>
          <a:blip r:embed="rId3">
            <a:alphaModFix/>
          </a:blip>
          <a:stretch>
            <a:fillRect/>
          </a:stretch>
        </p:blipFill>
        <p:spPr>
          <a:xfrm>
            <a:off x="7018054" y="2368793"/>
            <a:ext cx="6558524" cy="4372350"/>
          </a:xfrm>
          <a:prstGeom prst="rect">
            <a:avLst/>
          </a:prstGeom>
          <a:noFill/>
          <a:ln>
            <a:noFill/>
          </a:ln>
        </p:spPr>
      </p:pic>
      <p:sp>
        <p:nvSpPr>
          <p:cNvPr id="235" name="Google Shape;235;p45"/>
          <p:cNvSpPr txBox="1"/>
          <p:nvPr/>
        </p:nvSpPr>
        <p:spPr>
          <a:xfrm>
            <a:off x="7101316" y="6741067"/>
            <a:ext cx="6820400" cy="344533"/>
          </a:xfrm>
          <a:prstGeom prst="rect">
            <a:avLst/>
          </a:prstGeom>
          <a:noFill/>
          <a:ln>
            <a:noFill/>
          </a:ln>
        </p:spPr>
        <p:txBody>
          <a:bodyPr spcFirstLastPara="1" wrap="square" lIns="138153" tIns="138153" rIns="138153" bIns="138153" anchor="ctr" anchorCtr="0">
            <a:noAutofit/>
          </a:bodyPr>
          <a:lstStyle/>
          <a:p>
            <a:r>
              <a:rPr lang="en" sz="907"/>
              <a:t>See </a:t>
            </a:r>
            <a:r>
              <a:rPr lang="en" sz="907" u="sng">
                <a:solidFill>
                  <a:schemeClr val="hlink"/>
                </a:solidFill>
                <a:hlinkClick r:id="rId4"/>
              </a:rPr>
              <a:t>page</a:t>
            </a:r>
            <a:r>
              <a:rPr lang="en" sz="907"/>
              <a:t> for author [Public domain], via Wikimedia Commons</a:t>
            </a:r>
            <a:endParaRPr sz="907"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World War II - USA</a:t>
            </a:r>
            <a:endParaRPr dirty="0"/>
          </a:p>
        </p:txBody>
      </p:sp>
      <p:sp>
        <p:nvSpPr>
          <p:cNvPr id="241" name="Google Shape;241;p46"/>
          <p:cNvSpPr txBox="1">
            <a:spLocks noGrp="1"/>
          </p:cNvSpPr>
          <p:nvPr>
            <p:ph type="body" idx="1"/>
          </p:nvPr>
        </p:nvSpPr>
        <p:spPr>
          <a:xfrm>
            <a:off x="628075" y="1785011"/>
            <a:ext cx="5372000" cy="5236000"/>
          </a:xfrm>
          <a:prstGeom prst="rect">
            <a:avLst/>
          </a:prstGeom>
        </p:spPr>
        <p:txBody>
          <a:bodyPr spcFirstLastPara="1" vert="horz" wrap="square" lIns="91422" tIns="91422" rIns="91422" bIns="91422" rtlCol="0" anchor="t" anchorCtr="0">
            <a:noAutofit/>
          </a:bodyPr>
          <a:lstStyle/>
          <a:p>
            <a:pPr>
              <a:buClr>
                <a:schemeClr val="dk1"/>
              </a:buClr>
              <a:buFont typeface="Arial"/>
              <a:buAutoNum type="arabicPeriod"/>
            </a:pPr>
            <a:r>
              <a:rPr lang="en" dirty="0"/>
              <a:t>Electronic Numerical Integrator and Computer (ENIAC) </a:t>
            </a:r>
            <a:endParaRPr dirty="0"/>
          </a:p>
          <a:p>
            <a:pPr>
              <a:spcBef>
                <a:spcPts val="0"/>
              </a:spcBef>
              <a:buAutoNum type="arabicPeriod"/>
            </a:pPr>
            <a:r>
              <a:rPr lang="en" dirty="0"/>
              <a:t>The ‘silent’ programmers</a:t>
            </a:r>
            <a:endParaRPr dirty="0"/>
          </a:p>
          <a:p>
            <a:pPr lvl="1">
              <a:spcBef>
                <a:spcPts val="0"/>
              </a:spcBef>
              <a:buAutoNum type="alphaLcPeriod"/>
            </a:pPr>
            <a:r>
              <a:rPr lang="en" dirty="0"/>
              <a:t>Jean Jennings (Bartik)</a:t>
            </a:r>
            <a:endParaRPr dirty="0"/>
          </a:p>
          <a:p>
            <a:pPr lvl="1">
              <a:spcBef>
                <a:spcPts val="0"/>
              </a:spcBef>
              <a:buAutoNum type="alphaLcPeriod"/>
            </a:pPr>
            <a:r>
              <a:rPr lang="en" dirty="0"/>
              <a:t>Betty Snyder (Holberton)</a:t>
            </a:r>
            <a:endParaRPr dirty="0"/>
          </a:p>
          <a:p>
            <a:pPr lvl="1">
              <a:spcBef>
                <a:spcPts val="0"/>
              </a:spcBef>
              <a:buAutoNum type="alphaLcPeriod"/>
            </a:pPr>
            <a:r>
              <a:rPr lang="en" dirty="0"/>
              <a:t>Frances Bilas (Spence)</a:t>
            </a:r>
            <a:endParaRPr dirty="0"/>
          </a:p>
          <a:p>
            <a:pPr lvl="1">
              <a:spcBef>
                <a:spcPts val="0"/>
              </a:spcBef>
              <a:buAutoNum type="alphaLcPeriod"/>
            </a:pPr>
            <a:r>
              <a:rPr lang="en" dirty="0"/>
              <a:t>Kay McNulty (Mauchly Antonelli)</a:t>
            </a:r>
            <a:endParaRPr dirty="0"/>
          </a:p>
          <a:p>
            <a:pPr lvl="1">
              <a:spcBef>
                <a:spcPts val="0"/>
              </a:spcBef>
              <a:buAutoNum type="alphaLcPeriod"/>
            </a:pPr>
            <a:r>
              <a:rPr lang="en" dirty="0"/>
              <a:t>Marlyn Wescoff (Meltzer)</a:t>
            </a:r>
            <a:endParaRPr dirty="0"/>
          </a:p>
          <a:p>
            <a:pPr lvl="1">
              <a:spcBef>
                <a:spcPts val="0"/>
              </a:spcBef>
              <a:buAutoNum type="alphaLcPeriod"/>
            </a:pPr>
            <a:r>
              <a:rPr lang="en" dirty="0"/>
              <a:t>Ruth Lichterman (Teitelbaum).</a:t>
            </a:r>
            <a:endParaRPr dirty="0"/>
          </a:p>
          <a:p>
            <a:pPr>
              <a:spcBef>
                <a:spcPts val="0"/>
              </a:spcBef>
              <a:buAutoNum type="arabicPeriod"/>
            </a:pPr>
            <a:r>
              <a:rPr lang="en" dirty="0"/>
              <a:t>Was considered “unskilled” labor</a:t>
            </a:r>
            <a:endParaRPr dirty="0"/>
          </a:p>
          <a:p>
            <a:pPr lvl="1">
              <a:spcBef>
                <a:spcPts val="0"/>
              </a:spcBef>
              <a:buAutoNum type="alphaLcPeriod"/>
            </a:pPr>
            <a:r>
              <a:rPr lang="en" dirty="0"/>
              <a:t>degrees in mathematics.</a:t>
            </a:r>
            <a:endParaRPr dirty="0"/>
          </a:p>
          <a:p>
            <a:pPr>
              <a:spcBef>
                <a:spcPts val="0"/>
              </a:spcBef>
              <a:buAutoNum type="arabicPeriod"/>
            </a:pPr>
            <a:r>
              <a:rPr lang="en" dirty="0"/>
              <a:t>After the war?</a:t>
            </a:r>
            <a:endParaRPr dirty="0"/>
          </a:p>
          <a:p>
            <a:pPr lvl="1">
              <a:spcBef>
                <a:spcPts val="0"/>
              </a:spcBef>
              <a:buAutoNum type="alphaLcPeriod"/>
            </a:pPr>
            <a:r>
              <a:rPr lang="en" dirty="0"/>
              <a:t>They continued on after, had more, but limited freedom.</a:t>
            </a:r>
            <a:endParaRPr dirty="0"/>
          </a:p>
          <a:p>
            <a:pPr lvl="1">
              <a:spcBef>
                <a:spcPts val="0"/>
              </a:spcBef>
              <a:buAutoNum type="alphaLcPeriod"/>
            </a:pPr>
            <a:r>
              <a:rPr lang="en" dirty="0"/>
              <a:t>Defined the field</a:t>
            </a:r>
            <a:endParaRPr dirty="0"/>
          </a:p>
          <a:p>
            <a:pPr lvl="1">
              <a:spcBef>
                <a:spcPts val="0"/>
              </a:spcBef>
              <a:buAutoNum type="alphaLcPeriod"/>
            </a:pPr>
            <a:r>
              <a:rPr lang="en" dirty="0"/>
              <a:t>Changed the world </a:t>
            </a:r>
            <a:endParaRPr dirty="0"/>
          </a:p>
        </p:txBody>
      </p:sp>
      <p:pic>
        <p:nvPicPr>
          <p:cNvPr id="242" name="Google Shape;242;p46">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211423" y="1658559"/>
            <a:ext cx="7472029" cy="4926864"/>
          </a:xfrm>
          <a:prstGeom prst="rect">
            <a:avLst/>
          </a:prstGeom>
          <a:noFill/>
          <a:ln>
            <a:noFill/>
          </a:ln>
        </p:spPr>
      </p:pic>
      <p:sp>
        <p:nvSpPr>
          <p:cNvPr id="243" name="Google Shape;243;p46"/>
          <p:cNvSpPr txBox="1"/>
          <p:nvPr/>
        </p:nvSpPr>
        <p:spPr>
          <a:xfrm>
            <a:off x="6764262" y="6650438"/>
            <a:ext cx="6162613" cy="374000"/>
          </a:xfrm>
          <a:prstGeom prst="rect">
            <a:avLst/>
          </a:prstGeom>
          <a:noFill/>
          <a:ln>
            <a:noFill/>
          </a:ln>
        </p:spPr>
        <p:txBody>
          <a:bodyPr spcFirstLastPara="1" wrap="square" lIns="138153" tIns="138153" rIns="138153" bIns="138153" anchor="t" anchorCtr="0">
            <a:noAutofit/>
          </a:bodyPr>
          <a:lstStyle/>
          <a:p>
            <a:r>
              <a:rPr lang="en" sz="907"/>
              <a:t>Programmers Betty Jean Jennings (left) and Fran Bilas (right) operate ENIAC's main control panel</a:t>
            </a:r>
            <a:endParaRPr sz="907" dirty="0"/>
          </a:p>
          <a:p>
            <a:r>
              <a:rPr lang="en" sz="907"/>
              <a:t>By United States Army (Image from http://ftp.arl.army.mil/~mike/comphist/) [Public domain], via Wikimedia Commons</a:t>
            </a:r>
            <a:endParaRPr sz="907"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5F5C46-85EE-C64C-B68E-0F67EDB1F11E}"/>
              </a:ext>
            </a:extLst>
          </p:cNvPr>
          <p:cNvSpPr>
            <a:spLocks noGrp="1"/>
          </p:cNvSpPr>
          <p:nvPr>
            <p:ph type="title"/>
          </p:nvPr>
        </p:nvSpPr>
        <p:spPr/>
        <p:txBody>
          <a:bodyPr/>
          <a:lstStyle/>
          <a:p>
            <a:r>
              <a:rPr lang="en-US" dirty="0"/>
              <a:t>Python, Your Intro Language</a:t>
            </a:r>
          </a:p>
        </p:txBody>
      </p:sp>
      <p:sp>
        <p:nvSpPr>
          <p:cNvPr id="5" name="Text Placeholder 4">
            <a:extLst>
              <a:ext uri="{FF2B5EF4-FFF2-40B4-BE49-F238E27FC236}">
                <a16:creationId xmlns:a16="http://schemas.microsoft.com/office/drawing/2014/main" id="{B8AFC55D-F466-DE4B-8CBE-D0A330A6DE5C}"/>
              </a:ext>
            </a:extLst>
          </p:cNvPr>
          <p:cNvSpPr>
            <a:spLocks noGrp="1"/>
          </p:cNvSpPr>
          <p:nvPr>
            <p:ph type="body" sz="quarter" idx="10"/>
          </p:nvPr>
        </p:nvSpPr>
        <p:spPr>
          <a:xfrm>
            <a:off x="3445328" y="4138725"/>
            <a:ext cx="9744199" cy="486543"/>
          </a:xfrm>
        </p:spPr>
        <p:txBody>
          <a:bodyPr/>
          <a:lstStyle/>
          <a:p>
            <a:r>
              <a:rPr lang="en-US" dirty="0"/>
              <a:t>We will start in detail on Wednesday!</a:t>
            </a:r>
          </a:p>
        </p:txBody>
      </p:sp>
      <p:sp>
        <p:nvSpPr>
          <p:cNvPr id="2" name="TextBox 1">
            <a:extLst>
              <a:ext uri="{FF2B5EF4-FFF2-40B4-BE49-F238E27FC236}">
                <a16:creationId xmlns:a16="http://schemas.microsoft.com/office/drawing/2014/main" id="{A968738E-6B2C-A64F-9DA8-E68E9A79543A}"/>
              </a:ext>
            </a:extLst>
          </p:cNvPr>
          <p:cNvSpPr txBox="1"/>
          <p:nvPr/>
        </p:nvSpPr>
        <p:spPr>
          <a:xfrm>
            <a:off x="4321979" y="5081558"/>
            <a:ext cx="6538072" cy="707886"/>
          </a:xfrm>
          <a:prstGeom prst="rect">
            <a:avLst/>
          </a:prstGeom>
          <a:noFill/>
        </p:spPr>
        <p:txBody>
          <a:bodyPr wrap="none" rtlCol="0">
            <a:spAutoFit/>
          </a:bodyPr>
          <a:lstStyle/>
          <a:p>
            <a:r>
              <a:rPr lang="en-US" dirty="0"/>
              <a:t>Quick Reminder: You should do reading </a:t>
            </a:r>
            <a:r>
              <a:rPr lang="en-US" b="1" dirty="0"/>
              <a:t>before</a:t>
            </a:r>
            <a:r>
              <a:rPr lang="en-US" dirty="0"/>
              <a:t> lecture. </a:t>
            </a:r>
          </a:p>
          <a:p>
            <a:r>
              <a:rPr lang="en-US" dirty="0"/>
              <a:t>Content assumes you have. </a:t>
            </a:r>
          </a:p>
        </p:txBody>
      </p:sp>
    </p:spTree>
    <p:extLst>
      <p:ext uri="{BB962C8B-B14F-4D97-AF65-F5344CB8AC3E}">
        <p14:creationId xmlns:p14="http://schemas.microsoft.com/office/powerpoint/2010/main" val="2070328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1A88B0-CF49-5149-8DBA-17B1BA803727}"/>
              </a:ext>
            </a:extLst>
          </p:cNvPr>
          <p:cNvSpPr>
            <a:spLocks noGrp="1"/>
          </p:cNvSpPr>
          <p:nvPr>
            <p:ph type="title"/>
          </p:nvPr>
        </p:nvSpPr>
        <p:spPr/>
        <p:txBody>
          <a:bodyPr/>
          <a:lstStyle/>
          <a:p>
            <a:r>
              <a:rPr lang="en-US" dirty="0"/>
              <a:t>Weekly Announcements! </a:t>
            </a:r>
          </a:p>
        </p:txBody>
      </p:sp>
      <p:sp>
        <p:nvSpPr>
          <p:cNvPr id="6" name="Text Placeholder 5">
            <a:extLst>
              <a:ext uri="{FF2B5EF4-FFF2-40B4-BE49-F238E27FC236}">
                <a16:creationId xmlns:a16="http://schemas.microsoft.com/office/drawing/2014/main" id="{3D9F4D3B-2C08-BE45-8FD4-7843D5BB5458}"/>
              </a:ext>
            </a:extLst>
          </p:cNvPr>
          <p:cNvSpPr>
            <a:spLocks noGrp="1"/>
          </p:cNvSpPr>
          <p:nvPr>
            <p:ph type="body" idx="1"/>
          </p:nvPr>
        </p:nvSpPr>
        <p:spPr>
          <a:xfrm>
            <a:off x="628075" y="1920725"/>
            <a:ext cx="7261774" cy="4836081"/>
          </a:xfrm>
        </p:spPr>
        <p:txBody>
          <a:bodyPr/>
          <a:lstStyle/>
          <a:p>
            <a:r>
              <a:rPr lang="en-US" dirty="0"/>
              <a:t>Will have these up every week! </a:t>
            </a:r>
          </a:p>
          <a:p>
            <a:r>
              <a:rPr lang="en-US" dirty="0"/>
              <a:t>Start of every class as you come to class.</a:t>
            </a:r>
          </a:p>
          <a:p>
            <a:pPr lvl="1"/>
            <a:r>
              <a:rPr lang="en-US" dirty="0"/>
              <a:t>Make sure to start the welcome question as soon as you sit down (meant to be done before class starts)</a:t>
            </a:r>
          </a:p>
          <a:p>
            <a:r>
              <a:rPr lang="en-US" dirty="0"/>
              <a:t>Help Sessions: </a:t>
            </a:r>
            <a:r>
              <a:rPr lang="en-US" b="1" dirty="0"/>
              <a:t>Start This Week</a:t>
            </a:r>
            <a:endParaRPr lang="en-US" dirty="0"/>
          </a:p>
          <a:p>
            <a:pPr lvl="1"/>
            <a:endParaRPr lang="en-US" dirty="0"/>
          </a:p>
          <a:p>
            <a:r>
              <a:rPr lang="en-US" dirty="0"/>
              <a:t>Reminder – readings are due </a:t>
            </a:r>
            <a:r>
              <a:rPr lang="en-US" b="1" u="sng" dirty="0"/>
              <a:t>before</a:t>
            </a:r>
            <a:r>
              <a:rPr lang="en-US" dirty="0"/>
              <a:t> lecture</a:t>
            </a:r>
          </a:p>
          <a:p>
            <a:pPr lvl="1"/>
            <a:r>
              <a:rPr lang="en-US" dirty="0"/>
              <a:t>You don’t have to do all of it - challenge problems can be challenging…</a:t>
            </a:r>
          </a:p>
          <a:p>
            <a:pPr lvl="1"/>
            <a:r>
              <a:rPr lang="en-US" dirty="0"/>
              <a:t>You can return to them. </a:t>
            </a:r>
          </a:p>
        </p:txBody>
      </p:sp>
      <p:sp>
        <p:nvSpPr>
          <p:cNvPr id="7" name="TextBox 6">
            <a:extLst>
              <a:ext uri="{FF2B5EF4-FFF2-40B4-BE49-F238E27FC236}">
                <a16:creationId xmlns:a16="http://schemas.microsoft.com/office/drawing/2014/main" id="{F1F79DD2-1F3F-234C-A44A-3A87D436D29A}"/>
              </a:ext>
            </a:extLst>
          </p:cNvPr>
          <p:cNvSpPr txBox="1"/>
          <p:nvPr/>
        </p:nvSpPr>
        <p:spPr>
          <a:xfrm>
            <a:off x="10054127" y="1658113"/>
            <a:ext cx="3597662" cy="1631216"/>
          </a:xfrm>
          <a:prstGeom prst="rect">
            <a:avLst/>
          </a:prstGeom>
          <a:noFill/>
        </p:spPr>
        <p:txBody>
          <a:bodyPr wrap="square" rtlCol="0">
            <a:spAutoFit/>
          </a:bodyPr>
          <a:lstStyle/>
          <a:p>
            <a:r>
              <a:rPr lang="en-US" dirty="0"/>
              <a:t>TODO Reminders:</a:t>
            </a:r>
          </a:p>
          <a:p>
            <a:endParaRPr lang="en-US" dirty="0"/>
          </a:p>
          <a:p>
            <a:pPr marL="431797" indent="-431797">
              <a:buFont typeface="Arial" panose="020B0604020202020204" pitchFamily="34" charset="0"/>
              <a:buChar char="•"/>
            </a:pPr>
            <a:r>
              <a:rPr lang="en-US" dirty="0"/>
              <a:t>Reading 0 &amp; 1 (</a:t>
            </a:r>
            <a:r>
              <a:rPr lang="en-US" dirty="0" err="1"/>
              <a:t>Zybooks</a:t>
            </a:r>
            <a:r>
              <a:rPr lang="en-US" dirty="0"/>
              <a:t>)</a:t>
            </a:r>
          </a:p>
          <a:p>
            <a:pPr marL="431797" indent="-431797">
              <a:buFont typeface="Arial" panose="020B0604020202020204" pitchFamily="34" charset="0"/>
              <a:buChar char="•"/>
            </a:pPr>
            <a:r>
              <a:rPr lang="en-US" dirty="0"/>
              <a:t>Knowledge Check</a:t>
            </a:r>
          </a:p>
          <a:p>
            <a:pPr marL="431797" indent="-431797">
              <a:buFont typeface="Arial" panose="020B0604020202020204" pitchFamily="34" charset="0"/>
              <a:buChar char="•"/>
            </a:pPr>
            <a:r>
              <a:rPr lang="en-US" dirty="0"/>
              <a:t>Lab 00 this week!</a:t>
            </a:r>
          </a:p>
        </p:txBody>
      </p:sp>
      <p:pic>
        <p:nvPicPr>
          <p:cNvPr id="9" name="Picture 8" descr="Colorful boardgame">
            <a:extLst>
              <a:ext uri="{FF2B5EF4-FFF2-40B4-BE49-F238E27FC236}">
                <a16:creationId xmlns:a16="http://schemas.microsoft.com/office/drawing/2014/main" id="{BC3A9A58-C08A-AF44-AD73-70E2D33CF140}"/>
              </a:ext>
            </a:extLst>
          </p:cNvPr>
          <p:cNvPicPr>
            <a:picLocks noChangeAspect="1"/>
          </p:cNvPicPr>
          <p:nvPr/>
        </p:nvPicPr>
        <p:blipFill>
          <a:blip r:embed="rId2"/>
          <a:stretch>
            <a:fillRect/>
          </a:stretch>
        </p:blipFill>
        <p:spPr>
          <a:xfrm>
            <a:off x="8499103" y="4597769"/>
            <a:ext cx="3770926" cy="2507813"/>
          </a:xfrm>
          <a:prstGeom prst="rect">
            <a:avLst/>
          </a:prstGeom>
        </p:spPr>
      </p:pic>
      <p:sp>
        <p:nvSpPr>
          <p:cNvPr id="2" name="TextBox 1">
            <a:extLst>
              <a:ext uri="{FF2B5EF4-FFF2-40B4-BE49-F238E27FC236}">
                <a16:creationId xmlns:a16="http://schemas.microsoft.com/office/drawing/2014/main" id="{0F43C21B-604B-A648-82D6-7A71D12BC284}"/>
              </a:ext>
            </a:extLst>
          </p:cNvPr>
          <p:cNvSpPr txBox="1"/>
          <p:nvPr/>
        </p:nvSpPr>
        <p:spPr>
          <a:xfrm>
            <a:off x="2336800" y="197372"/>
            <a:ext cx="10249922" cy="707886"/>
          </a:xfrm>
          <a:prstGeom prst="rect">
            <a:avLst/>
          </a:prstGeom>
          <a:solidFill>
            <a:schemeClr val="accent1"/>
          </a:solidFill>
        </p:spPr>
        <p:txBody>
          <a:bodyPr wrap="none" rtlCol="0">
            <a:spAutoFit/>
          </a:bodyPr>
          <a:lstStyle/>
          <a:p>
            <a:r>
              <a:rPr lang="en-US" dirty="0"/>
              <a:t>Welcome Question: </a:t>
            </a:r>
            <a:r>
              <a:rPr lang="en-US" b="1" dirty="0"/>
              <a:t>Favorite board/card Game or game in general?</a:t>
            </a:r>
            <a:br>
              <a:rPr lang="en-US" b="1" dirty="0"/>
            </a:br>
            <a:r>
              <a:rPr lang="en-US" dirty="0"/>
              <a:t>Remember: Introduce yourself, chat, and I will see if you can recall everyone as the table!</a:t>
            </a:r>
          </a:p>
        </p:txBody>
      </p:sp>
    </p:spTree>
    <p:extLst>
      <p:ext uri="{BB962C8B-B14F-4D97-AF65-F5344CB8AC3E}">
        <p14:creationId xmlns:p14="http://schemas.microsoft.com/office/powerpoint/2010/main" val="2954226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7195-1340-7B4F-B7C0-C40A7A92AFB8}"/>
              </a:ext>
            </a:extLst>
          </p:cNvPr>
          <p:cNvSpPr>
            <a:spLocks noGrp="1"/>
          </p:cNvSpPr>
          <p:nvPr>
            <p:ph type="title"/>
          </p:nvPr>
        </p:nvSpPr>
        <p:spPr/>
        <p:txBody>
          <a:bodyPr/>
          <a:lstStyle/>
          <a:p>
            <a:r>
              <a:rPr lang="en-US" dirty="0" err="1"/>
              <a:t>Zybooks</a:t>
            </a:r>
            <a:r>
              <a:rPr lang="en-US" dirty="0"/>
              <a:t> Reminders</a:t>
            </a:r>
          </a:p>
        </p:txBody>
      </p:sp>
      <p:sp>
        <p:nvSpPr>
          <p:cNvPr id="3" name="Text Placeholder 2">
            <a:extLst>
              <a:ext uri="{FF2B5EF4-FFF2-40B4-BE49-F238E27FC236}">
                <a16:creationId xmlns:a16="http://schemas.microsoft.com/office/drawing/2014/main" id="{28B6DB16-4DCB-4F43-B33E-38F3283CB8E0}"/>
              </a:ext>
            </a:extLst>
          </p:cNvPr>
          <p:cNvSpPr>
            <a:spLocks noGrp="1"/>
          </p:cNvSpPr>
          <p:nvPr>
            <p:ph type="body" idx="1"/>
          </p:nvPr>
        </p:nvSpPr>
        <p:spPr>
          <a:xfrm>
            <a:off x="628075" y="1874718"/>
            <a:ext cx="12561413" cy="5564660"/>
          </a:xfrm>
        </p:spPr>
        <p:txBody>
          <a:bodyPr/>
          <a:lstStyle/>
          <a:p>
            <a:r>
              <a:rPr lang="en-US" dirty="0"/>
              <a:t>Make sure it syncs back to canvas</a:t>
            </a:r>
          </a:p>
          <a:p>
            <a:pPr lvl="1"/>
            <a:r>
              <a:rPr lang="en-US" dirty="0"/>
              <a:t>If you click through the canvas link – it ‘auto syncs’ (think autosaves) </a:t>
            </a:r>
          </a:p>
          <a:p>
            <a:pPr lvl="1"/>
            <a:r>
              <a:rPr lang="en-US" dirty="0"/>
              <a:t>Alright if the score is low, it will overwrite the score as you do more</a:t>
            </a:r>
          </a:p>
          <a:p>
            <a:r>
              <a:rPr lang="en-US" dirty="0"/>
              <a:t>But – Always open assignment in canvas and “click through” before you start working</a:t>
            </a:r>
          </a:p>
          <a:p>
            <a:pPr lvl="1"/>
            <a:r>
              <a:rPr lang="en-US" dirty="0"/>
              <a:t>Can easily ‘time out’ </a:t>
            </a:r>
          </a:p>
          <a:p>
            <a:r>
              <a:rPr lang="en-US" dirty="0"/>
              <a:t>Not syncing?</a:t>
            </a:r>
          </a:p>
          <a:p>
            <a:pPr lvl="1"/>
            <a:r>
              <a:rPr lang="en-US" dirty="0"/>
              <a:t>Check emails – Canvas reports </a:t>
            </a:r>
            <a:r>
              <a:rPr lang="en-US" b="1" dirty="0" err="1"/>
              <a:t>First.Last@colostate.edu</a:t>
            </a:r>
            <a:r>
              <a:rPr lang="en-US" b="1" dirty="0"/>
              <a:t> </a:t>
            </a:r>
          </a:p>
          <a:p>
            <a:pPr lvl="2"/>
            <a:r>
              <a:rPr lang="en-US" dirty="0"/>
              <a:t>you may have used </a:t>
            </a:r>
            <a:r>
              <a:rPr lang="en-US" dirty="0" err="1"/>
              <a:t>ename@colostate.edu</a:t>
            </a:r>
            <a:r>
              <a:rPr lang="en-US" dirty="0"/>
              <a:t> </a:t>
            </a:r>
          </a:p>
          <a:p>
            <a:pPr lvl="2"/>
            <a:r>
              <a:rPr lang="en-US" dirty="0"/>
              <a:t>Especially if you didn’t follow instructions to wait until the first reading to sign up</a:t>
            </a:r>
          </a:p>
          <a:p>
            <a:pPr lvl="2"/>
            <a:r>
              <a:rPr lang="en-US" dirty="0"/>
              <a:t>Fix – add your </a:t>
            </a:r>
            <a:r>
              <a:rPr lang="en-US" dirty="0" err="1"/>
              <a:t>First.Last</a:t>
            </a:r>
            <a:r>
              <a:rPr lang="en-US" dirty="0"/>
              <a:t> – email to your </a:t>
            </a:r>
            <a:r>
              <a:rPr lang="en-US" dirty="0" err="1"/>
              <a:t>zybooks</a:t>
            </a:r>
            <a:r>
              <a:rPr lang="en-US" dirty="0"/>
              <a:t> profile. </a:t>
            </a:r>
          </a:p>
          <a:p>
            <a:pPr lvl="3"/>
            <a:r>
              <a:rPr lang="en-US" dirty="0"/>
              <a:t>More complicated issue if you created two accounts, only </a:t>
            </a:r>
            <a:r>
              <a:rPr lang="en-US" dirty="0" err="1"/>
              <a:t>zybooks</a:t>
            </a:r>
            <a:r>
              <a:rPr lang="en-US" dirty="0"/>
              <a:t> support can merge them</a:t>
            </a:r>
          </a:p>
          <a:p>
            <a:r>
              <a:rPr lang="en-US" dirty="0"/>
              <a:t>Access Code? Manage </a:t>
            </a:r>
            <a:r>
              <a:rPr lang="en-US" dirty="0" err="1"/>
              <a:t>eResources</a:t>
            </a:r>
            <a:endParaRPr lang="en-US" dirty="0"/>
          </a:p>
          <a:p>
            <a:pPr lvl="1"/>
            <a:r>
              <a:rPr lang="en-US" dirty="0"/>
              <a:t>Not there? Contact Bookstore</a:t>
            </a:r>
          </a:p>
        </p:txBody>
      </p:sp>
      <p:pic>
        <p:nvPicPr>
          <p:cNvPr id="4" name="Picture 3">
            <a:extLst>
              <a:ext uri="{FF2B5EF4-FFF2-40B4-BE49-F238E27FC236}">
                <a16:creationId xmlns:a16="http://schemas.microsoft.com/office/drawing/2014/main" id="{3D9F3D4F-8275-8C4D-AED3-BBE510BCAFB4}"/>
              </a:ext>
            </a:extLst>
          </p:cNvPr>
          <p:cNvPicPr>
            <a:picLocks noChangeAspect="1"/>
          </p:cNvPicPr>
          <p:nvPr/>
        </p:nvPicPr>
        <p:blipFill>
          <a:blip r:embed="rId2"/>
          <a:stretch>
            <a:fillRect/>
          </a:stretch>
        </p:blipFill>
        <p:spPr>
          <a:xfrm>
            <a:off x="10783711" y="333022"/>
            <a:ext cx="2590800" cy="1803400"/>
          </a:xfrm>
          <a:prstGeom prst="rect">
            <a:avLst/>
          </a:prstGeom>
        </p:spPr>
      </p:pic>
    </p:spTree>
    <p:extLst>
      <p:ext uri="{BB962C8B-B14F-4D97-AF65-F5344CB8AC3E}">
        <p14:creationId xmlns:p14="http://schemas.microsoft.com/office/powerpoint/2010/main" val="2843381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154B-1BB4-0F4A-A620-5BB34A608CB3}"/>
              </a:ext>
            </a:extLst>
          </p:cNvPr>
          <p:cNvSpPr>
            <a:spLocks noGrp="1"/>
          </p:cNvSpPr>
          <p:nvPr>
            <p:ph type="title"/>
          </p:nvPr>
        </p:nvSpPr>
        <p:spPr/>
        <p:txBody>
          <a:bodyPr/>
          <a:lstStyle/>
          <a:p>
            <a:r>
              <a:rPr lang="en-US" dirty="0"/>
              <a:t>Six Laws of Technology</a:t>
            </a:r>
          </a:p>
        </p:txBody>
      </p:sp>
      <p:sp>
        <p:nvSpPr>
          <p:cNvPr id="3" name="Text Placeholder 2">
            <a:extLst>
              <a:ext uri="{FF2B5EF4-FFF2-40B4-BE49-F238E27FC236}">
                <a16:creationId xmlns:a16="http://schemas.microsoft.com/office/drawing/2014/main" id="{D11FE192-E0BF-A041-A4A0-A7FBDFC92400}"/>
              </a:ext>
            </a:extLst>
          </p:cNvPr>
          <p:cNvSpPr>
            <a:spLocks noGrp="1"/>
          </p:cNvSpPr>
          <p:nvPr>
            <p:ph type="body" sz="quarter" idx="10"/>
          </p:nvPr>
        </p:nvSpPr>
        <p:spPr/>
        <p:txBody>
          <a:bodyPr/>
          <a:lstStyle/>
          <a:p>
            <a:r>
              <a:rPr lang="en-US" dirty="0"/>
              <a:t>We will come back to these all semester</a:t>
            </a:r>
          </a:p>
        </p:txBody>
      </p:sp>
    </p:spTree>
    <p:extLst>
      <p:ext uri="{BB962C8B-B14F-4D97-AF65-F5344CB8AC3E}">
        <p14:creationId xmlns:p14="http://schemas.microsoft.com/office/powerpoint/2010/main" val="35889216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905258"/>
            <a:ext cx="12561413" cy="1015467"/>
          </a:xfrm>
          <a:prstGeom prst="rect">
            <a:avLst/>
          </a:prstGeom>
        </p:spPr>
        <p:txBody>
          <a:bodyPr spcFirstLastPara="1" vert="horz" wrap="square" lIns="91422" tIns="91422" rIns="91422" bIns="91422" rtlCol="0" anchor="b" anchorCtr="0">
            <a:noAutofit/>
          </a:bodyPr>
          <a:lstStyle/>
          <a:p>
            <a:r>
              <a:rPr lang="en"/>
              <a:t>Technology is Human</a:t>
            </a:r>
            <a:endParaRPr dirty="0"/>
          </a:p>
        </p:txBody>
      </p:sp>
      <p:sp>
        <p:nvSpPr>
          <p:cNvPr id="193" name="Google Shape;193;p40"/>
          <p:cNvSpPr txBox="1">
            <a:spLocks noGrp="1"/>
          </p:cNvSpPr>
          <p:nvPr>
            <p:ph type="body" idx="1"/>
          </p:nvPr>
        </p:nvSpPr>
        <p:spPr>
          <a:xfrm>
            <a:off x="628094" y="2487903"/>
            <a:ext cx="12561413" cy="3864213"/>
          </a:xfrm>
          <a:prstGeom prst="rect">
            <a:avLst/>
          </a:prstGeom>
        </p:spPr>
        <p:txBody>
          <a:bodyPr spcFirstLastPara="1" vert="horz" wrap="square" lIns="91422" tIns="91422" rIns="91422" bIns="91422" rtlCol="0" anchor="t" anchorCtr="0">
            <a:noAutofit/>
          </a:bodyPr>
          <a:lstStyle/>
          <a:p>
            <a:pPr marL="0" indent="0">
              <a:buNone/>
            </a:pPr>
            <a:r>
              <a:rPr lang="en" sz="2720" dirty="0"/>
              <a:t>A lady came up to the great violinist Fritz Kreisler after a concert and gushed, “Maestro, your violin makes such beautiful music.” Kreisler held his violin up to his ear and said, “I don’t hear any music coming out of it.” </a:t>
            </a:r>
            <a:endParaRPr sz="2720" dirty="0"/>
          </a:p>
          <a:p>
            <a:pPr marL="0" indent="0">
              <a:buNone/>
            </a:pPr>
            <a:endParaRPr sz="2720" dirty="0"/>
          </a:p>
          <a:p>
            <a:pPr marL="0" indent="0">
              <a:spcAft>
                <a:spcPts val="604"/>
              </a:spcAft>
              <a:buNone/>
            </a:pPr>
            <a:r>
              <a:rPr lang="en" sz="2720" dirty="0"/>
              <a:t>You see, the instrument, the hardware, the violin itself, was of no use without the human element. But then again, without the instrument, Kreisler would not have been able to make music. - </a:t>
            </a:r>
            <a:r>
              <a:rPr lang="en" sz="2720" i="1" dirty="0"/>
              <a:t>Dr. Melvin Kranzberg</a:t>
            </a:r>
            <a:endParaRPr sz="272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628093" y="905269"/>
            <a:ext cx="12699680" cy="1015467"/>
          </a:xfrm>
          <a:prstGeom prst="rect">
            <a:avLst/>
          </a:prstGeom>
        </p:spPr>
        <p:txBody>
          <a:bodyPr spcFirstLastPara="1" vert="horz" wrap="square" lIns="91422" tIns="91422" rIns="91422" bIns="91422" rtlCol="0" anchor="b" anchorCtr="0">
            <a:noAutofit/>
          </a:bodyPr>
          <a:lstStyle/>
          <a:p>
            <a:r>
              <a:rPr lang="en" dirty="0"/>
              <a:t>Six “Laws of Technology” </a:t>
            </a:r>
            <a:endParaRPr dirty="0"/>
          </a:p>
          <a:p>
            <a:r>
              <a:rPr lang="en" sz="2720" dirty="0"/>
              <a:t>by Melvin Kranzberg</a:t>
            </a:r>
            <a:endParaRPr sz="2720" dirty="0"/>
          </a:p>
        </p:txBody>
      </p:sp>
      <p:sp>
        <p:nvSpPr>
          <p:cNvPr id="199" name="Google Shape;199;p41"/>
          <p:cNvSpPr txBox="1">
            <a:spLocks noGrp="1"/>
          </p:cNvSpPr>
          <p:nvPr>
            <p:ph type="body" idx="1"/>
          </p:nvPr>
        </p:nvSpPr>
        <p:spPr>
          <a:xfrm>
            <a:off x="628094" y="1920749"/>
            <a:ext cx="12561413" cy="4638053"/>
          </a:xfrm>
          <a:prstGeom prst="rect">
            <a:avLst/>
          </a:prstGeom>
        </p:spPr>
        <p:txBody>
          <a:bodyPr spcFirstLastPara="1" vert="horz" wrap="square" lIns="91422" tIns="91422" rIns="91422" bIns="91422" rtlCol="0" anchor="t" anchorCtr="0">
            <a:noAutofit/>
          </a:bodyPr>
          <a:lstStyle/>
          <a:p>
            <a:pPr indent="-479774">
              <a:buSzPts val="1400"/>
              <a:buAutoNum type="arabicPeriod"/>
            </a:pPr>
            <a:r>
              <a:rPr lang="en" sz="2116" dirty="0"/>
              <a:t>Technology is neither good nor bad; nor is it neutral.</a:t>
            </a:r>
            <a:endParaRPr sz="2116" dirty="0"/>
          </a:p>
          <a:p>
            <a:pPr lvl="1">
              <a:spcBef>
                <a:spcPts val="0"/>
              </a:spcBef>
              <a:buAutoNum type="alphaLcPeriod"/>
            </a:pPr>
            <a:r>
              <a:rPr lang="en" dirty="0">
                <a:solidFill>
                  <a:srgbClr val="000000"/>
                </a:solidFill>
              </a:rPr>
              <a:t>Tech companies should try to anticipate how their tech can be used</a:t>
            </a:r>
            <a:endParaRPr dirty="0">
              <a:solidFill>
                <a:srgbClr val="000000"/>
              </a:solidFill>
            </a:endParaRPr>
          </a:p>
          <a:p>
            <a:pPr lvl="1">
              <a:spcBef>
                <a:spcPts val="0"/>
              </a:spcBef>
              <a:buAutoNum type="alphaLcPeriod"/>
            </a:pPr>
            <a:r>
              <a:rPr lang="en" dirty="0">
                <a:solidFill>
                  <a:srgbClr val="000000"/>
                </a:solidFill>
              </a:rPr>
              <a:t>Should they even try? Do they have a social responsibility? </a:t>
            </a:r>
            <a:endParaRPr dirty="0">
              <a:solidFill>
                <a:srgbClr val="000000"/>
              </a:solidFill>
            </a:endParaRPr>
          </a:p>
          <a:p>
            <a:pPr indent="-479774">
              <a:spcBef>
                <a:spcPts val="0"/>
              </a:spcBef>
              <a:buSzPts val="1400"/>
              <a:buAutoNum type="arabicPeriod"/>
            </a:pPr>
            <a:r>
              <a:rPr lang="en" sz="2116" dirty="0"/>
              <a:t>Invention is the mother of necessity.</a:t>
            </a:r>
            <a:endParaRPr sz="2116" dirty="0"/>
          </a:p>
          <a:p>
            <a:pPr lvl="1">
              <a:spcBef>
                <a:spcPts val="0"/>
              </a:spcBef>
              <a:buAutoNum type="alphaLcPeriod"/>
            </a:pPr>
            <a:r>
              <a:rPr lang="en" dirty="0">
                <a:solidFill>
                  <a:srgbClr val="000000"/>
                </a:solidFill>
              </a:rPr>
              <a:t>Tech adds to tech. </a:t>
            </a:r>
            <a:endParaRPr dirty="0">
              <a:solidFill>
                <a:srgbClr val="000000"/>
              </a:solidFill>
            </a:endParaRPr>
          </a:p>
          <a:p>
            <a:pPr indent="-479774">
              <a:spcBef>
                <a:spcPts val="0"/>
              </a:spcBef>
              <a:buSzPts val="1400"/>
              <a:buAutoNum type="arabicPeriod"/>
            </a:pPr>
            <a:r>
              <a:rPr lang="en" sz="2116" dirty="0"/>
              <a:t>Technology comes in packages, big and small.</a:t>
            </a:r>
            <a:endParaRPr sz="2116" dirty="0"/>
          </a:p>
          <a:p>
            <a:pPr lvl="1">
              <a:spcBef>
                <a:spcPts val="0"/>
              </a:spcBef>
              <a:buAutoNum type="alphaLcPeriod"/>
            </a:pPr>
            <a:r>
              <a:rPr lang="en" dirty="0">
                <a:solidFill>
                  <a:srgbClr val="000000"/>
                </a:solidFill>
              </a:rPr>
              <a:t>From the nuclear bomb to the smart watch</a:t>
            </a:r>
            <a:endParaRPr dirty="0">
              <a:solidFill>
                <a:srgbClr val="000000"/>
              </a:solidFill>
            </a:endParaRPr>
          </a:p>
          <a:p>
            <a:pPr indent="-479774">
              <a:spcBef>
                <a:spcPts val="0"/>
              </a:spcBef>
              <a:buSzPts val="1400"/>
              <a:buAutoNum type="arabicPeriod"/>
            </a:pPr>
            <a:r>
              <a:rPr lang="en" sz="2116" dirty="0"/>
              <a:t>Although technology might be a prime element in many public issues, nontechnical factors take precedence in technology-policy decisions.</a:t>
            </a:r>
            <a:endParaRPr sz="2116" dirty="0"/>
          </a:p>
          <a:p>
            <a:pPr lvl="1">
              <a:spcBef>
                <a:spcPts val="0"/>
              </a:spcBef>
              <a:buAutoNum type="alphaLcPeriod"/>
            </a:pPr>
            <a:r>
              <a:rPr lang="en" dirty="0">
                <a:solidFill>
                  <a:srgbClr val="000000"/>
                </a:solidFill>
              </a:rPr>
              <a:t>Corollary - people who do not know about tech, make the laws about tech - unless we intervene</a:t>
            </a:r>
            <a:endParaRPr dirty="0">
              <a:solidFill>
                <a:srgbClr val="000000"/>
              </a:solidFill>
            </a:endParaRPr>
          </a:p>
          <a:p>
            <a:pPr indent="-479774">
              <a:spcBef>
                <a:spcPts val="0"/>
              </a:spcBef>
              <a:buSzPts val="1400"/>
              <a:buAutoNum type="arabicPeriod"/>
            </a:pPr>
            <a:r>
              <a:rPr lang="en" sz="2116" dirty="0"/>
              <a:t>All history is relevant, but the history of technology is the most relevant.</a:t>
            </a:r>
            <a:endParaRPr sz="2116" dirty="0"/>
          </a:p>
          <a:p>
            <a:pPr lvl="1">
              <a:spcBef>
                <a:spcPts val="0"/>
              </a:spcBef>
              <a:buAutoNum type="alphaLcPeriod"/>
            </a:pPr>
            <a:r>
              <a:rPr lang="en" dirty="0">
                <a:solidFill>
                  <a:srgbClr val="000000"/>
                </a:solidFill>
              </a:rPr>
              <a:t>As tech leads to tech</a:t>
            </a:r>
            <a:endParaRPr dirty="0">
              <a:solidFill>
                <a:srgbClr val="000000"/>
              </a:solidFill>
            </a:endParaRPr>
          </a:p>
          <a:p>
            <a:pPr indent="-479774">
              <a:spcBef>
                <a:spcPts val="0"/>
              </a:spcBef>
              <a:buSzPts val="1400"/>
              <a:buAutoNum type="arabicPeriod"/>
            </a:pPr>
            <a:r>
              <a:rPr lang="en" sz="2116" b="1" dirty="0"/>
              <a:t>Technology is a very human activity.</a:t>
            </a:r>
            <a:endParaRPr sz="2116" b="1" dirty="0"/>
          </a:p>
          <a:p>
            <a:pPr marL="0" indent="0">
              <a:spcAft>
                <a:spcPts val="604"/>
              </a:spcAft>
              <a:buNone/>
            </a:pPr>
            <a:endParaRPr dirty="0">
              <a:solidFill>
                <a:srgbClr val="000000"/>
              </a:solidFill>
            </a:endParaRPr>
          </a:p>
        </p:txBody>
      </p:sp>
      <p:sp>
        <p:nvSpPr>
          <p:cNvPr id="200" name="Google Shape;200;p41"/>
          <p:cNvSpPr txBox="1"/>
          <p:nvPr/>
        </p:nvSpPr>
        <p:spPr>
          <a:xfrm>
            <a:off x="3025422" y="7309500"/>
            <a:ext cx="7592792" cy="462900"/>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u="sng" dirty="0">
                <a:solidFill>
                  <a:schemeClr val="hlink"/>
                </a:solidFill>
                <a:latin typeface="Proxima Nova"/>
                <a:ea typeface="Proxima Nova"/>
                <a:cs typeface="Proxima Nova"/>
                <a:sym typeface="Proxima Nova"/>
                <a:hlinkClick r:id="rId3"/>
              </a:rPr>
              <a:t>6 Laws of Tech</a:t>
            </a:r>
            <a:r>
              <a:rPr lang="en" sz="1600" dirty="0">
                <a:latin typeface="Proxima Nova"/>
                <a:ea typeface="Proxima Nova"/>
                <a:cs typeface="Proxima Nova"/>
                <a:sym typeface="Proxima Nova"/>
              </a:rPr>
              <a:t>, </a:t>
            </a:r>
            <a:r>
              <a:rPr lang="en" sz="1600" u="sng" dirty="0">
                <a:solidFill>
                  <a:schemeClr val="hlink"/>
                </a:solidFill>
                <a:latin typeface="Proxima Nova"/>
                <a:ea typeface="Proxima Nova"/>
                <a:cs typeface="Proxima Nova"/>
                <a:sym typeface="Proxima Nova"/>
                <a:hlinkClick r:id="rId4"/>
              </a:rPr>
              <a:t>6 Laws of Tech Story and Metaphor</a:t>
            </a:r>
            <a:endParaRPr sz="1600" dirty="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0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0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0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1000"/>
                                        <p:tgtEl>
                                          <p:spTgt spid="1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9">
                                            <p:txEl>
                                              <p:pRg st="4" end="4"/>
                                            </p:txEl>
                                          </p:spTgt>
                                        </p:tgtEl>
                                        <p:attrNameLst>
                                          <p:attrName>style.visibility</p:attrName>
                                        </p:attrNameLst>
                                      </p:cBhvr>
                                      <p:to>
                                        <p:strVal val="visible"/>
                                      </p:to>
                                    </p:set>
                                    <p:animEffect transition="in" filter="fade">
                                      <p:cBhvr>
                                        <p:cTn id="27" dur="1000"/>
                                        <p:tgtEl>
                                          <p:spTgt spid="1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9">
                                            <p:txEl>
                                              <p:pRg st="5" end="5"/>
                                            </p:txEl>
                                          </p:spTgt>
                                        </p:tgtEl>
                                        <p:attrNameLst>
                                          <p:attrName>style.visibility</p:attrName>
                                        </p:attrNameLst>
                                      </p:cBhvr>
                                      <p:to>
                                        <p:strVal val="visible"/>
                                      </p:to>
                                    </p:set>
                                    <p:animEffect transition="in" filter="fade">
                                      <p:cBhvr>
                                        <p:cTn id="32" dur="1000"/>
                                        <p:tgtEl>
                                          <p:spTgt spid="1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9">
                                            <p:txEl>
                                              <p:pRg st="6" end="6"/>
                                            </p:txEl>
                                          </p:spTgt>
                                        </p:tgtEl>
                                        <p:attrNameLst>
                                          <p:attrName>style.visibility</p:attrName>
                                        </p:attrNameLst>
                                      </p:cBhvr>
                                      <p:to>
                                        <p:strVal val="visible"/>
                                      </p:to>
                                    </p:set>
                                    <p:animEffect transition="in" filter="fade">
                                      <p:cBhvr>
                                        <p:cTn id="37" dur="1000"/>
                                        <p:tgtEl>
                                          <p:spTgt spid="1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9">
                                            <p:txEl>
                                              <p:pRg st="7" end="7"/>
                                            </p:txEl>
                                          </p:spTgt>
                                        </p:tgtEl>
                                        <p:attrNameLst>
                                          <p:attrName>style.visibility</p:attrName>
                                        </p:attrNameLst>
                                      </p:cBhvr>
                                      <p:to>
                                        <p:strVal val="visible"/>
                                      </p:to>
                                    </p:set>
                                    <p:animEffect transition="in" filter="fade">
                                      <p:cBhvr>
                                        <p:cTn id="42" dur="1000"/>
                                        <p:tgtEl>
                                          <p:spTgt spid="1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9">
                                            <p:txEl>
                                              <p:pRg st="8" end="8"/>
                                            </p:txEl>
                                          </p:spTgt>
                                        </p:tgtEl>
                                        <p:attrNameLst>
                                          <p:attrName>style.visibility</p:attrName>
                                        </p:attrNameLst>
                                      </p:cBhvr>
                                      <p:to>
                                        <p:strVal val="visible"/>
                                      </p:to>
                                    </p:set>
                                    <p:animEffect transition="in" filter="fade">
                                      <p:cBhvr>
                                        <p:cTn id="47" dur="1000"/>
                                        <p:tgtEl>
                                          <p:spTgt spid="1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9">
                                            <p:txEl>
                                              <p:pRg st="9" end="9"/>
                                            </p:txEl>
                                          </p:spTgt>
                                        </p:tgtEl>
                                        <p:attrNameLst>
                                          <p:attrName>style.visibility</p:attrName>
                                        </p:attrNameLst>
                                      </p:cBhvr>
                                      <p:to>
                                        <p:strVal val="visible"/>
                                      </p:to>
                                    </p:set>
                                    <p:animEffect transition="in" filter="fade">
                                      <p:cBhvr>
                                        <p:cTn id="52" dur="1000"/>
                                        <p:tgtEl>
                                          <p:spTgt spid="1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9">
                                            <p:txEl>
                                              <p:pRg st="10" end="10"/>
                                            </p:txEl>
                                          </p:spTgt>
                                        </p:tgtEl>
                                        <p:attrNameLst>
                                          <p:attrName>style.visibility</p:attrName>
                                        </p:attrNameLst>
                                      </p:cBhvr>
                                      <p:to>
                                        <p:strVal val="visible"/>
                                      </p:to>
                                    </p:set>
                                    <p:animEffect transition="in" filter="fade">
                                      <p:cBhvr>
                                        <p:cTn id="57" dur="1000"/>
                                        <p:tgtEl>
                                          <p:spTgt spid="19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9">
                                            <p:txEl>
                                              <p:pRg st="11" end="11"/>
                                            </p:txEl>
                                          </p:spTgt>
                                        </p:tgtEl>
                                        <p:attrNameLst>
                                          <p:attrName>style.visibility</p:attrName>
                                        </p:attrNameLst>
                                      </p:cBhvr>
                                      <p:to>
                                        <p:strVal val="visible"/>
                                      </p:to>
                                    </p:set>
                                    <p:animEffect transition="in" filter="fade">
                                      <p:cBhvr>
                                        <p:cTn id="62" dur="1000"/>
                                        <p:tgtEl>
                                          <p:spTgt spid="1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BAFC-C53B-4829-97CE-BDC15A46BBDC}"/>
              </a:ext>
            </a:extLst>
          </p:cNvPr>
          <p:cNvSpPr>
            <a:spLocks noGrp="1"/>
          </p:cNvSpPr>
          <p:nvPr>
            <p:ph type="title"/>
          </p:nvPr>
        </p:nvSpPr>
        <p:spPr/>
        <p:txBody>
          <a:bodyPr/>
          <a:lstStyle/>
          <a:p>
            <a:r>
              <a:rPr lang="en-US" dirty="0"/>
              <a:t>Which Law Does This Describe?</a:t>
            </a:r>
          </a:p>
        </p:txBody>
      </p:sp>
      <p:sp>
        <p:nvSpPr>
          <p:cNvPr id="3" name="Text Placeholder 2">
            <a:extLst>
              <a:ext uri="{FF2B5EF4-FFF2-40B4-BE49-F238E27FC236}">
                <a16:creationId xmlns:a16="http://schemas.microsoft.com/office/drawing/2014/main" id="{59491267-6215-43E4-B102-65B5BF078225}"/>
              </a:ext>
            </a:extLst>
          </p:cNvPr>
          <p:cNvSpPr>
            <a:spLocks noGrp="1"/>
          </p:cNvSpPr>
          <p:nvPr>
            <p:ph type="body" idx="1"/>
          </p:nvPr>
        </p:nvSpPr>
        <p:spPr>
          <a:xfrm>
            <a:off x="628075" y="2164732"/>
            <a:ext cx="12561413" cy="4475911"/>
          </a:xfrm>
        </p:spPr>
        <p:txBody>
          <a:bodyPr/>
          <a:lstStyle/>
          <a:p>
            <a:pPr algn="l"/>
            <a:r>
              <a:rPr lang="en-US" b="1" i="0" dirty="0">
                <a:solidFill>
                  <a:srgbClr val="2D3B45"/>
                </a:solidFill>
                <a:effectLst/>
                <a:latin typeface="Lato Extended"/>
              </a:rPr>
              <a:t>TELUS</a:t>
            </a:r>
            <a:r>
              <a:rPr lang="en-US" b="0" i="0" dirty="0">
                <a:solidFill>
                  <a:srgbClr val="2D3B45"/>
                </a:solidFill>
                <a:effectLst/>
                <a:latin typeface="Lato Extended"/>
              </a:rPr>
              <a:t>: In 2005, Canada’s second-largest telecommunications company, </a:t>
            </a:r>
            <a:r>
              <a:rPr lang="en-US" b="0" i="0" dirty="0" err="1">
                <a:solidFill>
                  <a:srgbClr val="2D3B45"/>
                </a:solidFill>
                <a:effectLst/>
                <a:latin typeface="Lato Extended"/>
              </a:rPr>
              <a:t>Telus</a:t>
            </a:r>
            <a:r>
              <a:rPr lang="en-US" b="0" i="0" dirty="0">
                <a:solidFill>
                  <a:srgbClr val="2D3B45"/>
                </a:solidFill>
                <a:effectLst/>
                <a:latin typeface="Lato Extended"/>
              </a:rPr>
              <a:t>, </a:t>
            </a:r>
            <a:r>
              <a:rPr lang="en-US" b="0" i="0" dirty="0">
                <a:solidFill>
                  <a:srgbClr val="009955"/>
                </a:solidFill>
                <a:effectLst/>
                <a:latin typeface="Lato Extended"/>
                <a:hlinkClick r:id="rId2" tooltip=" (opens in a new window)"/>
              </a:rPr>
              <a:t>began blocking access to a server</a:t>
            </a:r>
            <a:r>
              <a:rPr lang="en-US" b="0" i="0" dirty="0">
                <a:solidFill>
                  <a:srgbClr val="009955"/>
                </a:solidFill>
                <a:effectLst/>
                <a:latin typeface="Lato Extended"/>
              </a:rPr>
              <a:t> </a:t>
            </a:r>
            <a:r>
              <a:rPr lang="en-US" b="0" i="0" dirty="0">
                <a:solidFill>
                  <a:srgbClr val="2D3B45"/>
                </a:solidFill>
                <a:effectLst/>
                <a:latin typeface="Lato Extended"/>
              </a:rPr>
              <a:t>that hosted a website supporting a labor strike against the company.</a:t>
            </a:r>
          </a:p>
          <a:p>
            <a:pPr algn="l"/>
            <a:endParaRPr lang="en-US" dirty="0">
              <a:solidFill>
                <a:srgbClr val="2D3B45"/>
              </a:solidFill>
              <a:latin typeface="Lato Extended"/>
            </a:endParaRPr>
          </a:p>
          <a:p>
            <a:pPr algn="l"/>
            <a:r>
              <a:rPr lang="en-US" b="0" i="0" dirty="0">
                <a:solidFill>
                  <a:srgbClr val="2D3B45"/>
                </a:solidFill>
                <a:effectLst/>
                <a:latin typeface="Lato Extended"/>
              </a:rPr>
              <a:t>A - Technology is neither good nor bad; nor is it neutral</a:t>
            </a:r>
          </a:p>
          <a:p>
            <a:pPr algn="l"/>
            <a:r>
              <a:rPr lang="en-US" dirty="0">
                <a:solidFill>
                  <a:srgbClr val="2D3B45"/>
                </a:solidFill>
                <a:latin typeface="Lato Extended"/>
              </a:rPr>
              <a:t>B - Invention is the mother of necessity.</a:t>
            </a:r>
          </a:p>
          <a:p>
            <a:pPr algn="l"/>
            <a:r>
              <a:rPr lang="en-US" b="0" i="0" dirty="0">
                <a:solidFill>
                  <a:srgbClr val="2D3B45"/>
                </a:solidFill>
                <a:effectLst/>
                <a:latin typeface="Lato Extended"/>
              </a:rPr>
              <a:t>C - Technology comes in packages, big and small.</a:t>
            </a:r>
          </a:p>
          <a:p>
            <a:pPr algn="l"/>
            <a:r>
              <a:rPr lang="en-US" dirty="0">
                <a:solidFill>
                  <a:srgbClr val="2D3B45"/>
                </a:solidFill>
                <a:latin typeface="Lato Extended"/>
              </a:rPr>
              <a:t>D - Although technology might be a prime element in many public issues, nontechnical factors take precedence in technology-policy decisions.</a:t>
            </a:r>
          </a:p>
          <a:p>
            <a:pPr algn="l"/>
            <a:r>
              <a:rPr lang="en-US" b="0" i="0" dirty="0">
                <a:solidFill>
                  <a:srgbClr val="2D3B45"/>
                </a:solidFill>
                <a:effectLst/>
                <a:latin typeface="Lato Extended"/>
              </a:rPr>
              <a:t>E - All history is relevant, but the history of technology is the most relevant.</a:t>
            </a:r>
          </a:p>
          <a:p>
            <a:pPr marL="230292" indent="0" algn="l">
              <a:buNone/>
            </a:pPr>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14150439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8C546-DA51-49DA-B080-39AF598FCFB5}"/>
              </a:ext>
            </a:extLst>
          </p:cNvPr>
          <p:cNvSpPr>
            <a:spLocks noGrp="1"/>
          </p:cNvSpPr>
          <p:nvPr>
            <p:ph type="title"/>
          </p:nvPr>
        </p:nvSpPr>
        <p:spPr/>
        <p:txBody>
          <a:bodyPr/>
          <a:lstStyle/>
          <a:p>
            <a:r>
              <a:rPr lang="en-US" dirty="0"/>
              <a:t>But how did this all start?</a:t>
            </a:r>
          </a:p>
        </p:txBody>
      </p:sp>
      <p:sp>
        <p:nvSpPr>
          <p:cNvPr id="5" name="Text Placeholder 4">
            <a:extLst>
              <a:ext uri="{FF2B5EF4-FFF2-40B4-BE49-F238E27FC236}">
                <a16:creationId xmlns:a16="http://schemas.microsoft.com/office/drawing/2014/main" id="{B9BFB638-25A7-44C9-9F10-71FB0094ECD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152358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B2D8E-758C-5C40-AB20-4179AA16F9CA}"/>
              </a:ext>
            </a:extLst>
          </p:cNvPr>
          <p:cNvSpPr>
            <a:spLocks noGrp="1"/>
          </p:cNvSpPr>
          <p:nvPr>
            <p:ph type="title"/>
          </p:nvPr>
        </p:nvSpPr>
        <p:spPr/>
        <p:txBody>
          <a:bodyPr/>
          <a:lstStyle/>
          <a:p>
            <a:r>
              <a:rPr lang="en-US" dirty="0"/>
              <a:t>Industries For Computing?</a:t>
            </a:r>
          </a:p>
        </p:txBody>
      </p:sp>
      <p:sp>
        <p:nvSpPr>
          <p:cNvPr id="5" name="Text Placeholder 4">
            <a:extLst>
              <a:ext uri="{FF2B5EF4-FFF2-40B4-BE49-F238E27FC236}">
                <a16:creationId xmlns:a16="http://schemas.microsoft.com/office/drawing/2014/main" id="{DF94F8F2-DB00-B24F-8FEE-984DFD19E975}"/>
              </a:ext>
            </a:extLst>
          </p:cNvPr>
          <p:cNvSpPr>
            <a:spLocks noGrp="1"/>
          </p:cNvSpPr>
          <p:nvPr>
            <p:ph type="body" idx="1"/>
          </p:nvPr>
        </p:nvSpPr>
        <p:spPr>
          <a:xfrm>
            <a:off x="628075" y="1920724"/>
            <a:ext cx="12561413" cy="4663662"/>
          </a:xfrm>
        </p:spPr>
        <p:txBody>
          <a:bodyPr/>
          <a:lstStyle/>
          <a:p>
            <a:r>
              <a:rPr lang="en-US" dirty="0"/>
              <a:t>Break into groups</a:t>
            </a:r>
          </a:p>
          <a:p>
            <a:pPr lvl="1"/>
            <a:r>
              <a:rPr lang="en-US" dirty="0"/>
              <a:t>Brainstorm industries in which computers are used in</a:t>
            </a:r>
          </a:p>
          <a:p>
            <a:pPr lvl="2"/>
            <a:r>
              <a:rPr lang="en-US" dirty="0"/>
              <a:t>How many require specialized applications?</a:t>
            </a:r>
          </a:p>
          <a:p>
            <a:pPr lvl="2"/>
            <a:r>
              <a:rPr lang="en-US" dirty="0"/>
              <a:t>Saying all is not a valid answer (for this)! – you must have an actual use before listing the industry</a:t>
            </a:r>
          </a:p>
          <a:p>
            <a:r>
              <a:rPr lang="en-US" b="1" dirty="0" err="1"/>
              <a:t>iClicker</a:t>
            </a:r>
            <a:r>
              <a:rPr lang="en-US" b="1" dirty="0"/>
              <a:t> Question</a:t>
            </a:r>
          </a:p>
          <a:p>
            <a:pPr lvl="1"/>
            <a:r>
              <a:rPr lang="en-US" dirty="0"/>
              <a:t>Do you have one you agree on that is the first industry? Type it out! </a:t>
            </a:r>
          </a:p>
          <a:p>
            <a:endParaRPr lang="en-US" dirty="0"/>
          </a:p>
          <a:p>
            <a:r>
              <a:rPr lang="en-US" dirty="0"/>
              <a:t>Deeper discussion:</a:t>
            </a:r>
          </a:p>
          <a:p>
            <a:pPr lvl="1"/>
            <a:r>
              <a:rPr lang="en-US" dirty="0"/>
              <a:t>Why are computers involved in so many? </a:t>
            </a:r>
          </a:p>
          <a:p>
            <a:pPr lvl="1"/>
            <a:r>
              <a:rPr lang="en-US" dirty="0"/>
              <a:t>What do they accomplish that humans can’t/don’t?</a:t>
            </a:r>
          </a:p>
        </p:txBody>
      </p:sp>
      <p:sp>
        <p:nvSpPr>
          <p:cNvPr id="6" name="TextBox 5">
            <a:extLst>
              <a:ext uri="{FF2B5EF4-FFF2-40B4-BE49-F238E27FC236}">
                <a16:creationId xmlns:a16="http://schemas.microsoft.com/office/drawing/2014/main" id="{AD31963D-DFE8-B14B-9E16-D67AE56593FA}"/>
              </a:ext>
            </a:extLst>
          </p:cNvPr>
          <p:cNvSpPr txBox="1"/>
          <p:nvPr/>
        </p:nvSpPr>
        <p:spPr>
          <a:xfrm>
            <a:off x="12624269" y="212392"/>
            <a:ext cx="1130438" cy="557397"/>
          </a:xfrm>
          <a:prstGeom prst="rect">
            <a:avLst/>
          </a:prstGeom>
          <a:noFill/>
        </p:spPr>
        <p:txBody>
          <a:bodyPr wrap="none" rtlCol="0">
            <a:spAutoFit/>
          </a:bodyPr>
          <a:lstStyle/>
          <a:p>
            <a:r>
              <a:rPr lang="en-US" sz="3022" dirty="0"/>
              <a:t>5 Min</a:t>
            </a:r>
          </a:p>
        </p:txBody>
      </p:sp>
    </p:spTree>
    <p:extLst>
      <p:ext uri="{BB962C8B-B14F-4D97-AF65-F5344CB8AC3E}">
        <p14:creationId xmlns:p14="http://schemas.microsoft.com/office/powerpoint/2010/main" val="647093047"/>
      </p:ext>
    </p:extLst>
  </p:cSld>
  <p:clrMapOvr>
    <a:masterClrMapping/>
  </p:clrMapOvr>
  <p:transition>
    <p:fade/>
  </p:transition>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1060</TotalTime>
  <Words>1327</Words>
  <Application>Microsoft Office PowerPoint</Application>
  <PresentationFormat>Custom</PresentationFormat>
  <Paragraphs>162</Paragraphs>
  <Slides>18</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Lato Extended</vt:lpstr>
      <vt:lpstr>Proxima Nova</vt:lpstr>
      <vt:lpstr>Source Sans Pro</vt:lpstr>
      <vt:lpstr>Vitesse Light</vt:lpstr>
      <vt:lpstr>Office Theme</vt:lpstr>
      <vt:lpstr>PowerPoint Presentation</vt:lpstr>
      <vt:lpstr>Weekly Announcements! </vt:lpstr>
      <vt:lpstr>Zybooks Reminders</vt:lpstr>
      <vt:lpstr>Six Laws of Technology</vt:lpstr>
      <vt:lpstr>Technology is Human</vt:lpstr>
      <vt:lpstr>Six “Laws of Technology”  by Melvin Kranzberg</vt:lpstr>
      <vt:lpstr>Which Law Does This Describe?</vt:lpstr>
      <vt:lpstr>But how did this all start?</vt:lpstr>
      <vt:lpstr>Industries For Computing?</vt:lpstr>
      <vt:lpstr>First Computer?</vt:lpstr>
      <vt:lpstr>Analytical Engine</vt:lpstr>
      <vt:lpstr>Enchantress of Numbers </vt:lpstr>
      <vt:lpstr>Ada Lovelace </vt:lpstr>
      <vt:lpstr>Computing Needs: World War II</vt:lpstr>
      <vt:lpstr>Alan Turing</vt:lpstr>
      <vt:lpstr>Who Programmed the Bombe?</vt:lpstr>
      <vt:lpstr>World War II - USA</vt:lpstr>
      <vt:lpstr>Python, Your Intro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7</cp:revision>
  <dcterms:created xsi:type="dcterms:W3CDTF">2021-07-05T03:31:47Z</dcterms:created>
  <dcterms:modified xsi:type="dcterms:W3CDTF">2022-01-23T22:17:52Z</dcterms:modified>
</cp:coreProperties>
</file>