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65" r:id="rId2"/>
    <p:sldId id="271" r:id="rId3"/>
    <p:sldId id="266" r:id="rId4"/>
    <p:sldId id="267" r:id="rId5"/>
    <p:sldId id="259" r:id="rId6"/>
    <p:sldId id="268" r:id="rId7"/>
    <p:sldId id="258" r:id="rId8"/>
    <p:sldId id="262" r:id="rId9"/>
    <p:sldId id="263" r:id="rId10"/>
    <p:sldId id="260" r:id="rId11"/>
    <p:sldId id="270" r:id="rId12"/>
    <p:sldId id="261" r:id="rId13"/>
    <p:sldId id="257" r:id="rId14"/>
    <p:sldId id="269" r:id="rId15"/>
    <p:sldId id="264" r:id="rId16"/>
  </p:sldIdLst>
  <p:sldSz cx="13817600" cy="7772400"/>
  <p:notesSz cx="6858000" cy="9144000"/>
  <p:defaultTextStyle>
    <a:defPPr>
      <a:defRPr lang="en-US"/>
    </a:defPPr>
    <a:lvl1pPr marL="0" algn="l" defTabSz="509292" rtl="0" eaLnBrk="1" latinLnBrk="0" hangingPunct="1">
      <a:defRPr sz="2000" kern="1200">
        <a:solidFill>
          <a:schemeClr val="tx1"/>
        </a:solidFill>
        <a:latin typeface="+mn-lt"/>
        <a:ea typeface="+mn-ea"/>
        <a:cs typeface="+mn-cs"/>
      </a:defRPr>
    </a:lvl1pPr>
    <a:lvl2pPr marL="509292" algn="l" defTabSz="509292" rtl="0" eaLnBrk="1" latinLnBrk="0" hangingPunct="1">
      <a:defRPr sz="2000" kern="1200">
        <a:solidFill>
          <a:schemeClr val="tx1"/>
        </a:solidFill>
        <a:latin typeface="+mn-lt"/>
        <a:ea typeface="+mn-ea"/>
        <a:cs typeface="+mn-cs"/>
      </a:defRPr>
    </a:lvl2pPr>
    <a:lvl3pPr marL="1018586" algn="l" defTabSz="509292" rtl="0" eaLnBrk="1" latinLnBrk="0" hangingPunct="1">
      <a:defRPr sz="2000" kern="1200">
        <a:solidFill>
          <a:schemeClr val="tx1"/>
        </a:solidFill>
        <a:latin typeface="+mn-lt"/>
        <a:ea typeface="+mn-ea"/>
        <a:cs typeface="+mn-cs"/>
      </a:defRPr>
    </a:lvl3pPr>
    <a:lvl4pPr marL="1527879" algn="l" defTabSz="509292" rtl="0" eaLnBrk="1" latinLnBrk="0" hangingPunct="1">
      <a:defRPr sz="2000" kern="1200">
        <a:solidFill>
          <a:schemeClr val="tx1"/>
        </a:solidFill>
        <a:latin typeface="+mn-lt"/>
        <a:ea typeface="+mn-ea"/>
        <a:cs typeface="+mn-cs"/>
      </a:defRPr>
    </a:lvl4pPr>
    <a:lvl5pPr marL="2037173" algn="l" defTabSz="509292" rtl="0" eaLnBrk="1" latinLnBrk="0" hangingPunct="1">
      <a:defRPr sz="2000" kern="1200">
        <a:solidFill>
          <a:schemeClr val="tx1"/>
        </a:solidFill>
        <a:latin typeface="+mn-lt"/>
        <a:ea typeface="+mn-ea"/>
        <a:cs typeface="+mn-cs"/>
      </a:defRPr>
    </a:lvl5pPr>
    <a:lvl6pPr marL="2546466" algn="l" defTabSz="509292" rtl="0" eaLnBrk="1" latinLnBrk="0" hangingPunct="1">
      <a:defRPr sz="2000" kern="1200">
        <a:solidFill>
          <a:schemeClr val="tx1"/>
        </a:solidFill>
        <a:latin typeface="+mn-lt"/>
        <a:ea typeface="+mn-ea"/>
        <a:cs typeface="+mn-cs"/>
      </a:defRPr>
    </a:lvl6pPr>
    <a:lvl7pPr marL="3055758" algn="l" defTabSz="509292" rtl="0" eaLnBrk="1" latinLnBrk="0" hangingPunct="1">
      <a:defRPr sz="2000" kern="1200">
        <a:solidFill>
          <a:schemeClr val="tx1"/>
        </a:solidFill>
        <a:latin typeface="+mn-lt"/>
        <a:ea typeface="+mn-ea"/>
        <a:cs typeface="+mn-cs"/>
      </a:defRPr>
    </a:lvl7pPr>
    <a:lvl8pPr marL="3565052" algn="l" defTabSz="509292" rtl="0" eaLnBrk="1" latinLnBrk="0" hangingPunct="1">
      <a:defRPr sz="2000" kern="1200">
        <a:solidFill>
          <a:schemeClr val="tx1"/>
        </a:solidFill>
        <a:latin typeface="+mn-lt"/>
        <a:ea typeface="+mn-ea"/>
        <a:cs typeface="+mn-cs"/>
      </a:defRPr>
    </a:lvl8pPr>
    <a:lvl9pPr marL="4074344" algn="l" defTabSz="50929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92529"/>
    <a:srgbClr val="1E4D2B"/>
    <a:srgbClr val="C10065"/>
    <a:srgbClr val="CC006A"/>
    <a:srgbClr val="404140"/>
    <a:srgbClr val="DAD490"/>
    <a:srgbClr val="E1963E"/>
    <a:srgbClr val="E57D30"/>
    <a:srgbClr val="55A8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22" autoAdjust="0"/>
    <p:restoredTop sz="95994" autoAdjust="0"/>
  </p:normalViewPr>
  <p:slideViewPr>
    <p:cSldViewPr snapToGrid="0" snapToObjects="1">
      <p:cViewPr varScale="1">
        <p:scale>
          <a:sx n="97" d="100"/>
          <a:sy n="97" d="100"/>
        </p:scale>
        <p:origin x="216" y="592"/>
      </p:cViewPr>
      <p:guideLst>
        <p:guide orient="horz" pos="2448"/>
        <p:guide pos="4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7E51A5-B478-1E40-8CBB-0DAA8831E99D}" type="datetimeFigureOut">
              <a:rPr lang="en-US" smtClean="0"/>
              <a:t>9/21/21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AD578-DED7-9640-8F31-2B6A02B2A2D3}" type="slidenum">
              <a:rPr lang="en-US" smtClean="0"/>
              <a:t>‹#›</a:t>
            </a:fld>
            <a:endParaRPr lang="en-US"/>
          </a:p>
        </p:txBody>
      </p:sp>
    </p:spTree>
    <p:extLst>
      <p:ext uri="{BB962C8B-B14F-4D97-AF65-F5344CB8AC3E}">
        <p14:creationId xmlns:p14="http://schemas.microsoft.com/office/powerpoint/2010/main" val="3475778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D587F-861E-6740-9643-E3DDAE89B8D6}" type="datetimeFigureOut">
              <a:rPr lang="en-US" smtClean="0"/>
              <a:t>9/21/21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32F50-0B60-B34B-8422-4E195A5AE2C1}" type="slidenum">
              <a:rPr lang="en-US" smtClean="0"/>
              <a:t>‹#›</a:t>
            </a:fld>
            <a:endParaRPr lang="en-US"/>
          </a:p>
        </p:txBody>
      </p:sp>
    </p:spTree>
    <p:extLst>
      <p:ext uri="{BB962C8B-B14F-4D97-AF65-F5344CB8AC3E}">
        <p14:creationId xmlns:p14="http://schemas.microsoft.com/office/powerpoint/2010/main" val="15685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ddd29dac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ddd29dac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032F50-0B60-B34B-8422-4E195A5AE2C1}" type="slidenum">
              <a:rPr lang="en-US" smtClean="0"/>
              <a:t>2</a:t>
            </a:fld>
            <a:endParaRPr lang="en-US"/>
          </a:p>
        </p:txBody>
      </p:sp>
    </p:spTree>
    <p:extLst>
      <p:ext uri="{BB962C8B-B14F-4D97-AF65-F5344CB8AC3E}">
        <p14:creationId xmlns:p14="http://schemas.microsoft.com/office/powerpoint/2010/main" val="1350184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db95d0b9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db95d0b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db95d0b9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db95d0b9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db95d0b9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db95d0b9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db95d0b9b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db95d0b9b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d7349613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d734961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d7349613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d7349613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d7349613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d7349613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Green Dots CSU">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27882" y="6733969"/>
            <a:ext cx="3520440" cy="787424"/>
          </a:xfrm>
          <a:prstGeom prst="rect">
            <a:avLst/>
          </a:prstGeom>
        </p:spPr>
      </p:pic>
    </p:spTree>
    <p:extLst>
      <p:ext uri="{BB962C8B-B14F-4D97-AF65-F5344CB8AC3E}">
        <p14:creationId xmlns:p14="http://schemas.microsoft.com/office/powerpoint/2010/main" val="12255301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p>
            <a:r>
              <a:rPr lang="en-US" dirty="0"/>
              <a:t>Section Header Goes Here</a:t>
            </a:r>
          </a:p>
        </p:txBody>
      </p:sp>
      <p:sp>
        <p:nvSpPr>
          <p:cNvPr id="4" name="Text Placeholder 24"/>
          <p:cNvSpPr>
            <a:spLocks noGrp="1"/>
          </p:cNvSpPr>
          <p:nvPr>
            <p:ph type="body" sz="quarter" idx="10" hasCustomPrompt="1"/>
          </p:nvPr>
        </p:nvSpPr>
        <p:spPr>
          <a:xfrm>
            <a:off x="3445328" y="4381997"/>
            <a:ext cx="9744199" cy="486543"/>
          </a:xfrm>
        </p:spPr>
        <p:txBody>
          <a:bodyPr wrap="square">
            <a:spAutoFit/>
          </a:bodyPr>
          <a:lstStyle>
            <a:lvl1pPr marL="0" indent="0">
              <a:buNone/>
              <a:defRPr baseline="0"/>
            </a:lvl1pPr>
          </a:lstStyle>
          <a:p>
            <a:pPr lvl="0"/>
            <a:r>
              <a:rPr lang="en-US" dirty="0"/>
              <a:t>Section subhead goes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1"/>
            <a:ext cx="2572933" cy="7772400"/>
          </a:xfrm>
          <a:prstGeom prst="rect">
            <a:avLst/>
          </a:prstGeom>
        </p:spPr>
      </p:pic>
    </p:spTree>
    <p:extLst>
      <p:ext uri="{BB962C8B-B14F-4D97-AF65-F5344CB8AC3E}">
        <p14:creationId xmlns:p14="http://schemas.microsoft.com/office/powerpoint/2010/main" val="931004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2036701" y="2797385"/>
            <a:ext cx="9744199" cy="1015663"/>
          </a:xfrm>
          <a:prstGeom prst="rect">
            <a:avLst/>
          </a:prstGeom>
        </p:spPr>
        <p:txBody>
          <a:bodyPr vert="horz" wrap="square" lIns="91440" tIns="91440" rIns="91440" bIns="91440" rtlCol="0" anchor="ctr" anchorCtr="0">
            <a:spAutoFit/>
          </a:bodyPr>
          <a:lstStyle>
            <a:lvl1pPr algn="ctr">
              <a:defRPr>
                <a:solidFill>
                  <a:schemeClr val="tx1"/>
                </a:solidFill>
              </a:defRPr>
            </a:lvl1pPr>
          </a:lstStyle>
          <a:p>
            <a:r>
              <a:rPr lang="en-US" dirty="0"/>
              <a:t>“Quote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21" t="28562" r="1" b="57447"/>
          <a:stretch/>
        </p:blipFill>
        <p:spPr>
          <a:xfrm>
            <a:off x="246888" y="6034881"/>
            <a:ext cx="13267944" cy="1883823"/>
          </a:xfrm>
          <a:prstGeom prst="rect">
            <a:avLst/>
          </a:prstGeom>
        </p:spPr>
      </p:pic>
    </p:spTree>
    <p:extLst>
      <p:ext uri="{BB962C8B-B14F-4D97-AF65-F5344CB8AC3E}">
        <p14:creationId xmlns:p14="http://schemas.microsoft.com/office/powerpoint/2010/main" val="527404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2"/>
      </p:bgRef>
    </p:bg>
    <p:spTree>
      <p:nvGrpSpPr>
        <p:cNvPr id="1" name=""/>
        <p:cNvGrpSpPr/>
        <p:nvPr/>
      </p:nvGrpSpPr>
      <p:grpSpPr>
        <a:xfrm>
          <a:off x="0" y="0"/>
          <a:ext cx="0" cy="0"/>
          <a:chOff x="0" y="0"/>
          <a:chExt cx="0" cy="0"/>
        </a:xfrm>
      </p:grpSpPr>
      <p:sp>
        <p:nvSpPr>
          <p:cNvPr id="12" name="Text Placeholder 24"/>
          <p:cNvSpPr>
            <a:spLocks noGrp="1"/>
          </p:cNvSpPr>
          <p:nvPr>
            <p:ph type="body" sz="quarter" idx="10" hasCustomPrompt="1"/>
          </p:nvPr>
        </p:nvSpPr>
        <p:spPr>
          <a:xfrm>
            <a:off x="742950"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grpSp>
        <p:nvGrpSpPr>
          <p:cNvPr id="6" name="Group 5"/>
          <p:cNvGrpSpPr/>
          <p:nvPr userDrawn="1"/>
        </p:nvGrpSpPr>
        <p:grpSpPr>
          <a:xfrm>
            <a:off x="0" y="6796748"/>
            <a:ext cx="13817600" cy="617143"/>
            <a:chOff x="0" y="6739600"/>
            <a:chExt cx="13817600" cy="617143"/>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6778192"/>
              <a:ext cx="6449921" cy="539962"/>
            </a:xfrm>
            <a:prstGeom prst="rect">
              <a:avLst/>
            </a:prstGeom>
          </p:spPr>
        </p:pic>
        <p:pic>
          <p:nvPicPr>
            <p:cNvPr id="11" name="Picture 10"/>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0800000">
              <a:off x="7367679" y="6778192"/>
              <a:ext cx="6449921" cy="53996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0229" y="6739600"/>
              <a:ext cx="617143" cy="617143"/>
            </a:xfrm>
            <a:prstGeom prst="rect">
              <a:avLst/>
            </a:prstGeom>
          </p:spPr>
        </p:pic>
      </p:grpSp>
      <p:sp>
        <p:nvSpPr>
          <p:cNvPr id="14" name="Text Placeholder 24"/>
          <p:cNvSpPr>
            <a:spLocks noGrp="1"/>
          </p:cNvSpPr>
          <p:nvPr>
            <p:ph type="body" sz="quarter" idx="11" hasCustomPrompt="1"/>
          </p:nvPr>
        </p:nvSpPr>
        <p:spPr>
          <a:xfrm>
            <a:off x="5106473"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
        <p:nvSpPr>
          <p:cNvPr id="15" name="Text Placeholder 24"/>
          <p:cNvSpPr>
            <a:spLocks noGrp="1"/>
          </p:cNvSpPr>
          <p:nvPr>
            <p:ph type="body" sz="quarter" idx="12" hasCustomPrompt="1"/>
          </p:nvPr>
        </p:nvSpPr>
        <p:spPr>
          <a:xfrm>
            <a:off x="9469996"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and Green Ba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7772400"/>
          </a:xfrm>
        </p:spPr>
        <p:txBody>
          <a:bodyPr anchor="ctr" anchorCtr="0">
            <a:noAutofit/>
          </a:bodyPr>
          <a:lstStyle>
            <a:lvl1pPr marL="0" indent="0" algn="ctr">
              <a:buNone/>
              <a:defRPr baseline="0"/>
            </a:lvl1pPr>
          </a:lstStyle>
          <a:p>
            <a:r>
              <a:rPr lang="en-US" dirty="0"/>
              <a:t>Click to insert photo</a:t>
            </a:r>
          </a:p>
        </p:txBody>
      </p:sp>
      <p:sp>
        <p:nvSpPr>
          <p:cNvPr id="2" name="Rectangle 1"/>
          <p:cNvSpPr/>
          <p:nvPr userDrawn="1"/>
        </p:nvSpPr>
        <p:spPr>
          <a:xfrm>
            <a:off x="9144000" y="0"/>
            <a:ext cx="4673600" cy="7772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Placeholder 1"/>
          <p:cNvSpPr>
            <a:spLocks noGrp="1"/>
          </p:cNvSpPr>
          <p:nvPr>
            <p:ph type="title" hasCustomPrompt="1"/>
          </p:nvPr>
        </p:nvSpPr>
        <p:spPr>
          <a:xfrm>
            <a:off x="9560560" y="2842090"/>
            <a:ext cx="3840480" cy="533740"/>
          </a:xfrm>
          <a:prstGeom prst="rect">
            <a:avLst/>
          </a:prstGeom>
        </p:spPr>
        <p:txBody>
          <a:bodyPr vert="horz" wrap="square" lIns="101858" tIns="50929" rIns="101858" bIns="50929" rtlCol="0" anchor="b" anchorCtr="0">
            <a:spAutoFit/>
          </a:bodyPr>
          <a:lstStyle>
            <a:lvl1pPr algn="ctr">
              <a:defRPr sz="2800" b="0">
                <a:solidFill>
                  <a:schemeClr val="bg1"/>
                </a:solidFill>
              </a:defRPr>
            </a:lvl1pPr>
          </a:lstStyle>
          <a:p>
            <a:r>
              <a:rPr lang="en-US" dirty="0"/>
              <a:t>Copy Goes Here</a:t>
            </a:r>
          </a:p>
        </p:txBody>
      </p:sp>
      <p:sp>
        <p:nvSpPr>
          <p:cNvPr id="4" name="Text Placeholder 3"/>
          <p:cNvSpPr>
            <a:spLocks noGrp="1"/>
          </p:cNvSpPr>
          <p:nvPr>
            <p:ph type="body" sz="quarter" idx="11" hasCustomPrompt="1"/>
          </p:nvPr>
        </p:nvSpPr>
        <p:spPr>
          <a:xfrm>
            <a:off x="9560560" y="3886200"/>
            <a:ext cx="3840480" cy="500458"/>
          </a:xfrm>
        </p:spPr>
        <p:txBody>
          <a:bodyPr wrap="square">
            <a:spAutoFit/>
          </a:bodyPr>
          <a:lstStyle>
            <a:lvl1pPr marL="0" indent="0" algn="ctr">
              <a:lnSpc>
                <a:spcPct val="114000"/>
              </a:lnSpc>
              <a:buNone/>
              <a:defRPr baseline="0">
                <a:solidFill>
                  <a:schemeClr val="bg1"/>
                </a:solidFill>
              </a:defRPr>
            </a:lvl1pPr>
          </a:lstStyle>
          <a:p>
            <a:pPr lvl="0"/>
            <a:r>
              <a:rPr lang="en-US" dirty="0"/>
              <a:t>Supporting text goes 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2416" y="6948176"/>
            <a:ext cx="488944" cy="488944"/>
          </a:xfrm>
          <a:prstGeom prst="rect">
            <a:avLst/>
          </a:prstGeom>
        </p:spPr>
      </p:pic>
    </p:spTree>
    <p:extLst>
      <p:ext uri="{BB962C8B-B14F-4D97-AF65-F5344CB8AC3E}">
        <p14:creationId xmlns:p14="http://schemas.microsoft.com/office/powerpoint/2010/main" val="4559939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1745" y="982462"/>
            <a:ext cx="4862405" cy="1661993"/>
          </a:xfrm>
        </p:spPr>
        <p:txBody>
          <a:bodyPr anchor="t" anchorCtr="0"/>
          <a:lstStyle>
            <a:lvl1pPr>
              <a:defRPr sz="4800"/>
            </a:lvl1pPr>
          </a:lstStyle>
          <a:p>
            <a:r>
              <a:rPr lang="en-US" dirty="0"/>
              <a:t>Headline Copy Goes Here</a:t>
            </a:r>
          </a:p>
        </p:txBody>
      </p:sp>
      <p:sp>
        <p:nvSpPr>
          <p:cNvPr id="7" name="Content Placeholder 2"/>
          <p:cNvSpPr>
            <a:spLocks noGrp="1"/>
          </p:cNvSpPr>
          <p:nvPr>
            <p:ph idx="1"/>
          </p:nvPr>
        </p:nvSpPr>
        <p:spPr>
          <a:xfrm>
            <a:off x="621745"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9"/>
          <p:cNvSpPr>
            <a:spLocks noGrp="1"/>
          </p:cNvSpPr>
          <p:nvPr>
            <p:ph type="pic" sz="quarter" idx="13" hasCustomPrompt="1"/>
          </p:nvPr>
        </p:nvSpPr>
        <p:spPr>
          <a:xfrm>
            <a:off x="6105893"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E3A2D58C-F1E7-2C4F-8CE9-F5D5E5E4D827}"/>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7015BA8-AF5B-B142-AFA9-18BB34B0C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912799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33452" y="982462"/>
            <a:ext cx="4862405" cy="1661993"/>
          </a:xfrm>
        </p:spPr>
        <p:txBody>
          <a:bodyPr anchor="t" anchorCtr="0"/>
          <a:lstStyle>
            <a:lvl1pPr>
              <a:defRPr sz="4800"/>
            </a:lvl1pPr>
          </a:lstStyle>
          <a:p>
            <a:r>
              <a:rPr lang="en-US" dirty="0"/>
              <a:t>Headline Copy Goes Here</a:t>
            </a:r>
          </a:p>
        </p:txBody>
      </p:sp>
      <p:sp>
        <p:nvSpPr>
          <p:cNvPr id="3" name="Content Placeholder 2"/>
          <p:cNvSpPr>
            <a:spLocks noGrp="1"/>
          </p:cNvSpPr>
          <p:nvPr>
            <p:ph idx="1"/>
          </p:nvPr>
        </p:nvSpPr>
        <p:spPr>
          <a:xfrm>
            <a:off x="8333452"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Picture Placeholder 9"/>
          <p:cNvSpPr>
            <a:spLocks noGrp="1"/>
          </p:cNvSpPr>
          <p:nvPr>
            <p:ph type="pic" sz="quarter" idx="13" hasCustomPrompt="1"/>
          </p:nvPr>
        </p:nvSpPr>
        <p:spPr>
          <a:xfrm>
            <a:off x="2"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A03417E2-5A79-F04D-8FCD-8556C2E6AF42}"/>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AF1CC3-AA21-684F-9E71-1EFCBAE990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194407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and Heade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3817600" cy="6400800"/>
          </a:xfrm>
        </p:spPr>
        <p:txBody>
          <a:bodyPr anchor="ctr" anchorCtr="0">
            <a:noAutofit/>
          </a:bodyPr>
          <a:lstStyle>
            <a:lvl1pPr marL="0" indent="0" algn="ctr">
              <a:buNone/>
              <a:defRPr baseline="0"/>
            </a:lvl1pPr>
          </a:lstStyle>
          <a:p>
            <a:r>
              <a:rPr lang="en-US" dirty="0"/>
              <a:t>Click to insert photo</a:t>
            </a:r>
          </a:p>
        </p:txBody>
      </p:sp>
      <p:sp>
        <p:nvSpPr>
          <p:cNvPr id="11" name="Title Placeholder 1"/>
          <p:cNvSpPr>
            <a:spLocks noGrp="1"/>
          </p:cNvSpPr>
          <p:nvPr>
            <p:ph type="title" hasCustomPrompt="1"/>
          </p:nvPr>
        </p:nvSpPr>
        <p:spPr>
          <a:xfrm>
            <a:off x="400424" y="6654703"/>
            <a:ext cx="13016751" cy="779320"/>
          </a:xfrm>
          <a:prstGeom prst="rect">
            <a:avLst/>
          </a:prstGeom>
        </p:spPr>
        <p:txBody>
          <a:bodyPr vert="horz" wrap="square" lIns="101858" tIns="50929" rIns="101858" bIns="50929" rtlCol="0" anchor="t" anchorCtr="0">
            <a:spAutoFit/>
          </a:bodyPr>
          <a:lstStyle>
            <a:lvl1pPr>
              <a:defRPr sz="4396"/>
            </a:lvl1pPr>
          </a:lstStyle>
          <a:p>
            <a:r>
              <a:rPr lang="en-US" dirty="0"/>
              <a:t>Headline Copy Here</a:t>
            </a:r>
          </a:p>
        </p:txBody>
      </p:sp>
    </p:spTree>
    <p:extLst>
      <p:ext uri="{BB962C8B-B14F-4D97-AF65-F5344CB8AC3E}">
        <p14:creationId xmlns:p14="http://schemas.microsoft.com/office/powerpoint/2010/main" val="2754593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3817600" cy="7772400"/>
          </a:xfrm>
        </p:spPr>
        <p:txBody>
          <a:bodyPr anchor="ctr" anchorCtr="0">
            <a:noAutofit/>
          </a:bodyPr>
          <a:lstStyle>
            <a:lvl1pPr marL="0" indent="0" algn="ctr">
              <a:buNone/>
              <a:defRPr baseline="0"/>
            </a:lvl1pPr>
          </a:lstStyle>
          <a:p>
            <a:r>
              <a:rPr lang="en-US" dirty="0"/>
              <a:t>Click to insert photo</a:t>
            </a:r>
          </a:p>
        </p:txBody>
      </p:sp>
    </p:spTree>
    <p:extLst>
      <p:ext uri="{BB962C8B-B14F-4D97-AF65-F5344CB8AC3E}">
        <p14:creationId xmlns:p14="http://schemas.microsoft.com/office/powerpoint/2010/main" val="643642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150030" y="2317590"/>
            <a:ext cx="4039498" cy="1286510"/>
          </a:xfrm>
          <a:prstGeom prst="rect">
            <a:avLst/>
          </a:prstGeom>
        </p:spPr>
        <p:txBody>
          <a:bodyPr vert="horz" wrap="square" lIns="101858" tIns="50929" rIns="101858" bIns="50929" rtlCol="0" anchor="t" anchorCtr="0">
            <a:spAutoFit/>
          </a:bodyPr>
          <a:lstStyle>
            <a:lvl1pPr>
              <a:defRPr sz="3846"/>
            </a:lvl1pPr>
          </a:lstStyle>
          <a:p>
            <a:r>
              <a:rPr lang="en-US"/>
              <a:t>Click to edit Master title style</a:t>
            </a:r>
            <a:endParaRPr lang="en-US" dirty="0"/>
          </a:p>
        </p:txBody>
      </p:sp>
      <p:sp>
        <p:nvSpPr>
          <p:cNvPr id="4" name="Text Placeholder 3"/>
          <p:cNvSpPr>
            <a:spLocks noGrp="1"/>
          </p:cNvSpPr>
          <p:nvPr>
            <p:ph type="body" sz="quarter" idx="11"/>
          </p:nvPr>
        </p:nvSpPr>
        <p:spPr>
          <a:xfrm>
            <a:off x="9150030" y="3729514"/>
            <a:ext cx="4039498" cy="468975"/>
          </a:xfrm>
        </p:spPr>
        <p:txBody>
          <a:bodyPr wrap="square">
            <a:spAutoFit/>
          </a:bodyPr>
          <a:lstStyle>
            <a:lvl1pPr marL="0" indent="0" algn="l">
              <a:lnSpc>
                <a:spcPct val="114000"/>
              </a:lnSpc>
              <a:buNone/>
              <a:defRPr>
                <a:solidFill>
                  <a:srgbClr val="092529"/>
                </a:solidFill>
              </a:defRPr>
            </a:lvl1pPr>
          </a:lstStyle>
          <a:p>
            <a:pPr lvl="0"/>
            <a:r>
              <a:rPr lang="en-US"/>
              <a:t>Click to edit Master text styles</a:t>
            </a:r>
          </a:p>
        </p:txBody>
      </p:sp>
      <p:sp>
        <p:nvSpPr>
          <p:cNvPr id="3" name="Chart Placeholder 2"/>
          <p:cNvSpPr>
            <a:spLocks noGrp="1"/>
          </p:cNvSpPr>
          <p:nvPr>
            <p:ph type="chart" sz="quarter" idx="12" hasCustomPrompt="1"/>
          </p:nvPr>
        </p:nvSpPr>
        <p:spPr>
          <a:xfrm>
            <a:off x="1269232" y="1443039"/>
            <a:ext cx="6863004" cy="4996263"/>
          </a:xfrm>
        </p:spPr>
        <p:txBody>
          <a:bodyPr anchor="ctr" anchorCtr="0">
            <a:normAutofit/>
          </a:bodyPr>
          <a:lstStyle>
            <a:lvl1pPr marL="0" indent="0" algn="ctr">
              <a:buNone/>
              <a:defRPr/>
            </a:lvl1pPr>
          </a:lstStyle>
          <a:p>
            <a:r>
              <a:rPr lang="en-US" dirty="0"/>
              <a:t>Click to add chart</a:t>
            </a:r>
          </a:p>
        </p:txBody>
      </p:sp>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1870245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9352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en Dots UnitID">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16578615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Green">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97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Green Dots">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6240" r="31394"/>
          <a:stretch/>
        </p:blipFill>
        <p:spPr>
          <a:xfrm>
            <a:off x="8406691" y="0"/>
            <a:ext cx="5410909" cy="7566210"/>
          </a:xfrm>
          <a:prstGeom prst="rect">
            <a:avLst/>
          </a:prstGeom>
        </p:spPr>
      </p:pic>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spTree>
    <p:extLst>
      <p:ext uri="{BB962C8B-B14F-4D97-AF65-F5344CB8AC3E}">
        <p14:creationId xmlns:p14="http://schemas.microsoft.com/office/powerpoint/2010/main" val="674827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Green Ram">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pic>
        <p:nvPicPr>
          <p:cNvPr id="8" name="Picture 7"/>
          <p:cNvPicPr>
            <a:picLocks noChangeAspect="1"/>
          </p:cNvPicPr>
          <p:nvPr userDrawn="1"/>
        </p:nvPicPr>
        <p:blipFill rotWithShape="1">
          <a:blip r:embed="rId3"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5" name="Title 1"/>
          <p:cNvSpPr txBox="1">
            <a:spLocks/>
          </p:cNvSpPr>
          <p:nvPr userDrawn="1"/>
        </p:nvSpPr>
        <p:spPr>
          <a:xfrm>
            <a:off x="729343" y="4198802"/>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tx2"/>
                </a:solidFill>
                <a:latin typeface="Vitesse Light" charset="0"/>
                <a:ea typeface="Vitesse Light" charset="0"/>
                <a:cs typeface="Vitesse Light" charset="0"/>
              </a:rPr>
              <a:t>Thank you</a:t>
            </a:r>
          </a:p>
        </p:txBody>
      </p:sp>
      <p:cxnSp>
        <p:nvCxnSpPr>
          <p:cNvPr id="6" name="Straight Connector 5"/>
          <p:cNvCxnSpPr/>
          <p:nvPr userDrawn="1"/>
        </p:nvCxnSpPr>
        <p:spPr>
          <a:xfrm>
            <a:off x="881743" y="5936351"/>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1"/>
            <a:ext cx="3520440" cy="787423"/>
          </a:xfrm>
          <a:prstGeom prst="rect">
            <a:avLst/>
          </a:prstGeom>
        </p:spPr>
      </p:pic>
    </p:spTree>
    <p:extLst>
      <p:ext uri="{BB962C8B-B14F-4D97-AF65-F5344CB8AC3E}">
        <p14:creationId xmlns:p14="http://schemas.microsoft.com/office/powerpoint/2010/main" val="1303660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3"/>
        <p:cNvGrpSpPr/>
        <p:nvPr/>
      </p:nvGrpSpPr>
      <p:grpSpPr>
        <a:xfrm>
          <a:off x="0" y="0"/>
          <a:ext cx="0" cy="0"/>
          <a:chOff x="0" y="0"/>
          <a:chExt cx="0" cy="0"/>
        </a:xfrm>
      </p:grpSpPr>
      <p:grpSp>
        <p:nvGrpSpPr>
          <p:cNvPr id="54" name="Google Shape;54;p14"/>
          <p:cNvGrpSpPr/>
          <p:nvPr/>
        </p:nvGrpSpPr>
        <p:grpSpPr>
          <a:xfrm>
            <a:off x="0" y="7372875"/>
            <a:ext cx="13849756" cy="400074"/>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dirty="0">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dirty="0">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628075" y="751389"/>
            <a:ext cx="12561413" cy="1015467"/>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544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813"/>
            </a:lvl2pPr>
            <a:lvl3pPr lvl="2" rtl="0">
              <a:spcBef>
                <a:spcPts val="0"/>
              </a:spcBef>
              <a:spcAft>
                <a:spcPts val="0"/>
              </a:spcAft>
              <a:buSzPts val="900"/>
              <a:buNone/>
              <a:defRPr sz="1813"/>
            </a:lvl3pPr>
            <a:lvl4pPr lvl="3" rtl="0">
              <a:spcBef>
                <a:spcPts val="0"/>
              </a:spcBef>
              <a:spcAft>
                <a:spcPts val="0"/>
              </a:spcAft>
              <a:buSzPts val="900"/>
              <a:buNone/>
              <a:defRPr sz="1813"/>
            </a:lvl4pPr>
            <a:lvl5pPr lvl="4" rtl="0">
              <a:spcBef>
                <a:spcPts val="0"/>
              </a:spcBef>
              <a:spcAft>
                <a:spcPts val="0"/>
              </a:spcAft>
              <a:buSzPts val="900"/>
              <a:buNone/>
              <a:defRPr sz="1813"/>
            </a:lvl5pPr>
            <a:lvl6pPr lvl="5" rtl="0">
              <a:spcBef>
                <a:spcPts val="0"/>
              </a:spcBef>
              <a:spcAft>
                <a:spcPts val="0"/>
              </a:spcAft>
              <a:buSzPts val="900"/>
              <a:buNone/>
              <a:defRPr sz="1813"/>
            </a:lvl6pPr>
            <a:lvl7pPr lvl="6" rtl="0">
              <a:spcBef>
                <a:spcPts val="0"/>
              </a:spcBef>
              <a:spcAft>
                <a:spcPts val="0"/>
              </a:spcAft>
              <a:buSzPts val="900"/>
              <a:buNone/>
              <a:defRPr sz="1813"/>
            </a:lvl7pPr>
            <a:lvl8pPr lvl="7" rtl="0">
              <a:spcBef>
                <a:spcPts val="0"/>
              </a:spcBef>
              <a:spcAft>
                <a:spcPts val="0"/>
              </a:spcAft>
              <a:buSzPts val="900"/>
              <a:buNone/>
              <a:defRPr sz="1813"/>
            </a:lvl8pPr>
            <a:lvl9pPr lvl="8" rtl="0">
              <a:spcBef>
                <a:spcPts val="0"/>
              </a:spcBef>
              <a:spcAft>
                <a:spcPts val="0"/>
              </a:spcAft>
              <a:buSzPts val="900"/>
              <a:buNone/>
              <a:defRPr sz="1813"/>
            </a:lvl9pPr>
          </a:lstStyle>
          <a:p>
            <a:endParaRPr/>
          </a:p>
        </p:txBody>
      </p:sp>
      <p:sp>
        <p:nvSpPr>
          <p:cNvPr id="60" name="Google Shape;60;p14"/>
          <p:cNvSpPr txBox="1">
            <a:spLocks noGrp="1"/>
          </p:cNvSpPr>
          <p:nvPr>
            <p:ph type="body" idx="1"/>
          </p:nvPr>
        </p:nvSpPr>
        <p:spPr>
          <a:xfrm>
            <a:off x="628075" y="1920725"/>
            <a:ext cx="12561413" cy="2015520"/>
          </a:xfrm>
          <a:prstGeom prst="rect">
            <a:avLst/>
          </a:prstGeom>
          <a:noFill/>
          <a:ln>
            <a:noFill/>
          </a:ln>
        </p:spPr>
        <p:txBody>
          <a:bodyPr spcFirstLastPara="1" wrap="square" lIns="60500" tIns="60500" rIns="60500" bIns="60500" anchor="t" anchorCtr="0">
            <a:noAutofit/>
          </a:bodyPr>
          <a:lstStyle>
            <a:lvl1pPr marL="690875" marR="0" lvl="0" indent="-460583" algn="l" rtl="0">
              <a:lnSpc>
                <a:spcPct val="120000"/>
              </a:lnSpc>
              <a:spcBef>
                <a:spcPts val="604"/>
              </a:spcBef>
              <a:spcAft>
                <a:spcPts val="0"/>
              </a:spcAft>
              <a:buClr>
                <a:srgbClr val="000000"/>
              </a:buClr>
              <a:buSzPts val="1200"/>
              <a:buFont typeface="Arial"/>
              <a:buChar char="•"/>
              <a:defRPr sz="1813" b="0" i="0" u="none" strike="noStrike" cap="none">
                <a:solidFill>
                  <a:srgbClr val="000000"/>
                </a:solidFill>
                <a:latin typeface="Proxima Nova"/>
                <a:ea typeface="Proxima Nova"/>
                <a:cs typeface="Proxima Nova"/>
                <a:sym typeface="Proxima Nova"/>
              </a:defRPr>
            </a:lvl1pPr>
            <a:lvl2pPr marL="1381750" marR="0" lvl="1"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2pPr>
            <a:lvl3pPr marL="2072625" marR="0" lvl="2"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3pPr>
            <a:lvl4pPr marL="2763500" marR="0" lvl="3"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4pPr>
            <a:lvl5pPr marL="3454375" marR="0" lvl="4" indent="-450988" algn="l" rtl="0">
              <a:spcBef>
                <a:spcPts val="604"/>
              </a:spcBef>
              <a:spcAft>
                <a:spcPts val="0"/>
              </a:spcAft>
              <a:buClr>
                <a:srgbClr val="000000"/>
              </a:buClr>
              <a:buSzPts val="1100"/>
              <a:buFont typeface="Arial"/>
              <a:buChar char="»"/>
              <a:defRPr sz="1662" b="0" i="0" u="none" strike="noStrike" cap="none">
                <a:solidFill>
                  <a:srgbClr val="000000"/>
                </a:solidFill>
                <a:latin typeface="Source Sans Pro"/>
                <a:ea typeface="Source Sans Pro"/>
                <a:cs typeface="Source Sans Pro"/>
                <a:sym typeface="Source Sans Pro"/>
              </a:defRPr>
            </a:lvl5pPr>
            <a:lvl6pPr marL="4145250" marR="0" lvl="5"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6pPr>
            <a:lvl7pPr marL="4836124" marR="0" lvl="6"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7pPr>
            <a:lvl8pPr marL="5526999" marR="0" lvl="7"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8pPr>
            <a:lvl9pPr marL="6217874" marR="0" lvl="8"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8146776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Green Ram CSU">
  <p:cSld name="1_Title Green Ram CSU">
    <p:bg>
      <p:bgPr>
        <a:solidFill>
          <a:schemeClr val="dk2"/>
        </a:solidFill>
        <a:effectLst/>
      </p:bgPr>
    </p:bg>
    <p:spTree>
      <p:nvGrpSpPr>
        <p:cNvPr id="1" name="Shape 73"/>
        <p:cNvGrpSpPr/>
        <p:nvPr/>
      </p:nvGrpSpPr>
      <p:grpSpPr>
        <a:xfrm>
          <a:off x="0" y="0"/>
          <a:ext cx="0" cy="0"/>
          <a:chOff x="0" y="0"/>
          <a:chExt cx="0" cy="0"/>
        </a:xfrm>
      </p:grpSpPr>
      <p:pic>
        <p:nvPicPr>
          <p:cNvPr id="74" name="Google Shape;74;p17"/>
          <p:cNvPicPr preferRelativeResize="0"/>
          <p:nvPr/>
        </p:nvPicPr>
        <p:blipFill rotWithShape="1">
          <a:blip r:embed="rId2">
            <a:alphaModFix amt="8000"/>
          </a:blip>
          <a:srcRect t="14707" r="30637" b="6934"/>
          <a:stretch/>
        </p:blipFill>
        <p:spPr>
          <a:xfrm>
            <a:off x="6937514" y="-2"/>
            <a:ext cx="6880083" cy="7772403"/>
          </a:xfrm>
          <a:prstGeom prst="rect">
            <a:avLst/>
          </a:prstGeom>
          <a:noFill/>
          <a:ln>
            <a:noFill/>
          </a:ln>
        </p:spPr>
      </p:pic>
      <p:sp>
        <p:nvSpPr>
          <p:cNvPr id="75" name="Google Shape;75;p17"/>
          <p:cNvSpPr txBox="1">
            <a:spLocks noGrp="1"/>
          </p:cNvSpPr>
          <p:nvPr>
            <p:ph type="body" idx="1"/>
          </p:nvPr>
        </p:nvSpPr>
        <p:spPr>
          <a:xfrm>
            <a:off x="628075" y="2695562"/>
            <a:ext cx="12561413" cy="2031387"/>
          </a:xfrm>
          <a:prstGeom prst="rect">
            <a:avLst/>
          </a:prstGeom>
          <a:noFill/>
          <a:ln>
            <a:noFill/>
          </a:ln>
        </p:spPr>
        <p:txBody>
          <a:bodyPr spcFirstLastPara="1" wrap="square" lIns="60500" tIns="60500" rIns="60500" bIns="60500" anchor="t" anchorCtr="0">
            <a:noAutofit/>
          </a:bodyPr>
          <a:lstStyle>
            <a:lvl1pPr marL="690875" marR="0" lvl="0" indent="-345437" algn="l" rtl="0">
              <a:lnSpc>
                <a:spcPct val="100000"/>
              </a:lnSpc>
              <a:spcBef>
                <a:spcPts val="0"/>
              </a:spcBef>
              <a:spcAft>
                <a:spcPts val="0"/>
              </a:spcAft>
              <a:buClr>
                <a:schemeClr val="lt1"/>
              </a:buClr>
              <a:buSzPts val="4000"/>
              <a:buFont typeface="Arial"/>
              <a:buNone/>
              <a:defRPr sz="6044" b="0" i="0" u="none" strike="noStrike" cap="none">
                <a:solidFill>
                  <a:schemeClr val="lt1"/>
                </a:solidFill>
                <a:latin typeface="Arial"/>
                <a:ea typeface="Arial"/>
                <a:cs typeface="Arial"/>
                <a:sym typeface="Arial"/>
              </a:defRPr>
            </a:lvl1pPr>
            <a:lvl2pPr marL="1381750" marR="0" lvl="1" indent="-345437" algn="l" rtl="0">
              <a:lnSpc>
                <a:spcPct val="120000"/>
              </a:lnSpc>
              <a:spcBef>
                <a:spcPts val="0"/>
              </a:spcBef>
              <a:spcAft>
                <a:spcPts val="0"/>
              </a:spcAft>
              <a:buClr>
                <a:schemeClr val="lt1"/>
              </a:buClr>
              <a:buSzPts val="3600"/>
              <a:buFont typeface="Arial"/>
              <a:buNone/>
              <a:defRPr sz="5440" b="0" i="0" u="none" strike="noStrike" cap="none">
                <a:solidFill>
                  <a:schemeClr val="lt1"/>
                </a:solidFill>
                <a:latin typeface="Arial"/>
                <a:ea typeface="Arial"/>
                <a:cs typeface="Arial"/>
                <a:sym typeface="Arial"/>
              </a:defRPr>
            </a:lvl2pPr>
            <a:lvl3pPr marL="2072625" marR="0" lvl="2" indent="-345437" algn="l" rtl="0">
              <a:lnSpc>
                <a:spcPct val="120000"/>
              </a:lnSpc>
              <a:spcBef>
                <a:spcPts val="604"/>
              </a:spcBef>
              <a:spcAft>
                <a:spcPts val="0"/>
              </a:spcAft>
              <a:buClr>
                <a:schemeClr val="lt1"/>
              </a:buClr>
              <a:buSzPts val="3600"/>
              <a:buFont typeface="Arial"/>
              <a:buNone/>
              <a:defRPr sz="5440" b="0" i="0" u="none" strike="noStrike" cap="none">
                <a:solidFill>
                  <a:schemeClr val="lt1"/>
                </a:solidFill>
                <a:latin typeface="Arial"/>
                <a:ea typeface="Arial"/>
                <a:cs typeface="Arial"/>
                <a:sym typeface="Arial"/>
              </a:defRPr>
            </a:lvl3pPr>
            <a:lvl4pPr marL="2763500" marR="0" lvl="3" indent="-345437" algn="l" rtl="0">
              <a:lnSpc>
                <a:spcPct val="120000"/>
              </a:lnSpc>
              <a:spcBef>
                <a:spcPts val="604"/>
              </a:spcBef>
              <a:spcAft>
                <a:spcPts val="0"/>
              </a:spcAft>
              <a:buClr>
                <a:schemeClr val="lt1"/>
              </a:buClr>
              <a:buSzPts val="3600"/>
              <a:buFont typeface="Arial"/>
              <a:buNone/>
              <a:defRPr sz="5440" b="0" i="0" u="none" strike="noStrike" cap="none">
                <a:solidFill>
                  <a:schemeClr val="lt1"/>
                </a:solidFill>
                <a:latin typeface="Arial"/>
                <a:ea typeface="Arial"/>
                <a:cs typeface="Arial"/>
                <a:sym typeface="Arial"/>
              </a:defRPr>
            </a:lvl4pPr>
            <a:lvl5pPr marL="3454375" marR="0" lvl="4" indent="-345437" algn="l" rtl="0">
              <a:spcBef>
                <a:spcPts val="1058"/>
              </a:spcBef>
              <a:spcAft>
                <a:spcPts val="0"/>
              </a:spcAft>
              <a:buClr>
                <a:schemeClr val="lt1"/>
              </a:buClr>
              <a:buSzPts val="3600"/>
              <a:buFont typeface="Arial"/>
              <a:buNone/>
              <a:defRPr sz="5440" b="0" i="0" u="none" strike="noStrike" cap="none">
                <a:solidFill>
                  <a:schemeClr val="lt1"/>
                </a:solidFill>
                <a:latin typeface="Arial"/>
                <a:ea typeface="Arial"/>
                <a:cs typeface="Arial"/>
                <a:sym typeface="Arial"/>
              </a:defRPr>
            </a:lvl5pPr>
            <a:lvl6pPr marL="4145250" marR="0" lvl="5"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6pPr>
            <a:lvl7pPr marL="4836124" marR="0" lvl="6"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7pPr>
            <a:lvl8pPr marL="5526999" marR="0" lvl="7"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8pPr>
            <a:lvl9pPr marL="6217874" marR="0" lvl="8"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9pPr>
          </a:lstStyle>
          <a:p>
            <a:endParaRPr/>
          </a:p>
        </p:txBody>
      </p:sp>
      <p:sp>
        <p:nvSpPr>
          <p:cNvPr id="76" name="Google Shape;76;p17"/>
          <p:cNvSpPr txBox="1">
            <a:spLocks noGrp="1"/>
          </p:cNvSpPr>
          <p:nvPr>
            <p:ph type="body" idx="2"/>
          </p:nvPr>
        </p:nvSpPr>
        <p:spPr>
          <a:xfrm>
            <a:off x="628074" y="5369310"/>
            <a:ext cx="12561413" cy="472373"/>
          </a:xfrm>
          <a:prstGeom prst="rect">
            <a:avLst/>
          </a:prstGeom>
          <a:noFill/>
          <a:ln>
            <a:noFill/>
          </a:ln>
        </p:spPr>
        <p:txBody>
          <a:bodyPr spcFirstLastPara="1" wrap="square" lIns="60500" tIns="60500" rIns="60500" bIns="60500" anchor="t" anchorCtr="0">
            <a:noAutofit/>
          </a:bodyPr>
          <a:lstStyle>
            <a:lvl1pPr marL="690875" marR="0" lvl="0" indent="-345437" algn="l" rtl="0">
              <a:lnSpc>
                <a:spcPct val="120000"/>
              </a:lnSpc>
              <a:spcBef>
                <a:spcPts val="604"/>
              </a:spcBef>
              <a:spcAft>
                <a:spcPts val="0"/>
              </a:spcAft>
              <a:buClr>
                <a:schemeClr val="lt1"/>
              </a:buClr>
              <a:buSzPts val="1100"/>
              <a:buFont typeface="Arial"/>
              <a:buNone/>
              <a:defRPr sz="1662" b="0" i="0" u="none" strike="noStrike" cap="none">
                <a:solidFill>
                  <a:schemeClr val="lt1"/>
                </a:solidFill>
                <a:latin typeface="Proxima Nova"/>
                <a:ea typeface="Proxima Nova"/>
                <a:cs typeface="Proxima Nova"/>
                <a:sym typeface="Proxima Nova"/>
              </a:defRPr>
            </a:lvl1pPr>
            <a:lvl2pPr marL="1381750" marR="0" lvl="1" indent="-345437" algn="l" rtl="0">
              <a:lnSpc>
                <a:spcPct val="120000"/>
              </a:lnSpc>
              <a:spcBef>
                <a:spcPts val="604"/>
              </a:spcBef>
              <a:spcAft>
                <a:spcPts val="0"/>
              </a:spcAft>
              <a:buClr>
                <a:schemeClr val="dk1"/>
              </a:buClr>
              <a:buSzPts val="1100"/>
              <a:buFont typeface="Arial"/>
              <a:buNone/>
              <a:defRPr sz="1662" b="0" i="0" u="none" strike="noStrike" cap="none">
                <a:solidFill>
                  <a:schemeClr val="dk1"/>
                </a:solidFill>
                <a:latin typeface="Proxima Nova"/>
                <a:ea typeface="Proxima Nova"/>
                <a:cs typeface="Proxima Nova"/>
                <a:sym typeface="Proxima Nova"/>
              </a:defRPr>
            </a:lvl2pPr>
            <a:lvl3pPr marL="2072625" marR="0" lvl="2" indent="-345437" algn="l" rtl="0">
              <a:lnSpc>
                <a:spcPct val="120000"/>
              </a:lnSpc>
              <a:spcBef>
                <a:spcPts val="604"/>
              </a:spcBef>
              <a:spcAft>
                <a:spcPts val="0"/>
              </a:spcAft>
              <a:buClr>
                <a:schemeClr val="dk1"/>
              </a:buClr>
              <a:buSzPts val="1100"/>
              <a:buFont typeface="Arial"/>
              <a:buNone/>
              <a:defRPr sz="1662" b="0" i="0" u="none" strike="noStrike" cap="none">
                <a:solidFill>
                  <a:schemeClr val="dk1"/>
                </a:solidFill>
                <a:latin typeface="Proxima Nova"/>
                <a:ea typeface="Proxima Nova"/>
                <a:cs typeface="Proxima Nova"/>
                <a:sym typeface="Proxima Nova"/>
              </a:defRPr>
            </a:lvl3pPr>
            <a:lvl4pPr marL="2763500" marR="0" lvl="3" indent="-345437" algn="l" rtl="0">
              <a:lnSpc>
                <a:spcPct val="120000"/>
              </a:lnSpc>
              <a:spcBef>
                <a:spcPts val="604"/>
              </a:spcBef>
              <a:spcAft>
                <a:spcPts val="0"/>
              </a:spcAft>
              <a:buClr>
                <a:schemeClr val="dk1"/>
              </a:buClr>
              <a:buSzPts val="1100"/>
              <a:buFont typeface="Arial"/>
              <a:buNone/>
              <a:defRPr sz="1662" b="0" i="0" u="none" strike="noStrike" cap="none">
                <a:solidFill>
                  <a:schemeClr val="dk1"/>
                </a:solidFill>
                <a:latin typeface="Proxima Nova"/>
                <a:ea typeface="Proxima Nova"/>
                <a:cs typeface="Proxima Nova"/>
                <a:sym typeface="Proxima Nova"/>
              </a:defRPr>
            </a:lvl4pPr>
            <a:lvl5pPr marL="3454375" marR="0" lvl="4" indent="-345437" algn="l" rtl="0">
              <a:spcBef>
                <a:spcPts val="604"/>
              </a:spcBef>
              <a:spcAft>
                <a:spcPts val="0"/>
              </a:spcAft>
              <a:buClr>
                <a:srgbClr val="C39E11"/>
              </a:buClr>
              <a:buSzPts val="1100"/>
              <a:buFont typeface="Arial"/>
              <a:buNone/>
              <a:defRPr sz="1662" b="0" i="0" u="none" strike="noStrike" cap="none">
                <a:solidFill>
                  <a:srgbClr val="C39E11"/>
                </a:solidFill>
                <a:latin typeface="Source Sans Pro"/>
                <a:ea typeface="Source Sans Pro"/>
                <a:cs typeface="Source Sans Pro"/>
                <a:sym typeface="Source Sans Pro"/>
              </a:defRPr>
            </a:lvl5pPr>
            <a:lvl6pPr marL="4145250" marR="0" lvl="5"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6pPr>
            <a:lvl7pPr marL="4836124" marR="0" lvl="6"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7pPr>
            <a:lvl8pPr marL="5526999" marR="0" lvl="7"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8pPr>
            <a:lvl9pPr marL="6217874" marR="0" lvl="8"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9pPr>
          </a:lstStyle>
          <a:p>
            <a:endParaRPr/>
          </a:p>
        </p:txBody>
      </p:sp>
      <p:cxnSp>
        <p:nvCxnSpPr>
          <p:cNvPr id="77" name="Google Shape;77;p17"/>
          <p:cNvCxnSpPr/>
          <p:nvPr/>
        </p:nvCxnSpPr>
        <p:spPr>
          <a:xfrm>
            <a:off x="729342" y="5122227"/>
            <a:ext cx="911200" cy="0"/>
          </a:xfrm>
          <a:prstGeom prst="straightConnector1">
            <a:avLst/>
          </a:prstGeom>
          <a:noFill/>
          <a:ln w="28575" cap="flat" cmpd="sng">
            <a:solidFill>
              <a:schemeClr val="lt2"/>
            </a:solidFill>
            <a:prstDash val="solid"/>
            <a:round/>
            <a:headEnd type="none" w="sm" len="sm"/>
            <a:tailEnd type="none" w="sm" len="sm"/>
          </a:ln>
        </p:spPr>
      </p:cxnSp>
      <p:pic>
        <p:nvPicPr>
          <p:cNvPr id="78" name="Google Shape;78;p17"/>
          <p:cNvPicPr preferRelativeResize="0"/>
          <p:nvPr/>
        </p:nvPicPr>
        <p:blipFill rotWithShape="1">
          <a:blip r:embed="rId3">
            <a:alphaModFix/>
          </a:blip>
          <a:srcRect/>
          <a:stretch/>
        </p:blipFill>
        <p:spPr>
          <a:xfrm>
            <a:off x="9827881" y="6733970"/>
            <a:ext cx="3520436" cy="787423"/>
          </a:xfrm>
          <a:prstGeom prst="rect">
            <a:avLst/>
          </a:prstGeom>
          <a:noFill/>
          <a:ln>
            <a:noFill/>
          </a:ln>
        </p:spPr>
      </p:pic>
    </p:spTree>
    <p:extLst>
      <p:ext uri="{BB962C8B-B14F-4D97-AF65-F5344CB8AC3E}">
        <p14:creationId xmlns:p14="http://schemas.microsoft.com/office/powerpoint/2010/main" val="98432820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Green Ram CSU">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872" y="6722002"/>
            <a:ext cx="3562728" cy="796883"/>
          </a:xfrm>
          <a:prstGeom prst="rect">
            <a:avLst/>
          </a:prstGeom>
        </p:spPr>
      </p:pic>
      <p:sp>
        <p:nvSpPr>
          <p:cNvPr id="9" name="TextBox 8">
            <a:extLst>
              <a:ext uri="{FF2B5EF4-FFF2-40B4-BE49-F238E27FC236}">
                <a16:creationId xmlns:a16="http://schemas.microsoft.com/office/drawing/2014/main" id="{518974DB-51D0-2C49-9088-48CE2D84AB1C}"/>
              </a:ext>
            </a:extLst>
          </p:cNvPr>
          <p:cNvSpPr txBox="1"/>
          <p:nvPr userDrawn="1"/>
        </p:nvSpPr>
        <p:spPr>
          <a:xfrm>
            <a:off x="11146797" y="7241886"/>
            <a:ext cx="2497873" cy="276999"/>
          </a:xfrm>
          <a:prstGeom prst="rect">
            <a:avLst/>
          </a:prstGeom>
          <a:noFill/>
        </p:spPr>
        <p:txBody>
          <a:bodyPr wrap="square" rtlCol="0">
            <a:spAutoFit/>
          </a:bodyPr>
          <a:lstStyle/>
          <a:p>
            <a:r>
              <a:rPr lang="en-US" sz="1200" dirty="0">
                <a:solidFill>
                  <a:srgbClr val="7F7F7F"/>
                </a:solidFill>
              </a:rPr>
              <a:t>Department of Computer Science</a:t>
            </a:r>
          </a:p>
        </p:txBody>
      </p:sp>
      <p:sp>
        <p:nvSpPr>
          <p:cNvPr id="11" name="Rectangle 10">
            <a:extLst>
              <a:ext uri="{FF2B5EF4-FFF2-40B4-BE49-F238E27FC236}">
                <a16:creationId xmlns:a16="http://schemas.microsoft.com/office/drawing/2014/main" id="{F621E987-BD36-AF48-B11C-CC4BAD65092F}"/>
              </a:ext>
            </a:extLst>
          </p:cNvPr>
          <p:cNvSpPr/>
          <p:nvPr userDrawn="1"/>
        </p:nvSpPr>
        <p:spPr>
          <a:xfrm>
            <a:off x="10344104" y="7571897"/>
            <a:ext cx="3562728" cy="215444"/>
          </a:xfrm>
          <a:prstGeom prst="rect">
            <a:avLst/>
          </a:prstGeom>
        </p:spPr>
        <p:txBody>
          <a:bodyPr wrap="square">
            <a:spAutoFit/>
          </a:bodyPr>
          <a:lstStyle/>
          <a:p>
            <a:pPr algn="ctr" rtl="0">
              <a:spcBef>
                <a:spcPts val="0"/>
              </a:spcBef>
              <a:spcAft>
                <a:spcPts val="0"/>
              </a:spcAft>
            </a:pPr>
            <a:r>
              <a:rPr lang="en-US" sz="800" b="0" i="0" u="none" strike="noStrike" dirty="0">
                <a:solidFill>
                  <a:srgbClr val="7F7F7F"/>
                </a:solidFill>
                <a:effectLst/>
                <a:latin typeface="Proxima Nova"/>
              </a:rPr>
              <a:t>Slides Originally Created by Albert Lionelle (</a:t>
            </a:r>
            <a:r>
              <a:rPr lang="en-US" sz="800" b="0" i="0" u="none" strike="noStrike" dirty="0" err="1">
                <a:solidFill>
                  <a:srgbClr val="7F7F7F"/>
                </a:solidFill>
                <a:effectLst/>
                <a:latin typeface="Proxima Nova"/>
              </a:rPr>
              <a:t>Albert.Lionelle@colostate.edu</a:t>
            </a:r>
            <a:r>
              <a:rPr lang="en-US" sz="800" b="0" i="0" u="none" strike="noStrike" dirty="0">
                <a:solidFill>
                  <a:srgbClr val="7F7F7F"/>
                </a:solidFill>
                <a:effectLst/>
                <a:latin typeface="Proxima Nova"/>
              </a:rPr>
              <a:t>)</a:t>
            </a:r>
            <a:endParaRPr lang="en-US" sz="800" b="0" dirty="0">
              <a:solidFill>
                <a:srgbClr val="7F7F7F"/>
              </a:solidFill>
              <a:effectLst/>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Green Ram UnitI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hite CSU">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27882" y="6733969"/>
            <a:ext cx="3520440" cy="787423"/>
          </a:xfrm>
          <a:prstGeom prst="rect">
            <a:avLst/>
          </a:prstGeom>
        </p:spPr>
      </p:pic>
    </p:spTree>
    <p:extLst>
      <p:ext uri="{BB962C8B-B14F-4D97-AF65-F5344CB8AC3E}">
        <p14:creationId xmlns:p14="http://schemas.microsoft.com/office/powerpoint/2010/main" val="935655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hite UnitID">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Picture Placeholder 4"/>
          <p:cNvSpPr>
            <a:spLocks noGrp="1"/>
          </p:cNvSpPr>
          <p:nvPr>
            <p:ph type="pic" sz="quarter" idx="15" hasCustomPrompt="1"/>
          </p:nvPr>
        </p:nvSpPr>
        <p:spPr>
          <a:xfrm>
            <a:off x="9986681" y="6869532"/>
            <a:ext cx="3202843" cy="512064"/>
          </a:xfrm>
        </p:spPr>
        <p:txBody>
          <a:bodyPr anchor="ctr" anchorCtr="0">
            <a:noAutofit/>
          </a:bodyPr>
          <a:lstStyle>
            <a:lvl1pPr marL="0" indent="0" algn="ctr">
              <a:buNone/>
              <a:defRPr sz="1600" baseline="0">
                <a:solidFill>
                  <a:schemeClr val="tx1">
                    <a:lumMod val="60000"/>
                    <a:lumOff val="40000"/>
                  </a:schemeClr>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807305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628075" y="4480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25" name="Text Placeholder 24"/>
          <p:cNvSpPr>
            <a:spLocks noGrp="1"/>
          </p:cNvSpPr>
          <p:nvPr>
            <p:ph type="body" sz="quarter" idx="10"/>
          </p:nvPr>
        </p:nvSpPr>
        <p:spPr>
          <a:xfrm>
            <a:off x="628075" y="1776683"/>
            <a:ext cx="12561453" cy="2015552"/>
          </a:xfrm>
        </p:spPr>
        <p:txBody>
          <a:bodyPr>
            <a:spAutoFit/>
          </a:bodyPr>
          <a:lstStyle>
            <a:lvl1pPr>
              <a:defRPr>
                <a:solidFill>
                  <a:srgbClr val="092529"/>
                </a:solidFill>
              </a:defRPr>
            </a:lvl1pPr>
            <a:lvl2pPr>
              <a:defRPr>
                <a:solidFill>
                  <a:srgbClr val="092529"/>
                </a:solidFill>
              </a:defRPr>
            </a:lvl2pPr>
            <a:lvl3pPr>
              <a:defRPr>
                <a:solidFill>
                  <a:srgbClr val="092529"/>
                </a:solidFill>
              </a:defRPr>
            </a:lvl3pPr>
            <a:lvl4pPr>
              <a:defRPr>
                <a:solidFill>
                  <a:srgbClr val="092529"/>
                </a:solidFill>
              </a:defRPr>
            </a:lvl4pPr>
            <a:lvl5pPr>
              <a:defRPr>
                <a:solidFill>
                  <a:srgbClr val="09252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7372350"/>
            <a:ext cx="13817600" cy="400052"/>
            <a:chOff x="0" y="7372350"/>
            <a:chExt cx="13817600" cy="400052"/>
          </a:xfrm>
        </p:grpSpPr>
        <p:sp>
          <p:nvSpPr>
            <p:cNvPr id="2" name="Rectangle 1"/>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7" name="Rectangle 6"/>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5924105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8073" y="511559"/>
            <a:ext cx="12561453" cy="1015663"/>
          </a:xfrm>
          <a:prstGeom prst="rect">
            <a:avLst/>
          </a:prstGeom>
        </p:spPr>
        <p:txBody>
          <a:bodyPr vert="horz" lIns="91440" tIns="91440" rIns="91440" bIns="91440" rtlCol="0" anchor="b" anchorCtr="0">
            <a:spAutoFit/>
          </a:bodyPr>
          <a:lstStyle/>
          <a:p>
            <a:r>
              <a:rPr lang="en-US"/>
              <a:t>Click to edit Master title style</a:t>
            </a:r>
            <a:endParaRPr lang="en-US" dirty="0"/>
          </a:p>
        </p:txBody>
      </p:sp>
      <p:grpSp>
        <p:nvGrpSpPr>
          <p:cNvPr id="6" name="Group 5"/>
          <p:cNvGrpSpPr/>
          <p:nvPr userDrawn="1"/>
        </p:nvGrpSpPr>
        <p:grpSpPr>
          <a:xfrm>
            <a:off x="0" y="7372350"/>
            <a:ext cx="13817600" cy="400052"/>
            <a:chOff x="0" y="7372350"/>
            <a:chExt cx="13817600" cy="400052"/>
          </a:xfrm>
        </p:grpSpPr>
        <p:sp>
          <p:nvSpPr>
            <p:cNvPr id="7" name="Rectangle 6"/>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9" name="Rectangle 8"/>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685938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Green">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lvl1pPr>
              <a:defRPr>
                <a:solidFill>
                  <a:schemeClr val="tx1"/>
                </a:solidFill>
              </a:defRPr>
            </a:lvl1pPr>
          </a:lstStyle>
          <a:p>
            <a:r>
              <a:rPr lang="en-US" dirty="0"/>
              <a:t>Section Header Goes Here</a:t>
            </a:r>
          </a:p>
        </p:txBody>
      </p:sp>
      <p:sp>
        <p:nvSpPr>
          <p:cNvPr id="7" name="Text Placeholder 24"/>
          <p:cNvSpPr>
            <a:spLocks noGrp="1"/>
          </p:cNvSpPr>
          <p:nvPr>
            <p:ph type="body" sz="quarter" idx="10" hasCustomPrompt="1"/>
          </p:nvPr>
        </p:nvSpPr>
        <p:spPr>
          <a:xfrm>
            <a:off x="3445328" y="4381997"/>
            <a:ext cx="9744199" cy="517065"/>
          </a:xfrm>
        </p:spPr>
        <p:txBody>
          <a:bodyPr wrap="square">
            <a:spAutoFit/>
          </a:bodyPr>
          <a:lstStyle>
            <a:lvl1pPr marL="0" indent="0">
              <a:buNone/>
              <a:defRPr baseline="0">
                <a:solidFill>
                  <a:schemeClr val="tx1"/>
                </a:solidFill>
              </a:defRPr>
            </a:lvl1pPr>
          </a:lstStyle>
          <a:p>
            <a:pPr lvl="0"/>
            <a:r>
              <a:rPr lang="en-US" dirty="0"/>
              <a:t>Section subhead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0"/>
            <a:ext cx="2572932" cy="7772400"/>
          </a:xfrm>
          <a:prstGeom prst="rect">
            <a:avLst/>
          </a:prstGeom>
        </p:spPr>
      </p:pic>
    </p:spTree>
    <p:extLst>
      <p:ext uri="{BB962C8B-B14F-4D97-AF65-F5344CB8AC3E}">
        <p14:creationId xmlns:p14="http://schemas.microsoft.com/office/powerpoint/2010/main" val="1571321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074" y="3972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3" name="Text Placeholder 2"/>
          <p:cNvSpPr>
            <a:spLocks noGrp="1"/>
          </p:cNvSpPr>
          <p:nvPr>
            <p:ph type="body" idx="1"/>
          </p:nvPr>
        </p:nvSpPr>
        <p:spPr>
          <a:xfrm>
            <a:off x="628073" y="1725883"/>
            <a:ext cx="12561453" cy="3093154"/>
          </a:xfrm>
          <a:prstGeom prst="rect">
            <a:avLst/>
          </a:prstGeom>
        </p:spPr>
        <p:txBody>
          <a:bodyPr vert="horz" lIns="91440" tIns="91440" rIns="9144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Click to edit Master text styles</a:t>
            </a:r>
          </a:p>
          <a:p>
            <a:pPr lvl="0"/>
            <a:r>
              <a:rPr lang="en-US" dirty="0"/>
              <a:t>Click to edit Master text styles</a:t>
            </a:r>
          </a:p>
          <a:p>
            <a:pPr lvl="0"/>
            <a:r>
              <a:rPr lang="en-US" dirty="0"/>
              <a:t>Click to edit Master text styles</a:t>
            </a:r>
          </a:p>
        </p:txBody>
      </p:sp>
    </p:spTree>
    <p:extLst>
      <p:ext uri="{BB962C8B-B14F-4D97-AF65-F5344CB8AC3E}">
        <p14:creationId xmlns:p14="http://schemas.microsoft.com/office/powerpoint/2010/main" val="3965733437"/>
      </p:ext>
    </p:extLst>
  </p:cSld>
  <p:clrMap bg1="lt1" tx1="dk1" bg2="lt2" tx2="dk2" accent1="accent1" accent2="accent2" accent3="accent3" accent4="accent4" accent5="accent5" accent6="accent6" hlink="hlink" folHlink="folHlink"/>
  <p:sldLayoutIdLst>
    <p:sldLayoutId id="2147483674" r:id="rId1"/>
    <p:sldLayoutId id="2147483678" r:id="rId2"/>
    <p:sldLayoutId id="2147483689" r:id="rId3"/>
    <p:sldLayoutId id="2147483690" r:id="rId4"/>
    <p:sldLayoutId id="2147483665" r:id="rId5"/>
    <p:sldLayoutId id="2147483679" r:id="rId6"/>
    <p:sldLayoutId id="2147483649" r:id="rId7"/>
    <p:sldLayoutId id="2147483666" r:id="rId8"/>
    <p:sldLayoutId id="2147483668" r:id="rId9"/>
    <p:sldLayoutId id="2147483683" r:id="rId10"/>
    <p:sldLayoutId id="2147483687" r:id="rId11"/>
    <p:sldLayoutId id="2147483688" r:id="rId12"/>
    <p:sldLayoutId id="2147483669" r:id="rId13"/>
    <p:sldLayoutId id="2147483650" r:id="rId14"/>
    <p:sldLayoutId id="2147483686" r:id="rId15"/>
    <p:sldLayoutId id="2147483661" r:id="rId16"/>
    <p:sldLayoutId id="2147483680" r:id="rId17"/>
    <p:sldLayoutId id="2147483670" r:id="rId18"/>
    <p:sldLayoutId id="2147483681" r:id="rId19"/>
    <p:sldLayoutId id="2147483691" r:id="rId20"/>
    <p:sldLayoutId id="2147483682" r:id="rId21"/>
    <p:sldLayoutId id="2147483677" r:id="rId22"/>
    <p:sldLayoutId id="2147483692" r:id="rId23"/>
    <p:sldLayoutId id="2147483672" r:id="rId24"/>
    <p:sldLayoutId id="2147483693" r:id="rId25"/>
    <p:sldLayoutId id="2147483694" r:id="rId26"/>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699614" rtl="0" eaLnBrk="1" latinLnBrk="0" hangingPunct="1">
        <a:spcBef>
          <a:spcPct val="0"/>
        </a:spcBef>
        <a:buNone/>
        <a:defRPr sz="5400" b="0" i="0" kern="1200">
          <a:solidFill>
            <a:schemeClr val="tx2"/>
          </a:solidFill>
          <a:latin typeface="Vitesse Light" charset="0"/>
          <a:ea typeface="Vitesse Light" charset="0"/>
          <a:cs typeface="Vitesse Light" charset="0"/>
        </a:defRPr>
      </a:lvl1pPr>
    </p:titleStyle>
    <p:bodyStyle>
      <a:lvl1pPr marL="524712" indent="-524712" algn="l" defTabSz="699614" rtl="0" eaLnBrk="1" latinLnBrk="0" hangingPunct="1">
        <a:lnSpc>
          <a:spcPct val="120000"/>
        </a:lnSpc>
        <a:spcBef>
          <a:spcPts val="600"/>
        </a:spcBef>
        <a:spcAft>
          <a:spcPts val="600"/>
        </a:spcAft>
        <a:buFont typeface="Arial"/>
        <a:buChar char="•"/>
        <a:defRPr sz="1800" b="0" i="0" kern="1200">
          <a:solidFill>
            <a:schemeClr val="tx1"/>
          </a:solidFill>
          <a:latin typeface="Proxima Nova" charset="0"/>
          <a:ea typeface="Proxima Nova" charset="0"/>
          <a:cs typeface="Proxima Nova" charset="0"/>
        </a:defRPr>
      </a:lvl1pPr>
      <a:lvl2pPr marL="1136875" indent="-437261"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2pPr>
      <a:lvl3pPr marL="1749040"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3pPr>
      <a:lvl4pPr marL="2448655"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4pPr>
      <a:lvl5pPr marL="3148272" indent="-349807" algn="l" defTabSz="699614" rtl="0" eaLnBrk="1" latinLnBrk="0" hangingPunct="1">
        <a:spcBef>
          <a:spcPct val="20000"/>
        </a:spcBef>
        <a:buFont typeface="Arial"/>
        <a:buChar char="»"/>
        <a:defRPr sz="1648" b="0" kern="1200">
          <a:solidFill>
            <a:schemeClr val="accent6">
              <a:lumMod val="75000"/>
            </a:schemeClr>
          </a:solidFill>
          <a:latin typeface="Franklin Gothic Book" charset="0"/>
          <a:ea typeface="Franklin Gothic Book" charset="0"/>
          <a:cs typeface="Franklin Gothic Book" charset="0"/>
        </a:defRPr>
      </a:lvl5pPr>
      <a:lvl6pPr marL="3847888" indent="-349807" algn="l" defTabSz="699614" rtl="0" eaLnBrk="1" latinLnBrk="0" hangingPunct="1">
        <a:spcBef>
          <a:spcPct val="20000"/>
        </a:spcBef>
        <a:buFont typeface="Arial"/>
        <a:buChar char="•"/>
        <a:defRPr sz="3022" kern="1200">
          <a:solidFill>
            <a:schemeClr val="tx1"/>
          </a:solidFill>
          <a:latin typeface="+mn-lt"/>
          <a:ea typeface="+mn-ea"/>
          <a:cs typeface="+mn-cs"/>
        </a:defRPr>
      </a:lvl6pPr>
      <a:lvl7pPr marL="4547505" indent="-349807" algn="l" defTabSz="699614" rtl="0" eaLnBrk="1" latinLnBrk="0" hangingPunct="1">
        <a:spcBef>
          <a:spcPct val="20000"/>
        </a:spcBef>
        <a:buFont typeface="Arial"/>
        <a:buChar char="•"/>
        <a:defRPr sz="3022" kern="1200">
          <a:solidFill>
            <a:schemeClr val="tx1"/>
          </a:solidFill>
          <a:latin typeface="+mn-lt"/>
          <a:ea typeface="+mn-ea"/>
          <a:cs typeface="+mn-cs"/>
        </a:defRPr>
      </a:lvl7pPr>
      <a:lvl8pPr marL="5247119" indent="-349807" algn="l" defTabSz="699614" rtl="0" eaLnBrk="1" latinLnBrk="0" hangingPunct="1">
        <a:spcBef>
          <a:spcPct val="20000"/>
        </a:spcBef>
        <a:buFont typeface="Arial"/>
        <a:buChar char="•"/>
        <a:defRPr sz="3022" kern="1200">
          <a:solidFill>
            <a:schemeClr val="tx1"/>
          </a:solidFill>
          <a:latin typeface="+mn-lt"/>
          <a:ea typeface="+mn-ea"/>
          <a:cs typeface="+mn-cs"/>
        </a:defRPr>
      </a:lvl8pPr>
      <a:lvl9pPr marL="5946736" indent="-349807" algn="l" defTabSz="699614" rtl="0" eaLnBrk="1" latinLnBrk="0" hangingPunct="1">
        <a:spcBef>
          <a:spcPct val="20000"/>
        </a:spcBef>
        <a:buFont typeface="Arial"/>
        <a:buChar char="•"/>
        <a:defRPr sz="3022" kern="1200">
          <a:solidFill>
            <a:schemeClr val="tx1"/>
          </a:solidFill>
          <a:latin typeface="+mn-lt"/>
          <a:ea typeface="+mn-ea"/>
          <a:cs typeface="+mn-cs"/>
        </a:defRPr>
      </a:lvl9pPr>
    </p:bodyStyle>
    <p:otherStyle>
      <a:defPPr>
        <a:defRPr lang="en-US"/>
      </a:defPPr>
      <a:lvl1pPr marL="0" algn="l" defTabSz="699614" rtl="0" eaLnBrk="1" latinLnBrk="0" hangingPunct="1">
        <a:defRPr sz="2747" kern="1200">
          <a:solidFill>
            <a:schemeClr val="tx1"/>
          </a:solidFill>
          <a:latin typeface="+mn-lt"/>
          <a:ea typeface="+mn-ea"/>
          <a:cs typeface="+mn-cs"/>
        </a:defRPr>
      </a:lvl1pPr>
      <a:lvl2pPr marL="699614" algn="l" defTabSz="699614" rtl="0" eaLnBrk="1" latinLnBrk="0" hangingPunct="1">
        <a:defRPr sz="2747" kern="1200">
          <a:solidFill>
            <a:schemeClr val="tx1"/>
          </a:solidFill>
          <a:latin typeface="+mn-lt"/>
          <a:ea typeface="+mn-ea"/>
          <a:cs typeface="+mn-cs"/>
        </a:defRPr>
      </a:lvl2pPr>
      <a:lvl3pPr marL="1399232" algn="l" defTabSz="699614" rtl="0" eaLnBrk="1" latinLnBrk="0" hangingPunct="1">
        <a:defRPr sz="2747" kern="1200">
          <a:solidFill>
            <a:schemeClr val="tx1"/>
          </a:solidFill>
          <a:latin typeface="+mn-lt"/>
          <a:ea typeface="+mn-ea"/>
          <a:cs typeface="+mn-cs"/>
        </a:defRPr>
      </a:lvl3pPr>
      <a:lvl4pPr marL="2098847" algn="l" defTabSz="699614" rtl="0" eaLnBrk="1" latinLnBrk="0" hangingPunct="1">
        <a:defRPr sz="2747" kern="1200">
          <a:solidFill>
            <a:schemeClr val="tx1"/>
          </a:solidFill>
          <a:latin typeface="+mn-lt"/>
          <a:ea typeface="+mn-ea"/>
          <a:cs typeface="+mn-cs"/>
        </a:defRPr>
      </a:lvl4pPr>
      <a:lvl5pPr marL="2798465" algn="l" defTabSz="699614" rtl="0" eaLnBrk="1" latinLnBrk="0" hangingPunct="1">
        <a:defRPr sz="2747" kern="1200">
          <a:solidFill>
            <a:schemeClr val="tx1"/>
          </a:solidFill>
          <a:latin typeface="+mn-lt"/>
          <a:ea typeface="+mn-ea"/>
          <a:cs typeface="+mn-cs"/>
        </a:defRPr>
      </a:lvl5pPr>
      <a:lvl6pPr marL="3498080" algn="l" defTabSz="699614" rtl="0" eaLnBrk="1" latinLnBrk="0" hangingPunct="1">
        <a:defRPr sz="2747" kern="1200">
          <a:solidFill>
            <a:schemeClr val="tx1"/>
          </a:solidFill>
          <a:latin typeface="+mn-lt"/>
          <a:ea typeface="+mn-ea"/>
          <a:cs typeface="+mn-cs"/>
        </a:defRPr>
      </a:lvl6pPr>
      <a:lvl7pPr marL="4197695" algn="l" defTabSz="699614" rtl="0" eaLnBrk="1" latinLnBrk="0" hangingPunct="1">
        <a:defRPr sz="2747" kern="1200">
          <a:solidFill>
            <a:schemeClr val="tx1"/>
          </a:solidFill>
          <a:latin typeface="+mn-lt"/>
          <a:ea typeface="+mn-ea"/>
          <a:cs typeface="+mn-cs"/>
        </a:defRPr>
      </a:lvl7pPr>
      <a:lvl8pPr marL="4897312" algn="l" defTabSz="699614" rtl="0" eaLnBrk="1" latinLnBrk="0" hangingPunct="1">
        <a:defRPr sz="2747" kern="1200">
          <a:solidFill>
            <a:schemeClr val="tx1"/>
          </a:solidFill>
          <a:latin typeface="+mn-lt"/>
          <a:ea typeface="+mn-ea"/>
          <a:cs typeface="+mn-cs"/>
        </a:defRPr>
      </a:lvl8pPr>
      <a:lvl9pPr marL="5596926" algn="l" defTabSz="699614" rtl="0" eaLnBrk="1" latinLnBrk="0" hangingPunct="1">
        <a:defRPr sz="2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hyperlink" Target="https://unicode-table.com/en/"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nam10.safelinks.protection.outlook.com/?url=https%3A%2F%2Fforms.gle%2FUejirB4uDCJoRhGK9&amp;data=04%7C01%7CAlbert.Lionelle%40colostate.edu%7C41c873f3a2c0420b741a08d979268edc%7Cafb58802ff7a4bb1ab21367ff2ecfc8b%7C0%7C0%7C637674028770781673%7CUnknown%7CTWFpbGZsb3d8eyJWIjoiMC4wLjAwMDAiLCJQIjoiV2luMzIiLCJBTiI6Ik1haWwiLCJXVCI6Mn0%3D%7C1000&amp;sdata=qPBu55eYafVPRSFrCHSc6Bzs50cZ%2BbKQeCOn3CmVAjo%3D&amp;reserved=0"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hyperlink" Target="https://download.microsoft.com/download/b/0/d/b0d4bf87-09ce-4417-8f28-d60703d672ed/inclusive_toolkit_manual_final.pdf"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microsoft.com/design/assets/inclusive/InclusiveDesign_InclusiveAI.pdf" TargetMode="External"/><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2" name="Title 1">
            <a:extLst>
              <a:ext uri="{FF2B5EF4-FFF2-40B4-BE49-F238E27FC236}">
                <a16:creationId xmlns:a16="http://schemas.microsoft.com/office/drawing/2014/main" id="{9AF5C1BE-6B0F-B94B-862D-70D9797FCD94}"/>
              </a:ext>
            </a:extLst>
          </p:cNvPr>
          <p:cNvSpPr>
            <a:spLocks noGrp="1"/>
          </p:cNvSpPr>
          <p:nvPr>
            <p:ph type="title" idx="4294967295"/>
          </p:nvPr>
        </p:nvSpPr>
        <p:spPr>
          <a:xfrm>
            <a:off x="463580" y="3087102"/>
            <a:ext cx="12561413" cy="1945789"/>
          </a:xfrm>
        </p:spPr>
        <p:txBody>
          <a:bodyPr/>
          <a:lstStyle/>
          <a:p>
            <a:pPr rtl="0"/>
            <a:r>
              <a:rPr lang="en-US" sz="6044" dirty="0">
                <a:solidFill>
                  <a:srgbClr val="FFFFFF"/>
                </a:solidFill>
                <a:latin typeface="Arial" panose="020B0604020202020204" pitchFamily="34" charset="0"/>
                <a:ea typeface="Arial" panose="020B0604020202020204" pitchFamily="34" charset="0"/>
                <a:cs typeface="Arial" panose="020B0604020202020204" pitchFamily="34" charset="0"/>
              </a:rPr>
              <a:t>Ethical Design of Software</a:t>
            </a:r>
            <a:endParaRPr lang="en-US" dirty="0">
              <a:effectLst/>
            </a:endParaRPr>
          </a:p>
          <a:p>
            <a:endParaRPr lang="en-US" dirty="0"/>
          </a:p>
        </p:txBody>
      </p:sp>
      <p:sp>
        <p:nvSpPr>
          <p:cNvPr id="186" name="Google Shape;186;p39"/>
          <p:cNvSpPr txBox="1">
            <a:spLocks noGrp="1"/>
          </p:cNvSpPr>
          <p:nvPr>
            <p:ph type="body" idx="2"/>
          </p:nvPr>
        </p:nvSpPr>
        <p:spPr>
          <a:xfrm>
            <a:off x="628056" y="5369329"/>
            <a:ext cx="12561413" cy="1156453"/>
          </a:xfrm>
          <a:prstGeom prst="rect">
            <a:avLst/>
          </a:prstGeom>
        </p:spPr>
        <p:txBody>
          <a:bodyPr spcFirstLastPara="1" vert="horz" wrap="square" lIns="91422" tIns="91422" rIns="91422" bIns="91422" rtlCol="0" anchor="t" anchorCtr="0">
            <a:noAutofit/>
          </a:bodyPr>
          <a:lstStyle/>
          <a:p>
            <a:pPr marL="0" indent="0">
              <a:spcAft>
                <a:spcPts val="604"/>
              </a:spcAft>
            </a:pPr>
            <a:endParaRPr dirty="0"/>
          </a:p>
        </p:txBody>
      </p:sp>
      <p:sp>
        <p:nvSpPr>
          <p:cNvPr id="187" name="Google Shape;187;p39"/>
          <p:cNvSpPr txBox="1">
            <a:spLocks noGrp="1"/>
          </p:cNvSpPr>
          <p:nvPr>
            <p:ph type="body" idx="2"/>
          </p:nvPr>
        </p:nvSpPr>
        <p:spPr>
          <a:xfrm>
            <a:off x="1674160" y="6862220"/>
            <a:ext cx="10469280" cy="1156453"/>
          </a:xfrm>
          <a:prstGeom prst="rect">
            <a:avLst/>
          </a:prstGeom>
        </p:spPr>
        <p:txBody>
          <a:bodyPr spcFirstLastPara="1" vert="horz" wrap="square" lIns="91422" tIns="91422" rIns="91422" bIns="91422" rtlCol="0" anchor="t" anchorCtr="0">
            <a:noAutofit/>
          </a:bodyPr>
          <a:lstStyle/>
          <a:p>
            <a:pPr marL="0" indent="0" algn="ctr">
              <a:lnSpc>
                <a:spcPct val="110000"/>
              </a:lnSpc>
              <a:spcBef>
                <a:spcPts val="0"/>
              </a:spcBef>
            </a:pPr>
            <a:r>
              <a:rPr lang="en" sz="1209">
                <a:solidFill>
                  <a:srgbClr val="9A9A9C"/>
                </a:solidFill>
              </a:rPr>
              <a:t> Colorado State University </a:t>
            </a:r>
            <a:endParaRPr sz="1209" dirty="0">
              <a:solidFill>
                <a:srgbClr val="9A9A9C"/>
              </a:solidFill>
            </a:endParaRPr>
          </a:p>
          <a:p>
            <a:pPr marL="0" indent="0" algn="ctr">
              <a:lnSpc>
                <a:spcPct val="110000"/>
              </a:lnSpc>
              <a:spcBef>
                <a:spcPts val="0"/>
              </a:spcBef>
            </a:pPr>
            <a:r>
              <a:rPr lang="en" sz="1209">
                <a:solidFill>
                  <a:srgbClr val="9A9A9C"/>
                </a:solidFill>
              </a:rPr>
              <a:t>Computer Science Department</a:t>
            </a:r>
            <a:endParaRPr sz="1209" dirty="0">
              <a:solidFill>
                <a:srgbClr val="9A9A9C"/>
              </a:solidFill>
            </a:endParaRPr>
          </a:p>
          <a:p>
            <a:pPr marL="0" indent="0" algn="ctr">
              <a:lnSpc>
                <a:spcPct val="110000"/>
              </a:lnSpc>
              <a:spcBef>
                <a:spcPts val="0"/>
              </a:spcBef>
            </a:pPr>
            <a:r>
              <a:rPr lang="en" sz="1209">
                <a:solidFill>
                  <a:srgbClr val="9A9A9C"/>
                </a:solidFill>
              </a:rPr>
              <a:t>Slides Originally Created by Albert Lionelle (Albert.Lionelle@colostate.edu)</a:t>
            </a:r>
            <a:endParaRPr sz="1209" dirty="0">
              <a:solidFill>
                <a:srgbClr val="9A9A9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3"/>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dirty="0"/>
              <a:t>Modulo  - Extremely useful operation</a:t>
            </a:r>
            <a:endParaRPr dirty="0"/>
          </a:p>
        </p:txBody>
      </p:sp>
      <p:sp>
        <p:nvSpPr>
          <p:cNvPr id="214" name="Google Shape;214;p43"/>
          <p:cNvSpPr txBox="1">
            <a:spLocks noGrp="1"/>
          </p:cNvSpPr>
          <p:nvPr>
            <p:ph type="body" idx="1"/>
          </p:nvPr>
        </p:nvSpPr>
        <p:spPr>
          <a:xfrm>
            <a:off x="628075" y="1920725"/>
            <a:ext cx="12561413" cy="2015520"/>
          </a:xfrm>
          <a:prstGeom prst="rect">
            <a:avLst/>
          </a:prstGeom>
        </p:spPr>
        <p:txBody>
          <a:bodyPr spcFirstLastPara="1" vert="horz" wrap="square" lIns="91422" tIns="91422" rIns="91422" bIns="91422" rtlCol="0" anchor="t" anchorCtr="0">
            <a:noAutofit/>
          </a:bodyPr>
          <a:lstStyle/>
          <a:p>
            <a:pPr marL="0" indent="0">
              <a:buNone/>
            </a:pPr>
            <a:r>
              <a:rPr lang="en"/>
              <a:t>% - it is the remainder of a division statement?</a:t>
            </a:r>
            <a:endParaRPr dirty="0"/>
          </a:p>
          <a:p>
            <a:pPr marL="0" indent="0">
              <a:spcAft>
                <a:spcPts val="604"/>
              </a:spcAft>
              <a:buNone/>
            </a:pPr>
            <a:endParaRPr dirty="0"/>
          </a:p>
        </p:txBody>
      </p:sp>
      <p:pic>
        <p:nvPicPr>
          <p:cNvPr id="215" name="Google Shape;215;p43"/>
          <p:cNvPicPr preferRelativeResize="0"/>
          <p:nvPr/>
        </p:nvPicPr>
        <p:blipFill>
          <a:blip r:embed="rId3">
            <a:alphaModFix/>
          </a:blip>
          <a:stretch>
            <a:fillRect/>
          </a:stretch>
        </p:blipFill>
        <p:spPr>
          <a:xfrm>
            <a:off x="862769" y="3004947"/>
            <a:ext cx="3744545" cy="2808409"/>
          </a:xfrm>
          <a:prstGeom prst="rect">
            <a:avLst/>
          </a:prstGeom>
          <a:noFill/>
          <a:ln>
            <a:noFill/>
          </a:ln>
        </p:spPr>
      </p:pic>
      <p:sp>
        <p:nvSpPr>
          <p:cNvPr id="216" name="Google Shape;216;p43"/>
          <p:cNvSpPr txBox="1">
            <a:spLocks noGrp="1"/>
          </p:cNvSpPr>
          <p:nvPr>
            <p:ph type="body" idx="1"/>
          </p:nvPr>
        </p:nvSpPr>
        <p:spPr>
          <a:xfrm>
            <a:off x="4607314" y="2868617"/>
            <a:ext cx="6497627" cy="2926267"/>
          </a:xfrm>
          <a:prstGeom prst="rect">
            <a:avLst/>
          </a:prstGeom>
        </p:spPr>
        <p:txBody>
          <a:bodyPr spcFirstLastPara="1" vert="horz" wrap="square" lIns="91422" tIns="91422" rIns="91422" bIns="91422" rtlCol="0" anchor="t" anchorCtr="0">
            <a:noAutofit/>
          </a:bodyPr>
          <a:lstStyle/>
          <a:p>
            <a:r>
              <a:rPr lang="en" dirty="0"/>
              <a:t>Always return the remainder</a:t>
            </a:r>
            <a:endParaRPr dirty="0"/>
          </a:p>
          <a:p>
            <a:pPr>
              <a:spcBef>
                <a:spcPts val="0"/>
              </a:spcBef>
            </a:pPr>
            <a:r>
              <a:rPr lang="en" dirty="0"/>
              <a:t>So </a:t>
            </a:r>
            <a:endParaRPr dirty="0"/>
          </a:p>
          <a:p>
            <a:pPr lvl="1">
              <a:spcBef>
                <a:spcPts val="0"/>
              </a:spcBef>
            </a:pPr>
            <a:r>
              <a:rPr lang="en" dirty="0">
                <a:latin typeface="Consolas" panose="020B0609020204030204" pitchFamily="49" charset="0"/>
                <a:cs typeface="Consolas" panose="020B0609020204030204" pitchFamily="49" charset="0"/>
              </a:rPr>
              <a:t>x = 250 % 6</a:t>
            </a:r>
            <a:endParaRPr dirty="0">
              <a:latin typeface="Consolas" panose="020B0609020204030204" pitchFamily="49" charset="0"/>
              <a:cs typeface="Consolas" panose="020B0609020204030204" pitchFamily="49" charset="0"/>
            </a:endParaRPr>
          </a:p>
          <a:p>
            <a:pPr lvl="1">
              <a:spcBef>
                <a:spcPts val="0"/>
              </a:spcBef>
            </a:pPr>
            <a:r>
              <a:rPr lang="en" dirty="0"/>
              <a:t>x would be </a:t>
            </a:r>
            <a:r>
              <a:rPr lang="en" b="1" dirty="0"/>
              <a:t>4</a:t>
            </a:r>
            <a:endParaRPr dirty="0"/>
          </a:p>
          <a:p>
            <a:pPr lvl="1">
              <a:spcBef>
                <a:spcPts val="0"/>
              </a:spcBef>
            </a:pPr>
            <a:r>
              <a:rPr lang="en" dirty="0"/>
              <a:t>So combining them</a:t>
            </a:r>
            <a:endParaRPr dirty="0"/>
          </a:p>
          <a:p>
            <a:pPr lvl="2">
              <a:spcBef>
                <a:spcPts val="0"/>
              </a:spcBef>
            </a:pPr>
            <a:r>
              <a:rPr lang="en" dirty="0">
                <a:latin typeface="Consolas" panose="020B0609020204030204" pitchFamily="49" charset="0"/>
                <a:cs typeface="Consolas" panose="020B0609020204030204" pitchFamily="49" charset="0"/>
              </a:rPr>
              <a:t>whole = 250 // 6</a:t>
            </a:r>
            <a:endParaRPr dirty="0">
              <a:latin typeface="Consolas" panose="020B0609020204030204" pitchFamily="49" charset="0"/>
              <a:cs typeface="Consolas" panose="020B0609020204030204" pitchFamily="49" charset="0"/>
            </a:endParaRPr>
          </a:p>
          <a:p>
            <a:pPr lvl="2">
              <a:spcBef>
                <a:spcPts val="0"/>
              </a:spcBef>
            </a:pPr>
            <a:r>
              <a:rPr lang="en" dirty="0">
                <a:latin typeface="Consolas" panose="020B0609020204030204" pitchFamily="49" charset="0"/>
                <a:cs typeface="Consolas" panose="020B0609020204030204" pitchFamily="49" charset="0"/>
              </a:rPr>
              <a:t>remainder = 250 % 6</a:t>
            </a:r>
            <a:endParaRPr dirty="0">
              <a:latin typeface="Consolas" panose="020B0609020204030204" pitchFamily="49" charset="0"/>
              <a:cs typeface="Consolas" panose="020B0609020204030204" pitchFamily="49" charset="0"/>
            </a:endParaRPr>
          </a:p>
          <a:p>
            <a:pPr lvl="2">
              <a:spcBef>
                <a:spcPts val="0"/>
              </a:spcBef>
            </a:pPr>
            <a:r>
              <a:rPr lang="en" dirty="0"/>
              <a:t>whole = 41</a:t>
            </a:r>
            <a:endParaRPr dirty="0"/>
          </a:p>
          <a:p>
            <a:pPr lvl="2">
              <a:spcBef>
                <a:spcPts val="0"/>
              </a:spcBef>
            </a:pPr>
            <a:r>
              <a:rPr lang="en" dirty="0"/>
              <a:t>remainder = 4</a:t>
            </a:r>
            <a:endParaRPr dirty="0"/>
          </a:p>
          <a:p>
            <a:pPr marL="0" indent="0">
              <a:spcAft>
                <a:spcPts val="604"/>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A1C8-7787-7541-B7C6-1F72A4D86BE2}"/>
              </a:ext>
            </a:extLst>
          </p:cNvPr>
          <p:cNvSpPr>
            <a:spLocks noGrp="1"/>
          </p:cNvSpPr>
          <p:nvPr>
            <p:ph type="title"/>
          </p:nvPr>
        </p:nvSpPr>
        <p:spPr/>
        <p:txBody>
          <a:bodyPr/>
          <a:lstStyle/>
          <a:p>
            <a:r>
              <a:rPr lang="en-US" dirty="0"/>
              <a:t>Practice One</a:t>
            </a:r>
          </a:p>
        </p:txBody>
      </p:sp>
      <p:sp>
        <p:nvSpPr>
          <p:cNvPr id="3" name="Text Placeholder 2">
            <a:extLst>
              <a:ext uri="{FF2B5EF4-FFF2-40B4-BE49-F238E27FC236}">
                <a16:creationId xmlns:a16="http://schemas.microsoft.com/office/drawing/2014/main" id="{9A83D1E1-ED4F-9342-B0A8-81AA178BF4DF}"/>
              </a:ext>
            </a:extLst>
          </p:cNvPr>
          <p:cNvSpPr>
            <a:spLocks noGrp="1"/>
          </p:cNvSpPr>
          <p:nvPr>
            <p:ph type="body" idx="1"/>
          </p:nvPr>
        </p:nvSpPr>
        <p:spPr>
          <a:xfrm>
            <a:off x="628075" y="1920725"/>
            <a:ext cx="12561413" cy="1603179"/>
          </a:xfrm>
        </p:spPr>
        <p:txBody>
          <a:bodyPr/>
          <a:lstStyle/>
          <a:p>
            <a:r>
              <a:rPr lang="en-US" dirty="0"/>
              <a:t>Finish the function below</a:t>
            </a:r>
          </a:p>
          <a:p>
            <a:pPr lvl="1"/>
            <a:r>
              <a:rPr lang="en-US" dirty="0"/>
              <a:t>Reminder – dividend is the number you are dividing against, the divisor is what you divide it by</a:t>
            </a:r>
          </a:p>
          <a:p>
            <a:pPr lvl="1"/>
            <a:r>
              <a:rPr lang="en-US" dirty="0"/>
              <a:t>250 / 6   - 250 is dividend, 6 is the divisor.</a:t>
            </a:r>
          </a:p>
          <a:p>
            <a:pPr lvl="1"/>
            <a:endParaRPr lang="en-US" dirty="0"/>
          </a:p>
        </p:txBody>
      </p:sp>
      <p:sp>
        <p:nvSpPr>
          <p:cNvPr id="5" name="TextBox 4">
            <a:extLst>
              <a:ext uri="{FF2B5EF4-FFF2-40B4-BE49-F238E27FC236}">
                <a16:creationId xmlns:a16="http://schemas.microsoft.com/office/drawing/2014/main" id="{231E67BF-4C99-1041-AE2C-BB61B2DD2B24}"/>
              </a:ext>
            </a:extLst>
          </p:cNvPr>
          <p:cNvSpPr txBox="1"/>
          <p:nvPr/>
        </p:nvSpPr>
        <p:spPr>
          <a:xfrm>
            <a:off x="1068341" y="4025541"/>
            <a:ext cx="10241844" cy="1015663"/>
          </a:xfrm>
          <a:prstGeom prst="rect">
            <a:avLst/>
          </a:prstGeom>
          <a:noFill/>
        </p:spPr>
        <p:txBody>
          <a:bodyPr wrap="square">
            <a:spAutoFit/>
          </a:bodyPr>
          <a:lstStyle/>
          <a:p>
            <a:r>
              <a:rPr lang="en-US" dirty="0">
                <a:solidFill>
                  <a:srgbClr val="CC7832"/>
                </a:solidFill>
                <a:effectLst/>
                <a:latin typeface="Consolas" panose="020B0609020204030204" pitchFamily="49" charset="0"/>
                <a:cs typeface="Consolas" panose="020B0609020204030204" pitchFamily="49" charset="0"/>
              </a:rPr>
              <a:t>def </a:t>
            </a:r>
            <a:r>
              <a:rPr lang="en-US" dirty="0">
                <a:solidFill>
                  <a:srgbClr val="FFC66D"/>
                </a:solidFill>
                <a:effectLst/>
                <a:latin typeface="Consolas" panose="020B0609020204030204" pitchFamily="49" charset="0"/>
                <a:cs typeface="Consolas" panose="020B0609020204030204" pitchFamily="49" charset="0"/>
              </a:rPr>
              <a:t>division</a:t>
            </a:r>
            <a:r>
              <a:rPr lang="en-US" dirty="0">
                <a:latin typeface="Consolas" panose="020B0609020204030204" pitchFamily="49" charset="0"/>
                <a:cs typeface="Consolas" panose="020B0609020204030204" pitchFamily="49" charset="0"/>
              </a:rPr>
              <a:t>(</a:t>
            </a:r>
            <a:r>
              <a:rPr lang="en-US" i="1" dirty="0">
                <a:solidFill>
                  <a:srgbClr val="9876AA"/>
                </a:solidFill>
                <a:effectLst/>
                <a:latin typeface="Consolas" panose="020B0609020204030204" pitchFamily="49" charset="0"/>
                <a:cs typeface="Consolas" panose="020B0609020204030204" pitchFamily="49" charset="0"/>
              </a:rPr>
              <a:t>dividend</a:t>
            </a:r>
            <a:r>
              <a:rPr lang="en-US" dirty="0">
                <a:solidFill>
                  <a:srgbClr val="CC7832"/>
                </a:solidFill>
                <a:effectLst/>
                <a:latin typeface="Consolas" panose="020B0609020204030204" pitchFamily="49" charset="0"/>
                <a:cs typeface="Consolas" panose="020B0609020204030204" pitchFamily="49" charset="0"/>
              </a:rPr>
              <a:t>, </a:t>
            </a:r>
            <a:r>
              <a:rPr lang="en-US" i="1" dirty="0">
                <a:solidFill>
                  <a:srgbClr val="9876AA"/>
                </a:solidFill>
                <a:effectLst/>
                <a:latin typeface="Consolas" panose="020B0609020204030204" pitchFamily="49" charset="0"/>
                <a:cs typeface="Consolas" panose="020B0609020204030204" pitchFamily="49" charset="0"/>
              </a:rPr>
              <a:t>divisor</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808080"/>
                </a:solidFill>
              </a:rPr>
              <a:t>## student code here</a:t>
            </a:r>
            <a:br>
              <a:rPr lang="en-US" i="1" dirty="0">
                <a:solidFill>
                  <a:srgbClr val="9876AA"/>
                </a:solidFill>
                <a:effectLst/>
                <a:latin typeface="Consolas" panose="020B0609020204030204" pitchFamily="49" charset="0"/>
                <a:cs typeface="Consolas" panose="020B0609020204030204" pitchFamily="49" charset="0"/>
              </a:rPr>
            </a:br>
            <a:r>
              <a:rPr lang="en-US" i="1" dirty="0">
                <a:solidFill>
                  <a:srgbClr val="9876AA"/>
                </a:solidFill>
                <a:effectLst/>
                <a:latin typeface="Consolas" panose="020B0609020204030204" pitchFamily="49" charset="0"/>
                <a:cs typeface="Consolas" panose="020B0609020204030204" pitchFamily="49" charset="0"/>
              </a:rPr>
              <a:t>    </a:t>
            </a:r>
            <a:r>
              <a:rPr lang="en-US" dirty="0">
                <a:solidFill>
                  <a:srgbClr val="CC7832"/>
                </a:solidFill>
                <a:effectLst/>
                <a:latin typeface="Consolas" panose="020B0609020204030204" pitchFamily="49" charset="0"/>
                <a:cs typeface="Consolas" panose="020B0609020204030204" pitchFamily="49" charset="0"/>
              </a:rPr>
              <a:t>return </a:t>
            </a:r>
            <a:r>
              <a:rPr lang="en-US" dirty="0">
                <a:solidFill>
                  <a:srgbClr val="6A8759"/>
                </a:solidFill>
                <a:effectLst/>
                <a:latin typeface="Consolas" panose="020B0609020204030204" pitchFamily="49" charset="0"/>
                <a:cs typeface="Consolas" panose="020B0609020204030204" pitchFamily="49" charset="0"/>
              </a:rPr>
              <a:t>"Answer: {} with remainder {}"</a:t>
            </a:r>
            <a:r>
              <a:rPr lang="en-US" dirty="0">
                <a:latin typeface="Consolas" panose="020B0609020204030204" pitchFamily="49" charset="0"/>
                <a:cs typeface="Consolas" panose="020B0609020204030204" pitchFamily="49" charset="0"/>
              </a:rPr>
              <a:t>.format(</a:t>
            </a:r>
            <a:r>
              <a:rPr lang="en-US" i="1" dirty="0">
                <a:solidFill>
                  <a:srgbClr val="9876AA"/>
                </a:solidFill>
                <a:effectLst/>
                <a:latin typeface="Consolas" panose="020B0609020204030204" pitchFamily="49" charset="0"/>
                <a:cs typeface="Consolas" panose="020B0609020204030204" pitchFamily="49" charset="0"/>
              </a:rPr>
              <a:t>whole</a:t>
            </a:r>
            <a:r>
              <a:rPr lang="en-US" dirty="0">
                <a:solidFill>
                  <a:srgbClr val="CC7832"/>
                </a:solidFill>
                <a:effectLst/>
                <a:latin typeface="Consolas" panose="020B0609020204030204" pitchFamily="49" charset="0"/>
                <a:cs typeface="Consolas" panose="020B0609020204030204" pitchFamily="49" charset="0"/>
              </a:rPr>
              <a:t>, </a:t>
            </a:r>
            <a:r>
              <a:rPr lang="en-US" i="1" dirty="0">
                <a:solidFill>
                  <a:srgbClr val="9876AA"/>
                </a:solidFill>
                <a:effectLst/>
                <a:latin typeface="Consolas" panose="020B0609020204030204" pitchFamily="49" charset="0"/>
                <a:cs typeface="Consolas" panose="020B0609020204030204" pitchFamily="49" charset="0"/>
              </a:rPr>
              <a:t>remainder</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481589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4"/>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What are some cases to use it?</a:t>
            </a:r>
            <a:endParaRPr dirty="0"/>
          </a:p>
        </p:txBody>
      </p:sp>
      <p:sp>
        <p:nvSpPr>
          <p:cNvPr id="222" name="Google Shape;222;p44"/>
          <p:cNvSpPr txBox="1">
            <a:spLocks noGrp="1"/>
          </p:cNvSpPr>
          <p:nvPr>
            <p:ph type="body" idx="1"/>
          </p:nvPr>
        </p:nvSpPr>
        <p:spPr>
          <a:xfrm>
            <a:off x="628094" y="2487902"/>
            <a:ext cx="12561413" cy="3925867"/>
          </a:xfrm>
          <a:prstGeom prst="rect">
            <a:avLst/>
          </a:prstGeom>
        </p:spPr>
        <p:txBody>
          <a:bodyPr spcFirstLastPara="1" vert="horz" wrap="square" lIns="91422" tIns="91422" rIns="91422" bIns="91422" rtlCol="0" anchor="t" anchorCtr="0">
            <a:noAutofit/>
          </a:bodyPr>
          <a:lstStyle/>
          <a:p>
            <a:r>
              <a:rPr lang="en" dirty="0"/>
              <a:t>Setting people into groups</a:t>
            </a:r>
            <a:endParaRPr dirty="0"/>
          </a:p>
          <a:p>
            <a:pPr>
              <a:spcBef>
                <a:spcPts val="0"/>
              </a:spcBef>
            </a:pPr>
            <a:r>
              <a:rPr lang="en" dirty="0"/>
              <a:t>Forcing a range (think about rolling dice)   - </a:t>
            </a:r>
            <a:r>
              <a:rPr lang="en" dirty="0">
                <a:latin typeface="Consolas" panose="020B0609020204030204" pitchFamily="49" charset="0"/>
                <a:cs typeface="Consolas" panose="020B0609020204030204" pitchFamily="49" charset="0"/>
              </a:rPr>
              <a:t>random() % 6</a:t>
            </a:r>
            <a:r>
              <a:rPr lang="en" dirty="0"/>
              <a:t>; - random number between 0 and 5</a:t>
            </a:r>
            <a:endParaRPr dirty="0"/>
          </a:p>
          <a:p>
            <a:pPr>
              <a:spcBef>
                <a:spcPts val="0"/>
              </a:spcBef>
            </a:pPr>
            <a:r>
              <a:rPr lang="en" dirty="0"/>
              <a:t>Determining Even and Odd  - </a:t>
            </a:r>
            <a:r>
              <a:rPr lang="en" dirty="0">
                <a:latin typeface="Consolas" panose="020B0609020204030204" pitchFamily="49" charset="0"/>
                <a:cs typeface="Consolas" panose="020B0609020204030204" pitchFamily="49" charset="0"/>
              </a:rPr>
              <a:t>random() % 2 </a:t>
            </a:r>
            <a:r>
              <a:rPr lang="en" dirty="0"/>
              <a:t>- if 0, even, if 1, odd</a:t>
            </a:r>
            <a:endParaRPr dirty="0"/>
          </a:p>
          <a:p>
            <a:pPr indent="0">
              <a:spcAft>
                <a:spcPts val="604"/>
              </a:spcAft>
              <a:buNone/>
            </a:pPr>
            <a:endParaRPr dirty="0"/>
          </a:p>
        </p:txBody>
      </p:sp>
      <p:pic>
        <p:nvPicPr>
          <p:cNvPr id="223" name="Google Shape;223;p44"/>
          <p:cNvPicPr preferRelativeResize="0"/>
          <p:nvPr/>
        </p:nvPicPr>
        <p:blipFill>
          <a:blip r:embed="rId3">
            <a:alphaModFix/>
          </a:blip>
          <a:stretch>
            <a:fillRect/>
          </a:stretch>
        </p:blipFill>
        <p:spPr>
          <a:xfrm>
            <a:off x="1481191" y="3763911"/>
            <a:ext cx="5012204" cy="2152011"/>
          </a:xfrm>
          <a:prstGeom prst="rect">
            <a:avLst/>
          </a:prstGeom>
          <a:noFill/>
          <a:ln>
            <a:noFill/>
          </a:ln>
        </p:spPr>
      </p:pic>
      <p:pic>
        <p:nvPicPr>
          <p:cNvPr id="224" name="Google Shape;224;p44"/>
          <p:cNvPicPr preferRelativeResize="0"/>
          <p:nvPr/>
        </p:nvPicPr>
        <p:blipFill>
          <a:blip r:embed="rId4">
            <a:alphaModFix/>
          </a:blip>
          <a:stretch>
            <a:fillRect/>
          </a:stretch>
        </p:blipFill>
        <p:spPr>
          <a:xfrm>
            <a:off x="11939894" y="498743"/>
            <a:ext cx="1699926" cy="16999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F96687-8B6E-9A47-9614-7C70792D090D}"/>
              </a:ext>
            </a:extLst>
          </p:cNvPr>
          <p:cNvSpPr>
            <a:spLocks noGrp="1"/>
          </p:cNvSpPr>
          <p:nvPr>
            <p:ph type="title"/>
          </p:nvPr>
        </p:nvSpPr>
        <p:spPr/>
        <p:txBody>
          <a:bodyPr/>
          <a:lstStyle/>
          <a:p>
            <a:r>
              <a:rPr lang="en-US" dirty="0"/>
              <a:t>Getting From Numbers to Text</a:t>
            </a:r>
          </a:p>
        </p:txBody>
      </p:sp>
      <p:sp>
        <p:nvSpPr>
          <p:cNvPr id="5" name="Text Placeholder 4">
            <a:extLst>
              <a:ext uri="{FF2B5EF4-FFF2-40B4-BE49-F238E27FC236}">
                <a16:creationId xmlns:a16="http://schemas.microsoft.com/office/drawing/2014/main" id="{0326F770-7919-EB4E-8DED-30D405066082}"/>
              </a:ext>
            </a:extLst>
          </p:cNvPr>
          <p:cNvSpPr>
            <a:spLocks noGrp="1"/>
          </p:cNvSpPr>
          <p:nvPr>
            <p:ph type="body" sz="quarter" idx="10"/>
          </p:nvPr>
        </p:nvSpPr>
        <p:spPr>
          <a:xfrm>
            <a:off x="628075" y="1776683"/>
            <a:ext cx="7911241" cy="3916137"/>
          </a:xfrm>
        </p:spPr>
        <p:txBody>
          <a:bodyPr/>
          <a:lstStyle/>
          <a:p>
            <a:r>
              <a:rPr lang="en-US" dirty="0"/>
              <a:t>ASCII  and Unicode </a:t>
            </a:r>
          </a:p>
          <a:p>
            <a:pPr lvl="1"/>
            <a:r>
              <a:rPr lang="en-US" dirty="0">
                <a:hlinkClick r:id="rId2"/>
              </a:rPr>
              <a:t>https://unicode-table.com/en/</a:t>
            </a:r>
            <a:endParaRPr lang="en-US" dirty="0"/>
          </a:p>
          <a:p>
            <a:r>
              <a:rPr lang="en-US" dirty="0"/>
              <a:t>Maps numbers to a character</a:t>
            </a:r>
          </a:p>
          <a:p>
            <a:pPr lvl="1"/>
            <a:r>
              <a:rPr lang="en-US" dirty="0"/>
              <a:t>A = 65</a:t>
            </a:r>
          </a:p>
          <a:p>
            <a:pPr lvl="1"/>
            <a:r>
              <a:rPr lang="en-US" dirty="0"/>
              <a:t>B = 66</a:t>
            </a:r>
          </a:p>
          <a:p>
            <a:pPr lvl="1"/>
            <a:r>
              <a:rPr lang="en-US" dirty="0"/>
              <a:t>a = 97   </a:t>
            </a:r>
          </a:p>
          <a:p>
            <a:r>
              <a:rPr lang="en-US" dirty="0"/>
              <a:t>This is how computers went from numbers only to text! </a:t>
            </a:r>
          </a:p>
          <a:p>
            <a:r>
              <a:rPr lang="en-US" dirty="0" err="1"/>
              <a:t>ord</a:t>
            </a:r>
            <a:r>
              <a:rPr lang="en-US" dirty="0"/>
              <a:t>(character) – returns the number value of the character</a:t>
            </a:r>
          </a:p>
          <a:p>
            <a:r>
              <a:rPr lang="en-US" dirty="0" err="1"/>
              <a:t>chr</a:t>
            </a:r>
            <a:r>
              <a:rPr lang="en-US" dirty="0"/>
              <a:t>(number) -  returns the  character value of the number</a:t>
            </a:r>
          </a:p>
        </p:txBody>
      </p:sp>
      <p:sp>
        <p:nvSpPr>
          <p:cNvPr id="6" name="Rectangle 5">
            <a:extLst>
              <a:ext uri="{FF2B5EF4-FFF2-40B4-BE49-F238E27FC236}">
                <a16:creationId xmlns:a16="http://schemas.microsoft.com/office/drawing/2014/main" id="{B0D5811F-4693-884F-905F-37A584EFAC56}"/>
              </a:ext>
            </a:extLst>
          </p:cNvPr>
          <p:cNvSpPr/>
          <p:nvPr/>
        </p:nvSpPr>
        <p:spPr>
          <a:xfrm>
            <a:off x="2101925" y="5995717"/>
            <a:ext cx="3288080" cy="400110"/>
          </a:xfrm>
          <a:prstGeom prst="rect">
            <a:avLst/>
          </a:prstGeom>
        </p:spPr>
        <p:txBody>
          <a:bodyPr wrap="none">
            <a:spAutoFit/>
          </a:bodyPr>
          <a:lstStyle/>
          <a:p>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a:t>
            </a:r>
            <a:r>
              <a:rPr lang="en-US" dirty="0" err="1">
                <a:solidFill>
                  <a:srgbClr val="8888C6"/>
                </a:solidFill>
                <a:latin typeface="Consolas" panose="020B0609020204030204" pitchFamily="49" charset="0"/>
                <a:cs typeface="Consolas" panose="020B0609020204030204" pitchFamily="49" charset="0"/>
              </a:rPr>
              <a:t>chr</a:t>
            </a:r>
            <a:r>
              <a:rPr lang="en-US" dirty="0">
                <a:latin typeface="Consolas" panose="020B0609020204030204" pitchFamily="49" charset="0"/>
                <a:cs typeface="Consolas" panose="020B0609020204030204" pitchFamily="49" charset="0"/>
              </a:rPr>
              <a:t>(</a:t>
            </a:r>
            <a:r>
              <a:rPr lang="en-US" dirty="0" err="1">
                <a:solidFill>
                  <a:srgbClr val="8888C6"/>
                </a:solidFill>
                <a:latin typeface="Consolas" panose="020B0609020204030204" pitchFamily="49" charset="0"/>
                <a:cs typeface="Consolas" panose="020B0609020204030204" pitchFamily="49" charset="0"/>
              </a:rPr>
              <a:t>ord</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'A'</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A7461F5F-666E-BF47-BDCA-7C44752BC66C}"/>
              </a:ext>
            </a:extLst>
          </p:cNvPr>
          <p:cNvSpPr txBox="1"/>
          <p:nvPr/>
        </p:nvSpPr>
        <p:spPr>
          <a:xfrm>
            <a:off x="2663777" y="6395827"/>
            <a:ext cx="2164375" cy="400110"/>
          </a:xfrm>
          <a:prstGeom prst="rect">
            <a:avLst/>
          </a:prstGeom>
          <a:noFill/>
        </p:spPr>
        <p:txBody>
          <a:bodyPr wrap="none" rtlCol="0">
            <a:spAutoFit/>
          </a:bodyPr>
          <a:lstStyle/>
          <a:p>
            <a:r>
              <a:rPr lang="en-US" dirty="0"/>
              <a:t>What is  printed?</a:t>
            </a:r>
          </a:p>
        </p:txBody>
      </p:sp>
    </p:spTree>
    <p:extLst>
      <p:ext uri="{BB962C8B-B14F-4D97-AF65-F5344CB8AC3E}">
        <p14:creationId xmlns:p14="http://schemas.microsoft.com/office/powerpoint/2010/main" val="28824126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ADD73-2C97-E742-B76D-20E7FA6E58A5}"/>
              </a:ext>
            </a:extLst>
          </p:cNvPr>
          <p:cNvSpPr>
            <a:spLocks noGrp="1"/>
          </p:cNvSpPr>
          <p:nvPr>
            <p:ph type="title"/>
          </p:nvPr>
        </p:nvSpPr>
        <p:spPr/>
        <p:txBody>
          <a:bodyPr/>
          <a:lstStyle/>
          <a:p>
            <a:r>
              <a:rPr lang="en-US" dirty="0"/>
              <a:t>Practice Loops and Module</a:t>
            </a:r>
          </a:p>
        </p:txBody>
      </p:sp>
      <p:sp>
        <p:nvSpPr>
          <p:cNvPr id="3" name="Text Placeholder 2">
            <a:extLst>
              <a:ext uri="{FF2B5EF4-FFF2-40B4-BE49-F238E27FC236}">
                <a16:creationId xmlns:a16="http://schemas.microsoft.com/office/drawing/2014/main" id="{8B6CDF24-5D21-2B45-8886-875EACB3ED68}"/>
              </a:ext>
            </a:extLst>
          </p:cNvPr>
          <p:cNvSpPr>
            <a:spLocks noGrp="1"/>
          </p:cNvSpPr>
          <p:nvPr>
            <p:ph type="body" sz="quarter" idx="10"/>
          </p:nvPr>
        </p:nvSpPr>
        <p:spPr>
          <a:xfrm>
            <a:off x="8587409" y="1776683"/>
            <a:ext cx="4602119" cy="2975173"/>
          </a:xfrm>
        </p:spPr>
        <p:txBody>
          <a:bodyPr/>
          <a:lstStyle/>
          <a:p>
            <a:r>
              <a:rPr lang="en-US" dirty="0"/>
              <a:t>shift</a:t>
            </a:r>
          </a:p>
          <a:p>
            <a:pPr lvl="1"/>
            <a:r>
              <a:rPr lang="en-US" dirty="0"/>
              <a:t>takes in a character, and shifts it across the alphabet based on key</a:t>
            </a:r>
          </a:p>
          <a:p>
            <a:r>
              <a:rPr lang="en-US" dirty="0"/>
              <a:t>encrypted</a:t>
            </a:r>
          </a:p>
          <a:p>
            <a:pPr lvl="1"/>
            <a:r>
              <a:rPr lang="en-US" dirty="0"/>
              <a:t>takes a string and key, and returns the encrypted string based on the key shift</a:t>
            </a:r>
          </a:p>
          <a:p>
            <a:pPr lvl="2"/>
            <a:r>
              <a:rPr lang="en-US" dirty="0"/>
              <a:t>uses loops</a:t>
            </a:r>
          </a:p>
        </p:txBody>
      </p:sp>
      <p:sp>
        <p:nvSpPr>
          <p:cNvPr id="5" name="TextBox 4">
            <a:extLst>
              <a:ext uri="{FF2B5EF4-FFF2-40B4-BE49-F238E27FC236}">
                <a16:creationId xmlns:a16="http://schemas.microsoft.com/office/drawing/2014/main" id="{4E716D78-AAD0-2146-8718-C1444D09C7F0}"/>
              </a:ext>
            </a:extLst>
          </p:cNvPr>
          <p:cNvSpPr txBox="1"/>
          <p:nvPr/>
        </p:nvSpPr>
        <p:spPr>
          <a:xfrm>
            <a:off x="643466" y="1776683"/>
            <a:ext cx="8218312" cy="3170099"/>
          </a:xfrm>
          <a:prstGeom prst="rect">
            <a:avLst/>
          </a:prstGeom>
          <a:noFill/>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a:solidFill>
                  <a:srgbClr val="FFC66D"/>
                </a:solidFill>
                <a:latin typeface="Consolas" panose="020B0609020204030204" pitchFamily="49" charset="0"/>
                <a:cs typeface="Consolas" panose="020B0609020204030204" pitchFamily="49" charset="0"/>
              </a:rPr>
              <a:t>shift</a:t>
            </a:r>
            <a:r>
              <a:rPr lang="en-US" dirty="0">
                <a:latin typeface="Consolas" panose="020B0609020204030204" pitchFamily="49" charset="0"/>
                <a:cs typeface="Consolas" panose="020B0609020204030204" pitchFamily="49" charset="0"/>
              </a:rPr>
              <a:t>(char</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key):</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a:solidFill>
                  <a:srgbClr val="808080"/>
                </a:solidFill>
              </a:rPr>
              <a:t>## </a:t>
            </a:r>
            <a:r>
              <a:rPr lang="en-US" i="1" dirty="0" err="1">
                <a:solidFill>
                  <a:srgbClr val="A8C023"/>
                </a:solidFill>
              </a:rPr>
              <a:t>todo</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simple_cipher</a:t>
            </a:r>
            <a:r>
              <a:rPr lang="en-US" dirty="0">
                <a:latin typeface="Consolas" panose="020B0609020204030204" pitchFamily="49" charset="0"/>
                <a:cs typeface="Consolas" panose="020B0609020204030204" pitchFamily="49" charset="0"/>
              </a:rPr>
              <a:t>(message</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key):</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index = </a:t>
            </a:r>
            <a:r>
              <a:rPr lang="en-US" dirty="0">
                <a:solidFill>
                  <a:srgbClr val="6897BB"/>
                </a:solidFill>
                <a:latin typeface="Consolas" panose="020B0609020204030204" pitchFamily="49" charset="0"/>
                <a:cs typeface="Consolas" panose="020B0609020204030204" pitchFamily="49" charset="0"/>
              </a:rPr>
              <a:t>0</a:t>
            </a:r>
            <a:br>
              <a:rPr lang="en-US" dirty="0">
                <a:solidFill>
                  <a:srgbClr val="6897BB"/>
                </a:solidFill>
                <a:latin typeface="Consolas" panose="020B0609020204030204" pitchFamily="49" charset="0"/>
                <a:cs typeface="Consolas" panose="020B0609020204030204" pitchFamily="49" charset="0"/>
              </a:rPr>
            </a:br>
            <a:r>
              <a:rPr lang="en-US" dirty="0">
                <a:solidFill>
                  <a:srgbClr val="6897BB"/>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encrypted = </a:t>
            </a:r>
            <a:r>
              <a:rPr lang="en-US" dirty="0">
                <a:solidFill>
                  <a:srgbClr val="6A8759"/>
                </a:solidFill>
                <a:latin typeface="Consolas" panose="020B0609020204030204" pitchFamily="49" charset="0"/>
                <a:cs typeface="Consolas" panose="020B0609020204030204" pitchFamily="49" charset="0"/>
              </a:rPr>
              <a:t>""</a:t>
            </a:r>
            <a:br>
              <a:rPr lang="en-US" dirty="0">
                <a:solidFill>
                  <a:srgbClr val="6A8759"/>
                </a:solidFill>
                <a:latin typeface="Consolas" panose="020B0609020204030204" pitchFamily="49" charset="0"/>
                <a:cs typeface="Consolas" panose="020B0609020204030204" pitchFamily="49" charset="0"/>
              </a:rPr>
            </a:br>
            <a:r>
              <a:rPr lang="en-US" dirty="0">
                <a:solidFill>
                  <a:srgbClr val="6A8759"/>
                </a:solidFill>
                <a:latin typeface="Consolas" panose="020B0609020204030204" pitchFamily="49" charset="0"/>
                <a:cs typeface="Consolas" panose="020B0609020204030204" pitchFamily="49" charset="0"/>
              </a:rPr>
              <a:t>    </a:t>
            </a:r>
            <a:r>
              <a:rPr lang="en-US" dirty="0">
                <a:solidFill>
                  <a:srgbClr val="808080"/>
                </a:solidFill>
              </a:rPr>
              <a:t>## </a:t>
            </a:r>
            <a:r>
              <a:rPr lang="en-US" i="1" dirty="0" err="1">
                <a:solidFill>
                  <a:srgbClr val="A8C023"/>
                </a:solidFill>
              </a:rPr>
              <a:t>todo</a:t>
            </a:r>
            <a:r>
              <a:rPr lang="en-US" dirty="0">
                <a:solidFill>
                  <a:srgbClr val="6897BB"/>
                </a:solidFill>
                <a:latin typeface="Consolas" panose="020B0609020204030204" pitchFamily="49" charset="0"/>
                <a:cs typeface="Consolas" panose="020B0609020204030204" pitchFamily="49" charset="0"/>
              </a:rPr>
              <a:t>    </a:t>
            </a:r>
          </a:p>
          <a:p>
            <a:r>
              <a:rPr lang="en-US" dirty="0">
                <a:solidFill>
                  <a:srgbClr val="6897BB"/>
                </a:solidFill>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a:latin typeface="Consolas" panose="020B0609020204030204" pitchFamily="49" charset="0"/>
                <a:cs typeface="Consolas" panose="020B0609020204030204" pitchFamily="49" charset="0"/>
              </a:rPr>
              <a:t>encrypted</a:t>
            </a:r>
            <a:endParaRPr lang="en-US" dirty="0"/>
          </a:p>
        </p:txBody>
      </p:sp>
      <p:pic>
        <p:nvPicPr>
          <p:cNvPr id="6" name="Picture 5">
            <a:extLst>
              <a:ext uri="{FF2B5EF4-FFF2-40B4-BE49-F238E27FC236}">
                <a16:creationId xmlns:a16="http://schemas.microsoft.com/office/drawing/2014/main" id="{915F17A1-DAA9-BA4F-967E-84C0FC12661A}"/>
              </a:ext>
            </a:extLst>
          </p:cNvPr>
          <p:cNvPicPr>
            <a:picLocks noChangeAspect="1"/>
          </p:cNvPicPr>
          <p:nvPr/>
        </p:nvPicPr>
        <p:blipFill>
          <a:blip r:embed="rId2"/>
          <a:stretch>
            <a:fillRect/>
          </a:stretch>
        </p:blipFill>
        <p:spPr>
          <a:xfrm>
            <a:off x="9921568" y="108227"/>
            <a:ext cx="3780627" cy="1579462"/>
          </a:xfrm>
          <a:prstGeom prst="rect">
            <a:avLst/>
          </a:prstGeom>
        </p:spPr>
      </p:pic>
      <p:sp>
        <p:nvSpPr>
          <p:cNvPr id="7" name="TextBox 6">
            <a:extLst>
              <a:ext uri="{FF2B5EF4-FFF2-40B4-BE49-F238E27FC236}">
                <a16:creationId xmlns:a16="http://schemas.microsoft.com/office/drawing/2014/main" id="{A5266C79-2C75-0E4F-9F1A-3C8C44E6DB12}"/>
              </a:ext>
            </a:extLst>
          </p:cNvPr>
          <p:cNvSpPr txBox="1"/>
          <p:nvPr/>
        </p:nvSpPr>
        <p:spPr>
          <a:xfrm>
            <a:off x="8861778" y="5064817"/>
            <a:ext cx="3950312" cy="400110"/>
          </a:xfrm>
          <a:prstGeom prst="rect">
            <a:avLst/>
          </a:prstGeom>
          <a:noFill/>
        </p:spPr>
        <p:txBody>
          <a:bodyPr wrap="none" rtlCol="0">
            <a:spAutoFit/>
          </a:bodyPr>
          <a:lstStyle/>
          <a:p>
            <a:r>
              <a:rPr lang="en-US" dirty="0"/>
              <a:t>Work on shift first (hint, last slide)</a:t>
            </a:r>
          </a:p>
        </p:txBody>
      </p:sp>
      <p:sp>
        <p:nvSpPr>
          <p:cNvPr id="9" name="TextBox 8">
            <a:extLst>
              <a:ext uri="{FF2B5EF4-FFF2-40B4-BE49-F238E27FC236}">
                <a16:creationId xmlns:a16="http://schemas.microsoft.com/office/drawing/2014/main" id="{3C5F2683-776F-A440-A146-CDE6EB6B6850}"/>
              </a:ext>
            </a:extLst>
          </p:cNvPr>
          <p:cNvSpPr txBox="1"/>
          <p:nvPr/>
        </p:nvSpPr>
        <p:spPr>
          <a:xfrm>
            <a:off x="9084515" y="5577833"/>
            <a:ext cx="3607905" cy="400110"/>
          </a:xfrm>
          <a:prstGeom prst="rect">
            <a:avLst/>
          </a:prstGeom>
          <a:noFill/>
        </p:spPr>
        <p:txBody>
          <a:bodyPr wrap="square">
            <a:spAutoFit/>
          </a:bodyPr>
          <a:lstStyle/>
          <a:p>
            <a:r>
              <a:rPr lang="en-US" dirty="0" err="1">
                <a:solidFill>
                  <a:srgbClr val="8888C6"/>
                </a:solidFill>
                <a:latin typeface="Consolas" panose="020B0609020204030204" pitchFamily="49" charset="0"/>
                <a:cs typeface="Consolas" panose="020B0609020204030204" pitchFamily="49" charset="0"/>
              </a:rPr>
              <a:t>chr</a:t>
            </a:r>
            <a:r>
              <a:rPr lang="en-US" dirty="0">
                <a:latin typeface="Consolas" panose="020B0609020204030204" pitchFamily="49" charset="0"/>
                <a:cs typeface="Consolas" panose="020B0609020204030204" pitchFamily="49" charset="0"/>
              </a:rPr>
              <a:t>(</a:t>
            </a:r>
            <a:r>
              <a:rPr lang="en-US" dirty="0" err="1">
                <a:solidFill>
                  <a:srgbClr val="8888C6"/>
                </a:solidFill>
                <a:latin typeface="Consolas" panose="020B0609020204030204" pitchFamily="49" charset="0"/>
                <a:cs typeface="Consolas" panose="020B0609020204030204" pitchFamily="49" charset="0"/>
              </a:rPr>
              <a:t>ord</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'A'</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a:t>
            </a:r>
          </a:p>
        </p:txBody>
      </p:sp>
      <p:sp>
        <p:nvSpPr>
          <p:cNvPr id="10" name="TextBox 9">
            <a:extLst>
              <a:ext uri="{FF2B5EF4-FFF2-40B4-BE49-F238E27FC236}">
                <a16:creationId xmlns:a16="http://schemas.microsoft.com/office/drawing/2014/main" id="{1B3C6156-9E53-7840-BFD4-6E2FBC457FDE}"/>
              </a:ext>
            </a:extLst>
          </p:cNvPr>
          <p:cNvSpPr txBox="1"/>
          <p:nvPr/>
        </p:nvSpPr>
        <p:spPr>
          <a:xfrm>
            <a:off x="9084514" y="6220623"/>
            <a:ext cx="3950311" cy="400110"/>
          </a:xfrm>
          <a:prstGeom prst="rect">
            <a:avLst/>
          </a:prstGeom>
          <a:noFill/>
        </p:spPr>
        <p:txBody>
          <a:bodyPr wrap="square">
            <a:spAutoFit/>
          </a:bodyPr>
          <a:lstStyle/>
          <a:p>
            <a:r>
              <a:rPr lang="en-US" dirty="0" err="1">
                <a:solidFill>
                  <a:srgbClr val="8888C6"/>
                </a:solidFill>
                <a:effectLst/>
              </a:rPr>
              <a:t>len</a:t>
            </a:r>
            <a:r>
              <a:rPr lang="en-US" dirty="0"/>
              <a:t>(message) will also be useful</a:t>
            </a:r>
          </a:p>
        </p:txBody>
      </p:sp>
    </p:spTree>
    <p:extLst>
      <p:ext uri="{BB962C8B-B14F-4D97-AF65-F5344CB8AC3E}">
        <p14:creationId xmlns:p14="http://schemas.microsoft.com/office/powerpoint/2010/main" val="6383578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FC51-88F5-2743-862D-FBB4420907C0}"/>
              </a:ext>
            </a:extLst>
          </p:cNvPr>
          <p:cNvSpPr>
            <a:spLocks noGrp="1"/>
          </p:cNvSpPr>
          <p:nvPr>
            <p:ph type="title"/>
          </p:nvPr>
        </p:nvSpPr>
        <p:spPr/>
        <p:txBody>
          <a:bodyPr/>
          <a:lstStyle/>
          <a:p>
            <a:r>
              <a:rPr lang="en-US" dirty="0"/>
              <a:t>Let’s Code</a:t>
            </a:r>
          </a:p>
        </p:txBody>
      </p:sp>
      <p:sp>
        <p:nvSpPr>
          <p:cNvPr id="4" name="Rectangle 3">
            <a:extLst>
              <a:ext uri="{FF2B5EF4-FFF2-40B4-BE49-F238E27FC236}">
                <a16:creationId xmlns:a16="http://schemas.microsoft.com/office/drawing/2014/main" id="{83C6C8BD-A067-3047-96F2-70B5D1B8878A}"/>
              </a:ext>
            </a:extLst>
          </p:cNvPr>
          <p:cNvSpPr/>
          <p:nvPr/>
        </p:nvSpPr>
        <p:spPr>
          <a:xfrm>
            <a:off x="2677651" y="1993374"/>
            <a:ext cx="8462297" cy="3785652"/>
          </a:xfrm>
          <a:prstGeom prst="rect">
            <a:avLst/>
          </a:prstGeom>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find_shift</a:t>
            </a:r>
            <a:r>
              <a:rPr lang="en-US" dirty="0">
                <a:latin typeface="Consolas" panose="020B0609020204030204" pitchFamily="49" charset="0"/>
                <a:cs typeface="Consolas" panose="020B0609020204030204" pitchFamily="49" charset="0"/>
              </a:rPr>
              <a:t>(number</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key):</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a:latin typeface="Consolas" panose="020B0609020204030204" pitchFamily="49" charset="0"/>
                <a:cs typeface="Consolas" panose="020B0609020204030204" pitchFamily="49" charset="0"/>
              </a:rPr>
              <a:t>number % key </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simple_cipher</a:t>
            </a:r>
            <a:r>
              <a:rPr lang="en-US" dirty="0">
                <a:latin typeface="Consolas" panose="020B0609020204030204" pitchFamily="49" charset="0"/>
                <a:cs typeface="Consolas" panose="020B0609020204030204" pitchFamily="49" charset="0"/>
              </a:rPr>
              <a:t>(message</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shift):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index = </a:t>
            </a:r>
            <a:r>
              <a:rPr lang="en-US" dirty="0">
                <a:solidFill>
                  <a:srgbClr val="6897BB"/>
                </a:solidFill>
                <a:latin typeface="Consolas" panose="020B0609020204030204" pitchFamily="49" charset="0"/>
                <a:cs typeface="Consolas" panose="020B0609020204030204" pitchFamily="49" charset="0"/>
              </a:rPr>
              <a:t>0</a:t>
            </a:r>
            <a:br>
              <a:rPr lang="en-US" dirty="0">
                <a:solidFill>
                  <a:srgbClr val="6897BB"/>
                </a:solidFill>
                <a:latin typeface="Consolas" panose="020B0609020204030204" pitchFamily="49" charset="0"/>
                <a:cs typeface="Consolas" panose="020B0609020204030204" pitchFamily="49" charset="0"/>
              </a:rPr>
            </a:br>
            <a:r>
              <a:rPr lang="en-US" dirty="0">
                <a:solidFill>
                  <a:srgbClr val="6897BB"/>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encrypted = </a:t>
            </a:r>
            <a:r>
              <a:rPr lang="en-US" dirty="0">
                <a:solidFill>
                  <a:srgbClr val="6A8759"/>
                </a:solidFill>
                <a:latin typeface="Consolas" panose="020B0609020204030204" pitchFamily="49" charset="0"/>
                <a:cs typeface="Consolas" panose="020B0609020204030204" pitchFamily="49" charset="0"/>
              </a:rPr>
              <a:t>""</a:t>
            </a:r>
            <a:br>
              <a:rPr lang="en-US" dirty="0">
                <a:solidFill>
                  <a:srgbClr val="6A8759"/>
                </a:solidFill>
                <a:latin typeface="Consolas" panose="020B0609020204030204" pitchFamily="49" charset="0"/>
                <a:cs typeface="Consolas" panose="020B0609020204030204" pitchFamily="49" charset="0"/>
              </a:rPr>
            </a:br>
            <a:r>
              <a:rPr lang="en-US" dirty="0">
                <a:solidFill>
                  <a:srgbClr val="6A8759"/>
                </a:solidFill>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while </a:t>
            </a:r>
            <a:r>
              <a:rPr lang="en-US" dirty="0">
                <a:latin typeface="Consolas" panose="020B0609020204030204" pitchFamily="49" charset="0"/>
                <a:cs typeface="Consolas" panose="020B0609020204030204" pitchFamily="49" charset="0"/>
              </a:rPr>
              <a:t>index &lt; </a:t>
            </a:r>
            <a:r>
              <a:rPr lang="en-US" dirty="0" err="1">
                <a:solidFill>
                  <a:srgbClr val="8888C6"/>
                </a:solidFill>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(message):</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encrypted += </a:t>
            </a:r>
            <a:r>
              <a:rPr lang="en-US" dirty="0" err="1">
                <a:solidFill>
                  <a:srgbClr val="8888C6"/>
                </a:solidFill>
                <a:latin typeface="Consolas" panose="020B0609020204030204" pitchFamily="49" charset="0"/>
                <a:cs typeface="Consolas" panose="020B0609020204030204" pitchFamily="49" charset="0"/>
              </a:rPr>
              <a:t>chr</a:t>
            </a:r>
            <a:r>
              <a:rPr lang="en-US" dirty="0">
                <a:latin typeface="Consolas" panose="020B0609020204030204" pitchFamily="49" charset="0"/>
                <a:cs typeface="Consolas" panose="020B0609020204030204" pitchFamily="49" charset="0"/>
              </a:rPr>
              <a:t>(</a:t>
            </a:r>
            <a:r>
              <a:rPr lang="en-US" dirty="0" err="1">
                <a:solidFill>
                  <a:srgbClr val="8888C6"/>
                </a:solidFill>
                <a:latin typeface="Consolas" panose="020B0609020204030204" pitchFamily="49" charset="0"/>
                <a:cs typeface="Consolas" panose="020B0609020204030204" pitchFamily="49" charset="0"/>
              </a:rPr>
              <a:t>ord</a:t>
            </a:r>
            <a:r>
              <a:rPr lang="en-US" dirty="0">
                <a:latin typeface="Consolas" panose="020B0609020204030204" pitchFamily="49" charset="0"/>
                <a:cs typeface="Consolas" panose="020B0609020204030204" pitchFamily="49" charset="0"/>
              </a:rPr>
              <a:t>(message[index]) + shift)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index += </a:t>
            </a:r>
            <a:r>
              <a:rPr lang="en-US" dirty="0">
                <a:solidFill>
                  <a:srgbClr val="6897BB"/>
                </a:solidFill>
                <a:latin typeface="Consolas" panose="020B0609020204030204" pitchFamily="49" charset="0"/>
                <a:cs typeface="Consolas" panose="020B0609020204030204" pitchFamily="49" charset="0"/>
              </a:rPr>
              <a:t>1</a:t>
            </a:r>
            <a:br>
              <a:rPr lang="en-US" dirty="0">
                <a:solidFill>
                  <a:srgbClr val="6897BB"/>
                </a:solidFill>
                <a:latin typeface="Consolas" panose="020B0609020204030204" pitchFamily="49" charset="0"/>
                <a:cs typeface="Consolas" panose="020B0609020204030204" pitchFamily="49" charset="0"/>
              </a:rPr>
            </a:br>
            <a:r>
              <a:rPr lang="en-US" dirty="0">
                <a:solidFill>
                  <a:srgbClr val="6897BB"/>
                </a:solidFill>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a:latin typeface="Consolas" panose="020B0609020204030204" pitchFamily="49" charset="0"/>
                <a:cs typeface="Consolas" panose="020B0609020204030204" pitchFamily="49" charset="0"/>
              </a:rPr>
              <a:t>encrypted</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8237349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B85848-D40E-C644-8BBD-356CFF5598D6}"/>
              </a:ext>
            </a:extLst>
          </p:cNvPr>
          <p:cNvSpPr>
            <a:spLocks noGrp="1"/>
          </p:cNvSpPr>
          <p:nvPr>
            <p:ph type="title"/>
          </p:nvPr>
        </p:nvSpPr>
        <p:spPr/>
        <p:txBody>
          <a:bodyPr/>
          <a:lstStyle/>
          <a:p>
            <a:r>
              <a:rPr lang="en-US" dirty="0"/>
              <a:t>Announcements </a:t>
            </a:r>
          </a:p>
        </p:txBody>
      </p:sp>
      <p:sp>
        <p:nvSpPr>
          <p:cNvPr id="9" name="TextBox 8">
            <a:extLst>
              <a:ext uri="{FF2B5EF4-FFF2-40B4-BE49-F238E27FC236}">
                <a16:creationId xmlns:a16="http://schemas.microsoft.com/office/drawing/2014/main" id="{175001E9-0D5B-864B-AB16-328450214CEC}"/>
              </a:ext>
            </a:extLst>
          </p:cNvPr>
          <p:cNvSpPr txBox="1"/>
          <p:nvPr/>
        </p:nvSpPr>
        <p:spPr>
          <a:xfrm>
            <a:off x="9283700" y="5241643"/>
            <a:ext cx="4533900" cy="2031325"/>
          </a:xfrm>
          <a:prstGeom prst="rect">
            <a:avLst/>
          </a:prstGeom>
          <a:noFill/>
        </p:spPr>
        <p:txBody>
          <a:bodyPr wrap="square">
            <a:spAutoFit/>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rPr>
              <a:t>ACM Board Game Night</a:t>
            </a: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When: Wednesday, September 22 at 6:00pm</a:t>
            </a: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Where: Computer Science Building room 130</a:t>
            </a: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RSVP: </a:t>
            </a:r>
            <a:r>
              <a:rPr lang="en-US" sz="1800" u="sng" dirty="0">
                <a:solidFill>
                  <a:srgbClr val="0563C1"/>
                </a:solidFill>
                <a:effectLst/>
                <a:latin typeface="Calibri" panose="020F0502020204030204" pitchFamily="34" charset="0"/>
                <a:ea typeface="Calibri" panose="020F0502020204030204" pitchFamily="34" charset="0"/>
                <a:hlinkClick r:id="rId3"/>
              </a:rPr>
              <a:t>https://forms.gle/UejirB4uDCJoRhGK9</a:t>
            </a:r>
            <a:endParaRPr lang="en-US" sz="1800" u="sng" dirty="0">
              <a:solidFill>
                <a:srgbClr val="0563C1"/>
              </a:solidFill>
              <a:effectLst/>
              <a:latin typeface="Calibri" panose="020F0502020204030204" pitchFamily="34" charset="0"/>
              <a:ea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latin typeface="Calibri" panose="020F0502020204030204" pitchFamily="34" charset="0"/>
                <a:ea typeface="Calibri" panose="020F0502020204030204" pitchFamily="34" charset="0"/>
              </a:rPr>
              <a:t>ACM-W – No meeting, officer meeting only (but others welcome – so ask if interested! ) </a:t>
            </a:r>
            <a:endParaRPr lang="en-US" sz="1800" dirty="0">
              <a:effectLst/>
              <a:latin typeface="Calibri" panose="020F0502020204030204" pitchFamily="34" charset="0"/>
              <a:ea typeface="Calibri" panose="020F0502020204030204" pitchFamily="34" charset="0"/>
            </a:endParaRPr>
          </a:p>
        </p:txBody>
      </p:sp>
      <p:sp>
        <p:nvSpPr>
          <p:cNvPr id="10" name="TextBox 9">
            <a:extLst>
              <a:ext uri="{FF2B5EF4-FFF2-40B4-BE49-F238E27FC236}">
                <a16:creationId xmlns:a16="http://schemas.microsoft.com/office/drawing/2014/main" id="{04687C0F-3162-FD47-BF00-761D96A9475E}"/>
              </a:ext>
            </a:extLst>
          </p:cNvPr>
          <p:cNvSpPr txBox="1"/>
          <p:nvPr/>
        </p:nvSpPr>
        <p:spPr>
          <a:xfrm>
            <a:off x="5802489" y="174561"/>
            <a:ext cx="7880153" cy="707886"/>
          </a:xfrm>
          <a:prstGeom prst="rect">
            <a:avLst/>
          </a:prstGeom>
          <a:solidFill>
            <a:schemeClr val="accent2"/>
          </a:solidFill>
        </p:spPr>
        <p:txBody>
          <a:bodyPr wrap="square" rtlCol="0">
            <a:spAutoFit/>
          </a:bodyPr>
          <a:lstStyle/>
          <a:p>
            <a:r>
              <a:rPr lang="en-US" b="1" dirty="0"/>
              <a:t>Opening Question</a:t>
            </a:r>
          </a:p>
          <a:p>
            <a:r>
              <a:rPr lang="en-US" dirty="0"/>
              <a:t>How do you get your news?</a:t>
            </a:r>
          </a:p>
        </p:txBody>
      </p:sp>
      <p:sp>
        <p:nvSpPr>
          <p:cNvPr id="8" name="Text Placeholder 4">
            <a:extLst>
              <a:ext uri="{FF2B5EF4-FFF2-40B4-BE49-F238E27FC236}">
                <a16:creationId xmlns:a16="http://schemas.microsoft.com/office/drawing/2014/main" id="{85ED3DE7-849C-6A4D-8F0B-681286F91A4C}"/>
              </a:ext>
            </a:extLst>
          </p:cNvPr>
          <p:cNvSpPr txBox="1">
            <a:spLocks/>
          </p:cNvSpPr>
          <p:nvPr/>
        </p:nvSpPr>
        <p:spPr>
          <a:xfrm>
            <a:off x="431800" y="1765842"/>
            <a:ext cx="7531100" cy="5400517"/>
          </a:xfrm>
          <a:prstGeom prst="rect">
            <a:avLst/>
          </a:prstGeom>
        </p:spPr>
        <p:txBody>
          <a:bodyPr vert="horz" wrap="square" lIns="91440" tIns="91440" rIns="91440" bIns="91440" rtlCol="0">
            <a:spAutoFit/>
          </a:bodyPr>
          <a:lstStyle>
            <a:lvl1pPr marL="524712" indent="-524712" algn="l" defTabSz="699614" rtl="0" eaLnBrk="1" latinLnBrk="0" hangingPunct="1">
              <a:lnSpc>
                <a:spcPct val="120000"/>
              </a:lnSpc>
              <a:spcBef>
                <a:spcPts val="600"/>
              </a:spcBef>
              <a:spcAft>
                <a:spcPts val="600"/>
              </a:spcAft>
              <a:buFont typeface="Arial"/>
              <a:buChar char="•"/>
              <a:defRPr sz="1800" b="0" i="0" kern="1200">
                <a:solidFill>
                  <a:srgbClr val="092529"/>
                </a:solidFill>
                <a:latin typeface="Proxima Nova" charset="0"/>
                <a:ea typeface="Proxima Nova" charset="0"/>
                <a:cs typeface="Proxima Nova" charset="0"/>
              </a:defRPr>
            </a:lvl1pPr>
            <a:lvl2pPr marL="1136875" indent="-437261" algn="l" defTabSz="699614" rtl="0" eaLnBrk="1" latinLnBrk="0" hangingPunct="1">
              <a:lnSpc>
                <a:spcPct val="120000"/>
              </a:lnSpc>
              <a:spcBef>
                <a:spcPts val="0"/>
              </a:spcBef>
              <a:spcAft>
                <a:spcPts val="600"/>
              </a:spcAft>
              <a:buFont typeface="Arial"/>
              <a:buChar char="–"/>
              <a:defRPr sz="1600" b="0" i="0" kern="1200">
                <a:solidFill>
                  <a:srgbClr val="092529"/>
                </a:solidFill>
                <a:latin typeface="Proxima Nova" charset="0"/>
                <a:ea typeface="Proxima Nova" charset="0"/>
                <a:cs typeface="Proxima Nova" charset="0"/>
              </a:defRPr>
            </a:lvl2pPr>
            <a:lvl3pPr marL="1749040" indent="-349807" algn="l" defTabSz="699614" rtl="0" eaLnBrk="1" latinLnBrk="0" hangingPunct="1">
              <a:lnSpc>
                <a:spcPct val="120000"/>
              </a:lnSpc>
              <a:spcBef>
                <a:spcPts val="0"/>
              </a:spcBef>
              <a:spcAft>
                <a:spcPts val="600"/>
              </a:spcAft>
              <a:buFont typeface="Arial"/>
              <a:buChar char="•"/>
              <a:defRPr sz="1600" b="0" i="0" kern="1200">
                <a:solidFill>
                  <a:srgbClr val="092529"/>
                </a:solidFill>
                <a:latin typeface="Proxima Nova" charset="0"/>
                <a:ea typeface="Proxima Nova" charset="0"/>
                <a:cs typeface="Proxima Nova" charset="0"/>
              </a:defRPr>
            </a:lvl3pPr>
            <a:lvl4pPr marL="2448655" indent="-349807" algn="l" defTabSz="699614" rtl="0" eaLnBrk="1" latinLnBrk="0" hangingPunct="1">
              <a:lnSpc>
                <a:spcPct val="120000"/>
              </a:lnSpc>
              <a:spcBef>
                <a:spcPts val="0"/>
              </a:spcBef>
              <a:spcAft>
                <a:spcPts val="600"/>
              </a:spcAft>
              <a:buFont typeface="Arial"/>
              <a:buChar char="–"/>
              <a:defRPr sz="1600" b="0" i="0" kern="1200">
                <a:solidFill>
                  <a:srgbClr val="092529"/>
                </a:solidFill>
                <a:latin typeface="Proxima Nova" charset="0"/>
                <a:ea typeface="Proxima Nova" charset="0"/>
                <a:cs typeface="Proxima Nova" charset="0"/>
              </a:defRPr>
            </a:lvl4pPr>
            <a:lvl5pPr marL="3148272" indent="-349807" algn="l" defTabSz="699614" rtl="0" eaLnBrk="1" latinLnBrk="0" hangingPunct="1">
              <a:spcBef>
                <a:spcPct val="20000"/>
              </a:spcBef>
              <a:buFont typeface="Arial"/>
              <a:buChar char="»"/>
              <a:defRPr sz="1648" b="0" kern="1200">
                <a:solidFill>
                  <a:srgbClr val="092529"/>
                </a:solidFill>
                <a:latin typeface="Franklin Gothic Book" charset="0"/>
                <a:ea typeface="Franklin Gothic Book" charset="0"/>
                <a:cs typeface="Franklin Gothic Book" charset="0"/>
              </a:defRPr>
            </a:lvl5pPr>
            <a:lvl6pPr marL="3847888" indent="-349807" algn="l" defTabSz="699614" rtl="0" eaLnBrk="1" latinLnBrk="0" hangingPunct="1">
              <a:spcBef>
                <a:spcPct val="20000"/>
              </a:spcBef>
              <a:buFont typeface="Arial"/>
              <a:buChar char="•"/>
              <a:defRPr sz="3022" kern="1200">
                <a:solidFill>
                  <a:schemeClr val="tx1"/>
                </a:solidFill>
                <a:latin typeface="+mn-lt"/>
                <a:ea typeface="+mn-ea"/>
                <a:cs typeface="+mn-cs"/>
              </a:defRPr>
            </a:lvl6pPr>
            <a:lvl7pPr marL="4547505" indent="-349807" algn="l" defTabSz="699614" rtl="0" eaLnBrk="1" latinLnBrk="0" hangingPunct="1">
              <a:spcBef>
                <a:spcPct val="20000"/>
              </a:spcBef>
              <a:buFont typeface="Arial"/>
              <a:buChar char="•"/>
              <a:defRPr sz="3022" kern="1200">
                <a:solidFill>
                  <a:schemeClr val="tx1"/>
                </a:solidFill>
                <a:latin typeface="+mn-lt"/>
                <a:ea typeface="+mn-ea"/>
                <a:cs typeface="+mn-cs"/>
              </a:defRPr>
            </a:lvl7pPr>
            <a:lvl8pPr marL="5247119" indent="-349807" algn="l" defTabSz="699614" rtl="0" eaLnBrk="1" latinLnBrk="0" hangingPunct="1">
              <a:spcBef>
                <a:spcPct val="20000"/>
              </a:spcBef>
              <a:buFont typeface="Arial"/>
              <a:buChar char="•"/>
              <a:defRPr sz="3022" kern="1200">
                <a:solidFill>
                  <a:schemeClr val="tx1"/>
                </a:solidFill>
                <a:latin typeface="+mn-lt"/>
                <a:ea typeface="+mn-ea"/>
                <a:cs typeface="+mn-cs"/>
              </a:defRPr>
            </a:lvl8pPr>
            <a:lvl9pPr marL="5946736" indent="-349807" algn="l" defTabSz="699614" rtl="0" eaLnBrk="1" latinLnBrk="0" hangingPunct="1">
              <a:spcBef>
                <a:spcPct val="20000"/>
              </a:spcBef>
              <a:buFont typeface="Arial"/>
              <a:buChar char="•"/>
              <a:defRPr sz="3022" kern="1200">
                <a:solidFill>
                  <a:schemeClr val="tx1"/>
                </a:solidFill>
                <a:latin typeface="+mn-lt"/>
                <a:ea typeface="+mn-ea"/>
                <a:cs typeface="+mn-cs"/>
              </a:defRPr>
            </a:lvl9pPr>
          </a:lstStyle>
          <a:p>
            <a:r>
              <a:rPr lang="en-US" dirty="0"/>
              <a:t>Labs – back to two this week</a:t>
            </a:r>
          </a:p>
          <a:p>
            <a:pPr lvl="1"/>
            <a:r>
              <a:rPr lang="en-US" dirty="0"/>
              <a:t>Takes more time to look through them!</a:t>
            </a:r>
          </a:p>
          <a:p>
            <a:pPr lvl="1"/>
            <a:r>
              <a:rPr lang="en-US" dirty="0"/>
              <a:t>Try to plan them out – before – you write them!</a:t>
            </a:r>
          </a:p>
          <a:p>
            <a:r>
              <a:rPr lang="en-US" dirty="0"/>
              <a:t>Tips for being successful in this course</a:t>
            </a:r>
          </a:p>
          <a:p>
            <a:pPr lvl="1"/>
            <a:r>
              <a:rPr lang="en-US" dirty="0"/>
              <a:t>Do the readings (just participation) before *every* lecture</a:t>
            </a:r>
          </a:p>
          <a:p>
            <a:pPr lvl="1"/>
            <a:r>
              <a:rPr lang="en-US" dirty="0"/>
              <a:t>Look at the labs / even try it, the night before lab!</a:t>
            </a:r>
          </a:p>
          <a:p>
            <a:pPr lvl="2"/>
            <a:r>
              <a:rPr lang="en-US" dirty="0"/>
              <a:t>Helps to know what questions to ask</a:t>
            </a:r>
          </a:p>
          <a:p>
            <a:pPr lvl="2"/>
            <a:r>
              <a:rPr lang="en-US" dirty="0"/>
              <a:t>Plan out what you want to do before you write it</a:t>
            </a:r>
          </a:p>
          <a:p>
            <a:pPr lvl="1"/>
            <a:r>
              <a:rPr lang="en-US" dirty="0"/>
              <a:t>3-4 nights a week – Knowledge Check (go back!)</a:t>
            </a:r>
          </a:p>
          <a:p>
            <a:pPr lvl="2"/>
            <a:r>
              <a:rPr lang="en-US" dirty="0"/>
              <a:t>Practiced recall, spaced over time is the best way to study, no matter the field!</a:t>
            </a:r>
          </a:p>
          <a:p>
            <a:pPr lvl="2"/>
            <a:r>
              <a:rPr lang="en-US" dirty="0"/>
              <a:t>Provide example code while learning how to work on it</a:t>
            </a:r>
          </a:p>
          <a:p>
            <a:pPr lvl="2"/>
            <a:r>
              <a:rPr lang="en-US" dirty="0"/>
              <a:t>Spend no more than 20 minutes on this – ask for help in </a:t>
            </a:r>
            <a:r>
              <a:rPr lang="en-US" b="1" dirty="0"/>
              <a:t>general</a:t>
            </a:r>
            <a:r>
              <a:rPr lang="en-US" dirty="0"/>
              <a:t> if stuck!  (post the knowledge check and ask)</a:t>
            </a:r>
          </a:p>
        </p:txBody>
      </p:sp>
    </p:spTree>
    <p:extLst>
      <p:ext uri="{BB962C8B-B14F-4D97-AF65-F5344CB8AC3E}">
        <p14:creationId xmlns:p14="http://schemas.microsoft.com/office/powerpoint/2010/main" val="39899869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The Ethical Dilemma</a:t>
            </a:r>
            <a:endParaRPr dirty="0"/>
          </a:p>
        </p:txBody>
      </p:sp>
      <p:sp>
        <p:nvSpPr>
          <p:cNvPr id="193" name="Google Shape;193;p40"/>
          <p:cNvSpPr txBox="1">
            <a:spLocks noGrp="1"/>
          </p:cNvSpPr>
          <p:nvPr>
            <p:ph type="body" idx="1"/>
          </p:nvPr>
        </p:nvSpPr>
        <p:spPr>
          <a:xfrm>
            <a:off x="628094" y="1920749"/>
            <a:ext cx="12561413" cy="4574587"/>
          </a:xfrm>
          <a:prstGeom prst="rect">
            <a:avLst/>
          </a:prstGeom>
        </p:spPr>
        <p:txBody>
          <a:bodyPr spcFirstLastPara="1" vert="horz" wrap="square" lIns="91422" tIns="91422" rIns="91422" bIns="91422" rtlCol="0" anchor="t" anchorCtr="0">
            <a:noAutofit/>
          </a:bodyPr>
          <a:lstStyle/>
          <a:p>
            <a:pPr>
              <a:buChar char="●"/>
            </a:pPr>
            <a:r>
              <a:rPr lang="en" dirty="0"/>
              <a:t>Programmers have</a:t>
            </a:r>
            <a:endParaRPr dirty="0"/>
          </a:p>
          <a:p>
            <a:pPr lvl="1">
              <a:spcBef>
                <a:spcPts val="0"/>
              </a:spcBef>
              <a:buChar char="○"/>
            </a:pPr>
            <a:r>
              <a:rPr lang="en" dirty="0"/>
              <a:t>Phenomenal ability to influence society</a:t>
            </a:r>
            <a:endParaRPr dirty="0"/>
          </a:p>
          <a:p>
            <a:pPr lvl="2">
              <a:spcBef>
                <a:spcPts val="0"/>
              </a:spcBef>
              <a:buChar char="■"/>
            </a:pPr>
            <a:r>
              <a:rPr lang="en" dirty="0"/>
              <a:t>Especially in a </a:t>
            </a:r>
            <a:r>
              <a:rPr lang="en" b="1" dirty="0"/>
              <a:t>content delivery</a:t>
            </a:r>
            <a:r>
              <a:rPr lang="en" dirty="0"/>
              <a:t> society</a:t>
            </a:r>
            <a:endParaRPr dirty="0"/>
          </a:p>
          <a:p>
            <a:pPr lvl="1">
              <a:spcBef>
                <a:spcPts val="0"/>
              </a:spcBef>
              <a:buChar char="○"/>
            </a:pPr>
            <a:r>
              <a:rPr lang="en" dirty="0"/>
              <a:t>Influence groups they never expected</a:t>
            </a:r>
            <a:endParaRPr dirty="0"/>
          </a:p>
          <a:p>
            <a:pPr lvl="2">
              <a:spcBef>
                <a:spcPts val="0"/>
              </a:spcBef>
              <a:buChar char="■"/>
            </a:pPr>
            <a:r>
              <a:rPr lang="en" dirty="0"/>
              <a:t>World wide audience</a:t>
            </a:r>
            <a:endParaRPr dirty="0"/>
          </a:p>
          <a:p>
            <a:pPr lvl="1">
              <a:spcBef>
                <a:spcPts val="0"/>
              </a:spcBef>
              <a:buChar char="○"/>
            </a:pPr>
            <a:r>
              <a:rPr lang="en" dirty="0"/>
              <a:t>This power often is unintentional </a:t>
            </a:r>
            <a:endParaRPr dirty="0"/>
          </a:p>
          <a:p>
            <a:pPr lvl="2">
              <a:spcBef>
                <a:spcPts val="0"/>
              </a:spcBef>
              <a:buChar char="■"/>
            </a:pPr>
            <a:r>
              <a:rPr lang="en" dirty="0"/>
              <a:t>First law of technology: </a:t>
            </a:r>
            <a:r>
              <a:rPr lang="en" b="1" dirty="0"/>
              <a:t>Technology is neither good nor bad; nor is it neutral.</a:t>
            </a:r>
            <a:endParaRPr b="1" dirty="0"/>
          </a:p>
          <a:p>
            <a:pPr indent="0">
              <a:buNone/>
            </a:pPr>
            <a:endParaRPr dirty="0"/>
          </a:p>
          <a:p>
            <a:pPr>
              <a:buChar char="●"/>
            </a:pPr>
            <a:r>
              <a:rPr lang="en" dirty="0"/>
              <a:t>Ethical Question - </a:t>
            </a:r>
            <a:r>
              <a:rPr lang="en" i="1" dirty="0"/>
              <a:t>Can</a:t>
            </a:r>
            <a:r>
              <a:rPr lang="en" dirty="0"/>
              <a:t> </a:t>
            </a:r>
            <a:r>
              <a:rPr lang="en" i="1" dirty="0"/>
              <a:t>Technology fully meet a group’s needs or preferences, if members who identify with that group are not part of the creation of that technology?</a:t>
            </a:r>
            <a:endParaRPr i="1" dirty="0"/>
          </a:p>
          <a:p>
            <a:pPr lvl="2">
              <a:spcBef>
                <a:spcPts val="0"/>
              </a:spcBef>
              <a:buChar char="■"/>
            </a:pPr>
            <a:r>
              <a:rPr lang="en" dirty="0"/>
              <a:t>Airbags are a famous example of failure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1"/>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dirty="0"/>
              <a:t>Not all failure is catastrophic </a:t>
            </a:r>
            <a:endParaRPr dirty="0"/>
          </a:p>
        </p:txBody>
      </p:sp>
      <p:pic>
        <p:nvPicPr>
          <p:cNvPr id="200" name="Google Shape;200;p41" descr="Search results of searching grandma in google images. "/>
          <p:cNvPicPr preferRelativeResize="0"/>
          <p:nvPr/>
        </p:nvPicPr>
        <p:blipFill>
          <a:blip r:embed="rId3">
            <a:alphaModFix/>
          </a:blip>
          <a:stretch>
            <a:fillRect/>
          </a:stretch>
        </p:blipFill>
        <p:spPr>
          <a:xfrm>
            <a:off x="628094" y="1976232"/>
            <a:ext cx="9009772" cy="4392687"/>
          </a:xfrm>
          <a:prstGeom prst="rect">
            <a:avLst/>
          </a:prstGeom>
          <a:noFill/>
          <a:ln>
            <a:noFill/>
          </a:ln>
        </p:spPr>
      </p:pic>
      <p:sp>
        <p:nvSpPr>
          <p:cNvPr id="199" name="Google Shape;199;p41"/>
          <p:cNvSpPr txBox="1">
            <a:spLocks noGrp="1"/>
          </p:cNvSpPr>
          <p:nvPr>
            <p:ph type="body" idx="1"/>
          </p:nvPr>
        </p:nvSpPr>
        <p:spPr>
          <a:xfrm>
            <a:off x="9350755" y="2135427"/>
            <a:ext cx="3838827" cy="3912720"/>
          </a:xfrm>
          <a:prstGeom prst="rect">
            <a:avLst/>
          </a:prstGeom>
        </p:spPr>
        <p:txBody>
          <a:bodyPr spcFirstLastPara="1" vert="horz" wrap="square" lIns="91422" tIns="91422" rIns="91422" bIns="91422" rtlCol="0" anchor="t" anchorCtr="0">
            <a:noAutofit/>
          </a:bodyPr>
          <a:lstStyle/>
          <a:p>
            <a:pPr>
              <a:buChar char="●"/>
            </a:pPr>
            <a:r>
              <a:rPr lang="en" dirty="0"/>
              <a:t>Searching “grandma” or “grandmother” in google image search</a:t>
            </a:r>
            <a:endParaRPr dirty="0"/>
          </a:p>
          <a:p>
            <a:pPr indent="0">
              <a:buNone/>
            </a:pPr>
            <a:endParaRPr dirty="0"/>
          </a:p>
          <a:p>
            <a:pPr>
              <a:buChar char="●"/>
            </a:pPr>
            <a:r>
              <a:rPr lang="en" dirty="0"/>
              <a:t>This is known as Training Bias</a:t>
            </a:r>
            <a:endParaRPr dirty="0"/>
          </a:p>
          <a:p>
            <a:pPr lvl="1">
              <a:spcBef>
                <a:spcPts val="0"/>
              </a:spcBef>
              <a:buChar char="○"/>
            </a:pPr>
            <a:r>
              <a:rPr lang="en" dirty="0"/>
              <a:t>In this case, society labeled data!</a:t>
            </a:r>
            <a:endParaRPr dirty="0"/>
          </a:p>
          <a:p>
            <a:pPr lvl="1">
              <a:spcBef>
                <a:spcPts val="0"/>
              </a:spcBef>
              <a:buChar char="○"/>
            </a:pPr>
            <a:r>
              <a:rPr lang="en" dirty="0"/>
              <a:t>Read more about </a:t>
            </a:r>
            <a:r>
              <a:rPr lang="en" u="sng" dirty="0">
                <a:solidFill>
                  <a:schemeClr val="hlink"/>
                </a:solidFill>
                <a:hlinkClick r:id="rId4"/>
              </a:rPr>
              <a:t>A.I. Bias</a:t>
            </a:r>
            <a:r>
              <a:rPr lang="en" dirty="0">
                <a:hlinkClick r:id="rId4"/>
              </a:rPr>
              <a:t> </a:t>
            </a:r>
            <a:r>
              <a:rPr lang="en" dirty="0"/>
              <a:t>from Microsoft</a:t>
            </a:r>
            <a:endParaRPr dirty="0"/>
          </a:p>
          <a:p>
            <a:pPr indent="0">
              <a:spcAft>
                <a:spcPts val="604"/>
              </a:spcAft>
              <a:buNone/>
            </a:pPr>
            <a:endParaRPr dirty="0"/>
          </a:p>
        </p:txBody>
      </p:sp>
      <p:sp>
        <p:nvSpPr>
          <p:cNvPr id="201" name="Google Shape;201;p41"/>
          <p:cNvSpPr txBox="1"/>
          <p:nvPr/>
        </p:nvSpPr>
        <p:spPr>
          <a:xfrm>
            <a:off x="1589681" y="6578295"/>
            <a:ext cx="10638199" cy="946786"/>
          </a:xfrm>
          <a:prstGeom prst="rect">
            <a:avLst/>
          </a:prstGeom>
          <a:noFill/>
          <a:ln>
            <a:noFill/>
          </a:ln>
        </p:spPr>
        <p:txBody>
          <a:bodyPr spcFirstLastPara="1" wrap="square" lIns="138153" tIns="138153" rIns="138153" bIns="138153" anchor="t" anchorCtr="0">
            <a:noAutofit/>
          </a:bodyPr>
          <a:lstStyle/>
          <a:p>
            <a:r>
              <a:rPr lang="en" sz="2400" dirty="0">
                <a:latin typeface="Proxima Nova"/>
                <a:ea typeface="Proxima Nova"/>
                <a:cs typeface="Proxima Nova"/>
                <a:sym typeface="Proxima Nova"/>
              </a:rPr>
              <a:t>Group discuss - what are cases that you see bias in modern applications?</a:t>
            </a:r>
            <a:endParaRPr sz="2400" dirty="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2"/>
          <p:cNvSpPr txBox="1">
            <a:spLocks noGrp="1"/>
          </p:cNvSpPr>
          <p:nvPr>
            <p:ph type="title"/>
          </p:nvPr>
        </p:nvSpPr>
        <p:spPr>
          <a:xfrm>
            <a:off x="628075" y="573683"/>
            <a:ext cx="12561413" cy="1015467"/>
          </a:xfrm>
          <a:prstGeom prst="rect">
            <a:avLst/>
          </a:prstGeom>
        </p:spPr>
        <p:txBody>
          <a:bodyPr spcFirstLastPara="1" vert="horz" wrap="square" lIns="91422" tIns="91422" rIns="91422" bIns="91422" rtlCol="0" anchor="b" anchorCtr="0">
            <a:noAutofit/>
          </a:bodyPr>
          <a:lstStyle/>
          <a:p>
            <a:r>
              <a:rPr lang="en"/>
              <a:t>Bias in A.I. Real World Examples</a:t>
            </a:r>
            <a:endParaRPr dirty="0"/>
          </a:p>
        </p:txBody>
      </p:sp>
      <p:sp>
        <p:nvSpPr>
          <p:cNvPr id="207" name="Google Shape;207;p42"/>
          <p:cNvSpPr txBox="1">
            <a:spLocks noGrp="1"/>
          </p:cNvSpPr>
          <p:nvPr>
            <p:ph type="body" idx="1"/>
          </p:nvPr>
        </p:nvSpPr>
        <p:spPr>
          <a:xfrm>
            <a:off x="628094" y="1457692"/>
            <a:ext cx="12561413" cy="5505733"/>
          </a:xfrm>
          <a:prstGeom prst="rect">
            <a:avLst/>
          </a:prstGeom>
        </p:spPr>
        <p:txBody>
          <a:bodyPr spcFirstLastPara="1" vert="horz" wrap="square" lIns="91422" tIns="91422" rIns="91422" bIns="91422" rtlCol="0" anchor="t" anchorCtr="0">
            <a:noAutofit/>
          </a:bodyPr>
          <a:lstStyle/>
          <a:p>
            <a:pPr>
              <a:buChar char="●"/>
            </a:pPr>
            <a:r>
              <a:rPr lang="en" sz="1800" b="1" dirty="0"/>
              <a:t>Dataset Bias</a:t>
            </a:r>
            <a:br>
              <a:rPr lang="en" sz="1800" b="1" dirty="0"/>
            </a:br>
            <a:r>
              <a:rPr lang="en" sz="1800" dirty="0"/>
              <a:t>Machine vision technologies—such as web cameras to track user movements—that only work well for small subsets of users based on race (predominantly white), because the initial training data excluded other races and skin tones.</a:t>
            </a:r>
            <a:br>
              <a:rPr lang="en" sz="1800" dirty="0"/>
            </a:br>
            <a:endParaRPr sz="1800" dirty="0"/>
          </a:p>
          <a:p>
            <a:pPr>
              <a:spcBef>
                <a:spcPts val="0"/>
              </a:spcBef>
              <a:buChar char="●"/>
            </a:pPr>
            <a:r>
              <a:rPr lang="en" sz="1800" b="1" dirty="0"/>
              <a:t>Associations Bias</a:t>
            </a:r>
            <a:br>
              <a:rPr lang="en" sz="1800" b="1" dirty="0"/>
            </a:br>
            <a:r>
              <a:rPr lang="en" sz="1800" dirty="0"/>
              <a:t>Language translation tools that make gender assumptions (e.g. pilots are male and flight attendants are female).</a:t>
            </a:r>
            <a:br>
              <a:rPr lang="en" sz="1800" dirty="0"/>
            </a:br>
            <a:endParaRPr sz="1800" dirty="0"/>
          </a:p>
          <a:p>
            <a:pPr>
              <a:spcBef>
                <a:spcPts val="0"/>
              </a:spcBef>
              <a:buChar char="●"/>
            </a:pPr>
            <a:r>
              <a:rPr lang="en" sz="1800" b="1" dirty="0"/>
              <a:t>Automation Bias</a:t>
            </a:r>
            <a:br>
              <a:rPr lang="en" sz="1800" b="1" dirty="0"/>
            </a:br>
            <a:r>
              <a:rPr lang="en" sz="1800" dirty="0"/>
              <a:t>Beautification photo filters reinforce a European notion of beauty on facial images, like lightening skin tone.</a:t>
            </a:r>
            <a:br>
              <a:rPr lang="en" sz="1800" dirty="0"/>
            </a:br>
            <a:endParaRPr sz="1800" dirty="0"/>
          </a:p>
          <a:p>
            <a:pPr>
              <a:spcBef>
                <a:spcPts val="0"/>
              </a:spcBef>
              <a:buChar char="●"/>
            </a:pPr>
            <a:r>
              <a:rPr lang="en" sz="1800" b="1" dirty="0"/>
              <a:t>Interaction Bias</a:t>
            </a:r>
            <a:br>
              <a:rPr lang="en" sz="1800" b="1" dirty="0"/>
            </a:br>
            <a:r>
              <a:rPr lang="en" sz="1800" dirty="0"/>
              <a:t>Humans deliberately input racist or sexist language into a chatbot to train it to say offensive things.</a:t>
            </a:r>
            <a:br>
              <a:rPr lang="en" sz="1800" dirty="0"/>
            </a:br>
            <a:endParaRPr sz="1800" dirty="0"/>
          </a:p>
          <a:p>
            <a:pPr>
              <a:spcBef>
                <a:spcPts val="0"/>
              </a:spcBef>
              <a:buChar char="●"/>
            </a:pPr>
            <a:r>
              <a:rPr lang="en" sz="1800" b="1" dirty="0"/>
              <a:t>Confirmation Bias</a:t>
            </a:r>
            <a:br>
              <a:rPr lang="en" sz="1800" b="1" dirty="0"/>
            </a:br>
            <a:r>
              <a:rPr lang="en" sz="1800" dirty="0"/>
              <a:t>Shopping sites that show recommendations for things the customer has already bought.</a:t>
            </a:r>
            <a:br>
              <a:rPr lang="en" sz="1800" dirty="0"/>
            </a:br>
            <a:r>
              <a:rPr lang="en" sz="1800" dirty="0"/>
              <a:t>Updated example: Newsfeeds (</a:t>
            </a:r>
            <a:r>
              <a:rPr lang="en" sz="1800" dirty="0" err="1"/>
              <a:t>facebook</a:t>
            </a:r>
            <a:r>
              <a:rPr lang="en" sz="1800" dirty="0"/>
              <a:t>, google news) only recommending articles like the ones you share.</a:t>
            </a:r>
            <a:endParaRPr sz="1800" dirty="0"/>
          </a:p>
          <a:p>
            <a:pPr indent="0">
              <a:buNone/>
            </a:pPr>
            <a:endParaRPr sz="1800" b="1" dirty="0"/>
          </a:p>
          <a:p>
            <a:pPr indent="0">
              <a:spcAft>
                <a:spcPts val="604"/>
              </a:spcAft>
              <a:buNone/>
            </a:pPr>
            <a:endParaRPr b="1" dirty="0"/>
          </a:p>
        </p:txBody>
      </p:sp>
      <p:sp>
        <p:nvSpPr>
          <p:cNvPr id="208" name="Google Shape;208;p42"/>
          <p:cNvSpPr txBox="1"/>
          <p:nvPr/>
        </p:nvSpPr>
        <p:spPr>
          <a:xfrm>
            <a:off x="4763911" y="6963351"/>
            <a:ext cx="9053689" cy="411173"/>
          </a:xfrm>
          <a:prstGeom prst="rect">
            <a:avLst/>
          </a:prstGeom>
          <a:noFill/>
          <a:ln>
            <a:noFill/>
          </a:ln>
        </p:spPr>
        <p:txBody>
          <a:bodyPr spcFirstLastPara="1" wrap="square" lIns="138153" tIns="138153" rIns="138153" bIns="138153" anchor="t" anchorCtr="0">
            <a:noAutofit/>
          </a:bodyPr>
          <a:lstStyle/>
          <a:p>
            <a:r>
              <a:rPr lang="en" sz="1360" dirty="0">
                <a:latin typeface="Proxima Nova"/>
                <a:ea typeface="Proxima Nova"/>
                <a:cs typeface="Proxima Nova"/>
                <a:sym typeface="Proxima Nova"/>
              </a:rPr>
              <a:t>All examples from: </a:t>
            </a:r>
            <a:r>
              <a:rPr lang="en" sz="1360" u="sng" dirty="0">
                <a:solidFill>
                  <a:schemeClr val="hlink"/>
                </a:solidFill>
                <a:latin typeface="Proxima Nova"/>
                <a:ea typeface="Proxima Nova"/>
                <a:cs typeface="Proxima Nova"/>
                <a:sym typeface="Proxima Nova"/>
                <a:hlinkClick r:id="rId3"/>
              </a:rPr>
              <a:t>In Pursuit of Inclusive AI</a:t>
            </a:r>
            <a:r>
              <a:rPr lang="en" sz="1360" dirty="0">
                <a:latin typeface="Proxima Nova"/>
                <a:ea typeface="Proxima Nova"/>
                <a:cs typeface="Proxima Nova"/>
                <a:sym typeface="Proxima Nova"/>
              </a:rPr>
              <a:t>, Joyce Chou, Roger </a:t>
            </a:r>
            <a:r>
              <a:rPr lang="en" sz="1360" dirty="0" err="1">
                <a:latin typeface="Proxima Nova"/>
                <a:ea typeface="Proxima Nova"/>
                <a:cs typeface="Proxima Nova"/>
                <a:sym typeface="Proxima Nova"/>
              </a:rPr>
              <a:t>Ibars</a:t>
            </a:r>
            <a:r>
              <a:rPr lang="en" sz="1360" dirty="0">
                <a:latin typeface="Proxima Nova"/>
                <a:ea typeface="Proxima Nova"/>
                <a:cs typeface="Proxima Nova"/>
                <a:sym typeface="Proxima Nova"/>
              </a:rPr>
              <a:t>, Oscar Murillo, Microsoft Corporation</a:t>
            </a:r>
            <a:endParaRPr sz="1360" dirty="0">
              <a:latin typeface="Proxima Nova"/>
              <a:ea typeface="Proxima Nova"/>
              <a:cs typeface="Proxima Nova"/>
              <a:sym typeface="Proxima Nova"/>
            </a:endParaRPr>
          </a:p>
          <a:p>
            <a:endParaRPr sz="3022" dirty="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3"/>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dirty="0"/>
              <a:t>What Is Next?</a:t>
            </a:r>
            <a:endParaRPr dirty="0"/>
          </a:p>
        </p:txBody>
      </p:sp>
      <p:sp>
        <p:nvSpPr>
          <p:cNvPr id="214" name="Google Shape;214;p43"/>
          <p:cNvSpPr txBox="1">
            <a:spLocks noGrp="1"/>
          </p:cNvSpPr>
          <p:nvPr>
            <p:ph type="body" idx="1"/>
          </p:nvPr>
        </p:nvSpPr>
        <p:spPr>
          <a:xfrm>
            <a:off x="628075" y="1920725"/>
            <a:ext cx="12561413" cy="2015520"/>
          </a:xfrm>
          <a:prstGeom prst="rect">
            <a:avLst/>
          </a:prstGeom>
        </p:spPr>
        <p:txBody>
          <a:bodyPr spcFirstLastPara="1" vert="horz" wrap="square" lIns="91422" tIns="91422" rIns="91422" bIns="91422" rtlCol="0" anchor="t" anchorCtr="0">
            <a:noAutofit/>
          </a:bodyPr>
          <a:lstStyle/>
          <a:p>
            <a:pPr>
              <a:buChar char="●"/>
            </a:pPr>
            <a:r>
              <a:rPr lang="en"/>
              <a:t>What are some things we can do to prevent bias?</a:t>
            </a:r>
            <a:endParaRPr dirty="0"/>
          </a:p>
          <a:p>
            <a:pPr>
              <a:spcBef>
                <a:spcPts val="0"/>
              </a:spcBef>
              <a:buChar char="●"/>
            </a:pPr>
            <a:r>
              <a:rPr lang="en"/>
              <a:t>What are some paths the industry is following?</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Computer Science is….</a:t>
            </a:r>
            <a:endParaRPr dirty="0"/>
          </a:p>
        </p:txBody>
      </p:sp>
      <p:sp>
        <p:nvSpPr>
          <p:cNvPr id="193" name="Google Shape;193;p40"/>
          <p:cNvSpPr txBox="1">
            <a:spLocks noGrp="1"/>
          </p:cNvSpPr>
          <p:nvPr>
            <p:ph type="body" idx="1"/>
          </p:nvPr>
        </p:nvSpPr>
        <p:spPr>
          <a:xfrm>
            <a:off x="628094" y="2487906"/>
            <a:ext cx="12561413" cy="4511573"/>
          </a:xfrm>
          <a:prstGeom prst="rect">
            <a:avLst/>
          </a:prstGeom>
        </p:spPr>
        <p:txBody>
          <a:bodyPr spcFirstLastPara="1" vert="horz" wrap="square" lIns="91422" tIns="91422" rIns="91422" bIns="91422" rtlCol="0" anchor="t" anchorCtr="0">
            <a:noAutofit/>
          </a:bodyPr>
          <a:lstStyle/>
          <a:p>
            <a:pPr marL="0" indent="0">
              <a:buNone/>
            </a:pPr>
            <a:r>
              <a:rPr lang="en" sz="3627"/>
              <a:t>Solving real world problems using technology as our means to solve them.</a:t>
            </a:r>
            <a:endParaRPr sz="3627" dirty="0"/>
          </a:p>
          <a:p>
            <a:pPr marL="0" indent="0">
              <a:buNone/>
            </a:pPr>
            <a:endParaRPr sz="3627" dirty="0"/>
          </a:p>
          <a:p>
            <a:pPr marL="0" indent="0">
              <a:buNone/>
            </a:pPr>
            <a:r>
              <a:rPr lang="en" sz="2116"/>
              <a:t>Corollary: Computer Sciences seek to improve the world around them by attempting to solve some of the worlds unsolvable problems.  </a:t>
            </a:r>
            <a:endParaRPr sz="2116" dirty="0"/>
          </a:p>
          <a:p>
            <a:pPr marL="0" indent="0">
              <a:spcAft>
                <a:spcPts val="604"/>
              </a:spcAft>
              <a:buNone/>
            </a:pPr>
            <a:endParaRPr sz="3627"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F9825-C013-8C4E-B286-949CC2AFE481}"/>
              </a:ext>
            </a:extLst>
          </p:cNvPr>
          <p:cNvSpPr>
            <a:spLocks noGrp="1"/>
          </p:cNvSpPr>
          <p:nvPr>
            <p:ph type="title"/>
          </p:nvPr>
        </p:nvSpPr>
        <p:spPr/>
        <p:txBody>
          <a:bodyPr/>
          <a:lstStyle/>
          <a:p>
            <a:r>
              <a:rPr lang="en-US" dirty="0"/>
              <a:t>And it begins with</a:t>
            </a:r>
          </a:p>
        </p:txBody>
      </p:sp>
      <p:sp>
        <p:nvSpPr>
          <p:cNvPr id="3" name="Text Placeholder 2">
            <a:extLst>
              <a:ext uri="{FF2B5EF4-FFF2-40B4-BE49-F238E27FC236}">
                <a16:creationId xmlns:a16="http://schemas.microsoft.com/office/drawing/2014/main" id="{0E2018AA-0AC5-D544-9664-F6E9D0EF820E}"/>
              </a:ext>
            </a:extLst>
          </p:cNvPr>
          <p:cNvSpPr>
            <a:spLocks noGrp="1"/>
          </p:cNvSpPr>
          <p:nvPr>
            <p:ph type="body" idx="1"/>
          </p:nvPr>
        </p:nvSpPr>
        <p:spPr>
          <a:xfrm>
            <a:off x="628075" y="1920724"/>
            <a:ext cx="5717307" cy="4480075"/>
          </a:xfrm>
        </p:spPr>
        <p:txBody>
          <a:bodyPr/>
          <a:lstStyle/>
          <a:p>
            <a:r>
              <a:rPr lang="en-US" dirty="0"/>
              <a:t>Storing values in variables</a:t>
            </a:r>
          </a:p>
          <a:p>
            <a:r>
              <a:rPr lang="en-US" dirty="0"/>
              <a:t>Performing operations (Review)</a:t>
            </a:r>
          </a:p>
          <a:p>
            <a:pPr lvl="1"/>
            <a:r>
              <a:rPr lang="en-US" dirty="0"/>
              <a:t>=  assignment operator</a:t>
            </a:r>
          </a:p>
          <a:p>
            <a:pPr lvl="1"/>
            <a:r>
              <a:rPr lang="en-US" dirty="0"/>
              <a:t>+  addition or concatenation  </a:t>
            </a:r>
          </a:p>
          <a:p>
            <a:pPr lvl="1"/>
            <a:r>
              <a:rPr lang="en-US" dirty="0"/>
              <a:t>-   subtraction</a:t>
            </a:r>
          </a:p>
          <a:p>
            <a:pPr lvl="1"/>
            <a:r>
              <a:rPr lang="en-US" dirty="0"/>
              <a:t>*  multiplication </a:t>
            </a:r>
          </a:p>
          <a:p>
            <a:pPr lvl="1"/>
            <a:r>
              <a:rPr lang="en-US" dirty="0"/>
              <a:t>/ division </a:t>
            </a:r>
          </a:p>
          <a:p>
            <a:r>
              <a:rPr lang="en-US" dirty="0"/>
              <a:t>Adding</a:t>
            </a:r>
          </a:p>
          <a:p>
            <a:pPr lvl="1"/>
            <a:r>
              <a:rPr lang="en-US" dirty="0"/>
              <a:t>//  - Floored(round down) division </a:t>
            </a:r>
          </a:p>
          <a:p>
            <a:pPr lvl="1"/>
            <a:r>
              <a:rPr lang="en-US" dirty="0"/>
              <a:t>** - exponential </a:t>
            </a:r>
          </a:p>
          <a:p>
            <a:pPr lvl="1"/>
            <a:r>
              <a:rPr lang="en-US" dirty="0"/>
              <a:t>% modulo </a:t>
            </a:r>
          </a:p>
          <a:p>
            <a:pPr lvl="2"/>
            <a:endParaRPr lang="en-US" dirty="0"/>
          </a:p>
          <a:p>
            <a:endParaRPr lang="en-US" dirty="0"/>
          </a:p>
        </p:txBody>
      </p:sp>
      <p:sp>
        <p:nvSpPr>
          <p:cNvPr id="4" name="Text Placeholder 2">
            <a:extLst>
              <a:ext uri="{FF2B5EF4-FFF2-40B4-BE49-F238E27FC236}">
                <a16:creationId xmlns:a16="http://schemas.microsoft.com/office/drawing/2014/main" id="{467E2D65-23D6-E846-9356-71B662125D12}"/>
              </a:ext>
            </a:extLst>
          </p:cNvPr>
          <p:cNvSpPr txBox="1">
            <a:spLocks/>
          </p:cNvSpPr>
          <p:nvPr/>
        </p:nvSpPr>
        <p:spPr>
          <a:xfrm>
            <a:off x="7472220" y="1646162"/>
            <a:ext cx="4590469" cy="4480075"/>
          </a:xfrm>
          <a:prstGeom prst="rect">
            <a:avLst/>
          </a:prstGeom>
          <a:noFill/>
          <a:ln>
            <a:noFill/>
          </a:ln>
        </p:spPr>
        <p:txBody>
          <a:bodyPr spcFirstLastPara="1" vert="horz" wrap="square" lIns="60500" tIns="60500" rIns="60500" bIns="60500" rtlCol="0" anchor="t" anchorCtr="0">
            <a:noAutofit/>
          </a:bodyPr>
          <a:lstStyle>
            <a:lvl1pPr marL="690875" marR="0" lvl="0" indent="-460583" algn="l" defTabSz="699614" rtl="0" eaLnBrk="1" latinLnBrk="0" hangingPunct="1">
              <a:lnSpc>
                <a:spcPct val="120000"/>
              </a:lnSpc>
              <a:spcBef>
                <a:spcPts val="604"/>
              </a:spcBef>
              <a:spcAft>
                <a:spcPts val="0"/>
              </a:spcAft>
              <a:buClr>
                <a:srgbClr val="000000"/>
              </a:buClr>
              <a:buSzPts val="1200"/>
              <a:buFont typeface="Arial"/>
              <a:buChar char="•"/>
              <a:defRPr sz="1813" b="0" i="0" u="none" strike="noStrike" kern="1200" cap="none">
                <a:solidFill>
                  <a:srgbClr val="000000"/>
                </a:solidFill>
                <a:latin typeface="Proxima Nova"/>
                <a:ea typeface="Proxima Nova"/>
                <a:cs typeface="Proxima Nova"/>
                <a:sym typeface="Proxima Nova"/>
              </a:defRPr>
            </a:lvl1pPr>
            <a:lvl2pPr marL="1381750" marR="0" lvl="1" indent="-450988" algn="l" defTabSz="699614" rtl="0" eaLnBrk="1" latinLnBrk="0" hangingPunct="1">
              <a:lnSpc>
                <a:spcPct val="120000"/>
              </a:lnSpc>
              <a:spcBef>
                <a:spcPts val="604"/>
              </a:spcBef>
              <a:spcAft>
                <a:spcPts val="0"/>
              </a:spcAft>
              <a:buClr>
                <a:srgbClr val="000000"/>
              </a:buClr>
              <a:buSzPts val="1100"/>
              <a:buFont typeface="Arial"/>
              <a:buChar char="–"/>
              <a:defRPr sz="1662" b="0" i="0" u="none" strike="noStrike" kern="1200" cap="none">
                <a:solidFill>
                  <a:srgbClr val="000000"/>
                </a:solidFill>
                <a:latin typeface="Proxima Nova"/>
                <a:ea typeface="Proxima Nova"/>
                <a:cs typeface="Proxima Nova"/>
                <a:sym typeface="Proxima Nova"/>
              </a:defRPr>
            </a:lvl2pPr>
            <a:lvl3pPr marL="2072625" marR="0" lvl="2" indent="-450988" algn="l" defTabSz="699614" rtl="0" eaLnBrk="1" latinLnBrk="0" hangingPunct="1">
              <a:lnSpc>
                <a:spcPct val="120000"/>
              </a:lnSpc>
              <a:spcBef>
                <a:spcPts val="604"/>
              </a:spcBef>
              <a:spcAft>
                <a:spcPts val="0"/>
              </a:spcAft>
              <a:buClr>
                <a:srgbClr val="000000"/>
              </a:buClr>
              <a:buSzPts val="1100"/>
              <a:buFont typeface="Arial"/>
              <a:buChar char="•"/>
              <a:defRPr sz="1662" b="0" i="0" u="none" strike="noStrike" kern="1200" cap="none">
                <a:solidFill>
                  <a:srgbClr val="000000"/>
                </a:solidFill>
                <a:latin typeface="Proxima Nova"/>
                <a:ea typeface="Proxima Nova"/>
                <a:cs typeface="Proxima Nova"/>
                <a:sym typeface="Proxima Nova"/>
              </a:defRPr>
            </a:lvl3pPr>
            <a:lvl4pPr marL="2763500" marR="0" lvl="3" indent="-450988" algn="l" defTabSz="699614" rtl="0" eaLnBrk="1" latinLnBrk="0" hangingPunct="1">
              <a:lnSpc>
                <a:spcPct val="120000"/>
              </a:lnSpc>
              <a:spcBef>
                <a:spcPts val="604"/>
              </a:spcBef>
              <a:spcAft>
                <a:spcPts val="0"/>
              </a:spcAft>
              <a:buClr>
                <a:srgbClr val="000000"/>
              </a:buClr>
              <a:buSzPts val="1100"/>
              <a:buFont typeface="Arial"/>
              <a:buChar char="–"/>
              <a:defRPr sz="1662" b="0" i="0" u="none" strike="noStrike" kern="1200" cap="none">
                <a:solidFill>
                  <a:srgbClr val="000000"/>
                </a:solidFill>
                <a:latin typeface="Proxima Nova"/>
                <a:ea typeface="Proxima Nova"/>
                <a:cs typeface="Proxima Nova"/>
                <a:sym typeface="Proxima Nova"/>
              </a:defRPr>
            </a:lvl4pPr>
            <a:lvl5pPr marL="3454375" marR="0" lvl="4" indent="-450988" algn="l" defTabSz="699614" rtl="0" eaLnBrk="1" latinLnBrk="0" hangingPunct="1">
              <a:spcBef>
                <a:spcPts val="604"/>
              </a:spcBef>
              <a:spcAft>
                <a:spcPts val="0"/>
              </a:spcAft>
              <a:buClr>
                <a:srgbClr val="000000"/>
              </a:buClr>
              <a:buSzPts val="1100"/>
              <a:buFont typeface="Arial"/>
              <a:buChar char="»"/>
              <a:defRPr sz="1662" b="0" i="0" u="none" strike="noStrike" kern="1200" cap="none">
                <a:solidFill>
                  <a:srgbClr val="000000"/>
                </a:solidFill>
                <a:latin typeface="Source Sans Pro"/>
                <a:ea typeface="Source Sans Pro"/>
                <a:cs typeface="Source Sans Pro"/>
                <a:sym typeface="Source Sans Pro"/>
              </a:defRPr>
            </a:lvl5pPr>
            <a:lvl6pPr marL="4145250" marR="0" lvl="5"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6pPr>
            <a:lvl7pPr marL="4836124" marR="0" lvl="6"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7pPr>
            <a:lvl8pPr marL="5526999" marR="0" lvl="7"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8pPr>
            <a:lvl9pPr marL="6217874" marR="0" lvl="8"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9pPr>
          </a:lstStyle>
          <a:p>
            <a:pPr marL="239887" indent="0">
              <a:buNone/>
            </a:pPr>
            <a:r>
              <a:rPr lang="en-US" b="1" dirty="0"/>
              <a:t>Reminder</a:t>
            </a:r>
          </a:p>
          <a:p>
            <a:r>
              <a:rPr lang="en-US" dirty="0" err="1"/>
              <a:t>val</a:t>
            </a:r>
            <a:r>
              <a:rPr lang="en-US" dirty="0"/>
              <a:t> += </a:t>
            </a:r>
            <a:r>
              <a:rPr lang="en-US" dirty="0" err="1"/>
              <a:t>somethinig</a:t>
            </a:r>
            <a:endParaRPr lang="en-US" dirty="0"/>
          </a:p>
          <a:p>
            <a:pPr lvl="1"/>
            <a:r>
              <a:rPr lang="en-US" dirty="0" err="1"/>
              <a:t>val</a:t>
            </a:r>
            <a:r>
              <a:rPr lang="en-US" dirty="0"/>
              <a:t> = </a:t>
            </a:r>
            <a:r>
              <a:rPr lang="en-US" dirty="0" err="1"/>
              <a:t>val</a:t>
            </a:r>
            <a:r>
              <a:rPr lang="en-US" dirty="0"/>
              <a:t> + something</a:t>
            </a:r>
          </a:p>
          <a:p>
            <a:r>
              <a:rPr lang="en-US" dirty="0"/>
              <a:t>Very common and very useful</a:t>
            </a:r>
          </a:p>
          <a:p>
            <a:r>
              <a:rPr lang="en-US" dirty="0"/>
              <a:t>+=    -=</a:t>
            </a:r>
          </a:p>
          <a:p>
            <a:r>
              <a:rPr lang="en-US" dirty="0"/>
              <a:t>*=    **=</a:t>
            </a:r>
          </a:p>
          <a:p>
            <a:r>
              <a:rPr lang="en-US" dirty="0"/>
              <a:t>/=     //=    %=</a:t>
            </a:r>
          </a:p>
          <a:p>
            <a:endParaRPr lang="en-US" dirty="0"/>
          </a:p>
          <a:p>
            <a:pPr marL="230292" indent="0">
              <a:buNone/>
            </a:pPr>
            <a:endParaRPr lang="en-US" dirty="0"/>
          </a:p>
        </p:txBody>
      </p:sp>
    </p:spTree>
    <p:extLst>
      <p:ext uri="{BB962C8B-B14F-4D97-AF65-F5344CB8AC3E}">
        <p14:creationId xmlns:p14="http://schemas.microsoft.com/office/powerpoint/2010/main" val="22031391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4BA6-9800-0F49-9553-501971B40139}"/>
              </a:ext>
            </a:extLst>
          </p:cNvPr>
          <p:cNvSpPr>
            <a:spLocks noGrp="1"/>
          </p:cNvSpPr>
          <p:nvPr>
            <p:ph type="title"/>
          </p:nvPr>
        </p:nvSpPr>
        <p:spPr/>
        <p:txBody>
          <a:bodyPr/>
          <a:lstStyle/>
          <a:p>
            <a:r>
              <a:rPr lang="en-US" dirty="0"/>
              <a:t>Specialized Operations</a:t>
            </a:r>
          </a:p>
        </p:txBody>
      </p:sp>
      <p:sp>
        <p:nvSpPr>
          <p:cNvPr id="3" name="Text Placeholder 2">
            <a:extLst>
              <a:ext uri="{FF2B5EF4-FFF2-40B4-BE49-F238E27FC236}">
                <a16:creationId xmlns:a16="http://schemas.microsoft.com/office/drawing/2014/main" id="{801CC83C-D206-574C-8842-41ADC409DB0D}"/>
              </a:ext>
            </a:extLst>
          </p:cNvPr>
          <p:cNvSpPr>
            <a:spLocks noGrp="1"/>
          </p:cNvSpPr>
          <p:nvPr>
            <p:ph type="body" idx="1"/>
          </p:nvPr>
        </p:nvSpPr>
        <p:spPr>
          <a:xfrm>
            <a:off x="628075" y="1920724"/>
            <a:ext cx="5592615" cy="2194075"/>
          </a:xfrm>
        </p:spPr>
        <p:txBody>
          <a:bodyPr/>
          <a:lstStyle/>
          <a:p>
            <a:r>
              <a:rPr lang="en-US" b="1" dirty="0"/>
              <a:t>** - Exponent</a:t>
            </a:r>
          </a:p>
          <a:p>
            <a:r>
              <a:rPr lang="en-US" dirty="0"/>
              <a:t>5 ** 2  is commonly written as  5</a:t>
            </a:r>
            <a:r>
              <a:rPr lang="en-US" baseline="30000" dirty="0"/>
              <a:t>2 </a:t>
            </a:r>
            <a:r>
              <a:rPr lang="en-US" dirty="0"/>
              <a:t>in English</a:t>
            </a:r>
          </a:p>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 </a:t>
            </a:r>
            <a:r>
              <a:rPr lang="en-US" dirty="0">
                <a:solidFill>
                  <a:srgbClr val="6897BB"/>
                </a:solidFill>
                <a:latin typeface="Consolas" panose="020B0609020204030204" pitchFamily="49" charset="0"/>
                <a:cs typeface="Consolas" panose="020B0609020204030204" pitchFamily="49" charset="0"/>
              </a:rPr>
              <a:t>5 </a:t>
            </a:r>
            <a:r>
              <a:rPr lang="en-US" dirty="0">
                <a:latin typeface="Consolas" panose="020B0609020204030204" pitchFamily="49" charset="0"/>
                <a:cs typeface="Consolas" panose="020B0609020204030204" pitchFamily="49" charset="0"/>
              </a:rPr>
              <a:t>** </a:t>
            </a:r>
            <a:r>
              <a:rPr lang="en-US" dirty="0">
                <a:solidFill>
                  <a:srgbClr val="6897BB"/>
                </a:solidFill>
                <a:latin typeface="Consolas" panose="020B0609020204030204" pitchFamily="49" charset="0"/>
                <a:cs typeface="Consolas" panose="020B0609020204030204" pitchFamily="49" charset="0"/>
              </a:rPr>
              <a:t>2</a:t>
            </a:r>
            <a:br>
              <a:rPr lang="en-US" dirty="0">
                <a:solidFill>
                  <a:srgbClr val="6897BB"/>
                </a:solidFill>
                <a:latin typeface="Consolas" panose="020B0609020204030204" pitchFamily="49" charset="0"/>
                <a:cs typeface="Consolas" panose="020B0609020204030204" pitchFamily="49" charset="0"/>
              </a:rPr>
            </a:br>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#prints 25 </a:t>
            </a:r>
          </a:p>
          <a:p>
            <a:endParaRPr lang="en-US" dirty="0">
              <a:latin typeface="Consolas" panose="020B0609020204030204" pitchFamily="49" charset="0"/>
              <a:cs typeface="Consolas" panose="020B0609020204030204" pitchFamily="49" charset="0"/>
            </a:endParaRPr>
          </a:p>
        </p:txBody>
      </p:sp>
      <p:sp>
        <p:nvSpPr>
          <p:cNvPr id="4" name="Text Placeholder 2">
            <a:extLst>
              <a:ext uri="{FF2B5EF4-FFF2-40B4-BE49-F238E27FC236}">
                <a16:creationId xmlns:a16="http://schemas.microsoft.com/office/drawing/2014/main" id="{66A8220A-F487-7648-850B-72DFE3CF0893}"/>
              </a:ext>
            </a:extLst>
          </p:cNvPr>
          <p:cNvSpPr txBox="1">
            <a:spLocks/>
          </p:cNvSpPr>
          <p:nvPr/>
        </p:nvSpPr>
        <p:spPr>
          <a:xfrm>
            <a:off x="628074" y="3591232"/>
            <a:ext cx="5713731" cy="3255061"/>
          </a:xfrm>
          <a:prstGeom prst="rect">
            <a:avLst/>
          </a:prstGeom>
          <a:noFill/>
          <a:ln>
            <a:noFill/>
          </a:ln>
        </p:spPr>
        <p:txBody>
          <a:bodyPr spcFirstLastPara="1" vert="horz" wrap="square" lIns="60500" tIns="60500" rIns="60500" bIns="60500" rtlCol="0" anchor="t" anchorCtr="0">
            <a:noAutofit/>
          </a:bodyPr>
          <a:lstStyle>
            <a:lvl1pPr marL="690875" marR="0" lvl="0" indent="-460583" algn="l" defTabSz="699614" rtl="0" eaLnBrk="1" latinLnBrk="0" hangingPunct="1">
              <a:lnSpc>
                <a:spcPct val="120000"/>
              </a:lnSpc>
              <a:spcBef>
                <a:spcPts val="604"/>
              </a:spcBef>
              <a:spcAft>
                <a:spcPts val="0"/>
              </a:spcAft>
              <a:buClr>
                <a:srgbClr val="000000"/>
              </a:buClr>
              <a:buSzPts val="1200"/>
              <a:buFont typeface="Arial"/>
              <a:buChar char="•"/>
              <a:defRPr sz="1813" b="0" i="0" u="none" strike="noStrike" kern="1200" cap="none">
                <a:solidFill>
                  <a:srgbClr val="000000"/>
                </a:solidFill>
                <a:latin typeface="Proxima Nova"/>
                <a:ea typeface="Proxima Nova"/>
                <a:cs typeface="Proxima Nova"/>
                <a:sym typeface="Proxima Nova"/>
              </a:defRPr>
            </a:lvl1pPr>
            <a:lvl2pPr marL="1381750" marR="0" lvl="1" indent="-450988" algn="l" defTabSz="699614" rtl="0" eaLnBrk="1" latinLnBrk="0" hangingPunct="1">
              <a:lnSpc>
                <a:spcPct val="120000"/>
              </a:lnSpc>
              <a:spcBef>
                <a:spcPts val="604"/>
              </a:spcBef>
              <a:spcAft>
                <a:spcPts val="0"/>
              </a:spcAft>
              <a:buClr>
                <a:srgbClr val="000000"/>
              </a:buClr>
              <a:buSzPts val="1100"/>
              <a:buFont typeface="Arial"/>
              <a:buChar char="–"/>
              <a:defRPr sz="1662" b="0" i="0" u="none" strike="noStrike" kern="1200" cap="none">
                <a:solidFill>
                  <a:srgbClr val="000000"/>
                </a:solidFill>
                <a:latin typeface="Proxima Nova"/>
                <a:ea typeface="Proxima Nova"/>
                <a:cs typeface="Proxima Nova"/>
                <a:sym typeface="Proxima Nova"/>
              </a:defRPr>
            </a:lvl2pPr>
            <a:lvl3pPr marL="2072625" marR="0" lvl="2" indent="-450988" algn="l" defTabSz="699614" rtl="0" eaLnBrk="1" latinLnBrk="0" hangingPunct="1">
              <a:lnSpc>
                <a:spcPct val="120000"/>
              </a:lnSpc>
              <a:spcBef>
                <a:spcPts val="604"/>
              </a:spcBef>
              <a:spcAft>
                <a:spcPts val="0"/>
              </a:spcAft>
              <a:buClr>
                <a:srgbClr val="000000"/>
              </a:buClr>
              <a:buSzPts val="1100"/>
              <a:buFont typeface="Arial"/>
              <a:buChar char="•"/>
              <a:defRPr sz="1662" b="0" i="0" u="none" strike="noStrike" kern="1200" cap="none">
                <a:solidFill>
                  <a:srgbClr val="000000"/>
                </a:solidFill>
                <a:latin typeface="Proxima Nova"/>
                <a:ea typeface="Proxima Nova"/>
                <a:cs typeface="Proxima Nova"/>
                <a:sym typeface="Proxima Nova"/>
              </a:defRPr>
            </a:lvl3pPr>
            <a:lvl4pPr marL="2763500" marR="0" lvl="3" indent="-450988" algn="l" defTabSz="699614" rtl="0" eaLnBrk="1" latinLnBrk="0" hangingPunct="1">
              <a:lnSpc>
                <a:spcPct val="120000"/>
              </a:lnSpc>
              <a:spcBef>
                <a:spcPts val="604"/>
              </a:spcBef>
              <a:spcAft>
                <a:spcPts val="0"/>
              </a:spcAft>
              <a:buClr>
                <a:srgbClr val="000000"/>
              </a:buClr>
              <a:buSzPts val="1100"/>
              <a:buFont typeface="Arial"/>
              <a:buChar char="–"/>
              <a:defRPr sz="1662" b="0" i="0" u="none" strike="noStrike" kern="1200" cap="none">
                <a:solidFill>
                  <a:srgbClr val="000000"/>
                </a:solidFill>
                <a:latin typeface="Proxima Nova"/>
                <a:ea typeface="Proxima Nova"/>
                <a:cs typeface="Proxima Nova"/>
                <a:sym typeface="Proxima Nova"/>
              </a:defRPr>
            </a:lvl4pPr>
            <a:lvl5pPr marL="3454375" marR="0" lvl="4" indent="-450988" algn="l" defTabSz="699614" rtl="0" eaLnBrk="1" latinLnBrk="0" hangingPunct="1">
              <a:spcBef>
                <a:spcPts val="604"/>
              </a:spcBef>
              <a:spcAft>
                <a:spcPts val="0"/>
              </a:spcAft>
              <a:buClr>
                <a:srgbClr val="000000"/>
              </a:buClr>
              <a:buSzPts val="1100"/>
              <a:buFont typeface="Arial"/>
              <a:buChar char="»"/>
              <a:defRPr sz="1662" b="0" i="0" u="none" strike="noStrike" kern="1200" cap="none">
                <a:solidFill>
                  <a:srgbClr val="000000"/>
                </a:solidFill>
                <a:latin typeface="Source Sans Pro"/>
                <a:ea typeface="Source Sans Pro"/>
                <a:cs typeface="Source Sans Pro"/>
                <a:sym typeface="Source Sans Pro"/>
              </a:defRPr>
            </a:lvl5pPr>
            <a:lvl6pPr marL="4145250" marR="0" lvl="5"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6pPr>
            <a:lvl7pPr marL="4836124" marR="0" lvl="6"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7pPr>
            <a:lvl8pPr marL="5526999" marR="0" lvl="7"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8pPr>
            <a:lvl9pPr marL="6217874" marR="0" lvl="8"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9pPr>
          </a:lstStyle>
          <a:p>
            <a:r>
              <a:rPr lang="en-US" b="1" dirty="0"/>
              <a:t>//  -  floored / rounded down division</a:t>
            </a:r>
          </a:p>
          <a:p>
            <a:r>
              <a:rPr lang="en-US" dirty="0">
                <a:latin typeface="Consolas" panose="020B0609020204030204" pitchFamily="49" charset="0"/>
                <a:cs typeface="Consolas" panose="020B0609020204030204" pitchFamily="49" charset="0"/>
              </a:rPr>
              <a:t>5  //  2 </a:t>
            </a:r>
          </a:p>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 </a:t>
            </a:r>
            <a:r>
              <a:rPr lang="en-US" dirty="0">
                <a:solidFill>
                  <a:srgbClr val="6897BB"/>
                </a:solidFill>
                <a:latin typeface="Consolas" panose="020B0609020204030204" pitchFamily="49" charset="0"/>
                <a:cs typeface="Consolas" panose="020B0609020204030204" pitchFamily="49" charset="0"/>
              </a:rPr>
              <a:t>5 </a:t>
            </a:r>
            <a:r>
              <a:rPr lang="en-US" dirty="0">
                <a:latin typeface="Consolas" panose="020B0609020204030204" pitchFamily="49" charset="0"/>
                <a:cs typeface="Consolas" panose="020B0609020204030204" pitchFamily="49" charset="0"/>
              </a:rPr>
              <a:t>// </a:t>
            </a:r>
            <a:r>
              <a:rPr lang="en-US" dirty="0">
                <a:solidFill>
                  <a:srgbClr val="6897BB"/>
                </a:solidFill>
                <a:latin typeface="Consolas" panose="020B0609020204030204" pitchFamily="49" charset="0"/>
                <a:cs typeface="Consolas" panose="020B0609020204030204" pitchFamily="49" charset="0"/>
              </a:rPr>
              <a:t>2</a:t>
            </a:r>
            <a:br>
              <a:rPr lang="en-US" dirty="0">
                <a:solidFill>
                  <a:srgbClr val="6897BB"/>
                </a:solidFill>
                <a:latin typeface="Consolas" panose="020B0609020204030204" pitchFamily="49" charset="0"/>
                <a:cs typeface="Consolas" panose="020B0609020204030204" pitchFamily="49" charset="0"/>
              </a:rPr>
            </a:br>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 prints 2.0</a:t>
            </a:r>
          </a:p>
          <a:p>
            <a:r>
              <a:rPr lang="en-US" dirty="0"/>
              <a:t>Why not use int(5 / 2)?</a:t>
            </a:r>
          </a:p>
          <a:p>
            <a:pPr lvl="1"/>
            <a:r>
              <a:rPr lang="en-US" dirty="0"/>
              <a:t>Floor and truncation are </a:t>
            </a:r>
            <a:r>
              <a:rPr lang="en-US" i="1" dirty="0"/>
              <a:t>slightly</a:t>
            </a:r>
            <a:r>
              <a:rPr lang="en-US" dirty="0"/>
              <a:t> different</a:t>
            </a:r>
          </a:p>
          <a:p>
            <a:pPr lvl="1"/>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 -</a:t>
            </a:r>
            <a:r>
              <a:rPr lang="en-US" dirty="0">
                <a:solidFill>
                  <a:srgbClr val="6897BB"/>
                </a:solidFill>
                <a:latin typeface="Consolas" panose="020B0609020204030204" pitchFamily="49" charset="0"/>
                <a:cs typeface="Consolas" panose="020B0609020204030204" pitchFamily="49" charset="0"/>
              </a:rPr>
              <a:t>5.0  </a:t>
            </a:r>
            <a:r>
              <a:rPr lang="en-US" dirty="0">
                <a:latin typeface="Consolas" panose="020B0609020204030204" pitchFamily="49" charset="0"/>
                <a:cs typeface="Consolas" panose="020B0609020204030204" pitchFamily="49" charset="0"/>
              </a:rPr>
              <a:t>// </a:t>
            </a:r>
            <a:r>
              <a:rPr lang="en-US" dirty="0">
                <a:solidFill>
                  <a:srgbClr val="6897BB"/>
                </a:solidFill>
                <a:latin typeface="Consolas" panose="020B0609020204030204" pitchFamily="49" charset="0"/>
                <a:cs typeface="Consolas" panose="020B0609020204030204" pitchFamily="49" charset="0"/>
              </a:rPr>
              <a:t>2</a:t>
            </a:r>
            <a:br>
              <a:rPr lang="en-US" dirty="0">
                <a:solidFill>
                  <a:srgbClr val="6897BB"/>
                </a:solidFill>
                <a:latin typeface="Consolas" panose="020B0609020204030204" pitchFamily="49" charset="0"/>
                <a:cs typeface="Consolas" panose="020B0609020204030204" pitchFamily="49" charset="0"/>
              </a:rPr>
            </a:br>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 prints -3.0</a:t>
            </a:r>
          </a:p>
        </p:txBody>
      </p:sp>
    </p:spTree>
    <p:extLst>
      <p:ext uri="{BB962C8B-B14F-4D97-AF65-F5344CB8AC3E}">
        <p14:creationId xmlns:p14="http://schemas.microsoft.com/office/powerpoint/2010/main" val="2358738659"/>
      </p:ext>
    </p:extLst>
  </p:cSld>
  <p:clrMapOvr>
    <a:masterClrMapping/>
  </p:clrMapOvr>
  <p:transition>
    <p:fade/>
  </p:transition>
</p:sld>
</file>

<file path=ppt/theme/theme1.xml><?xml version="1.0" encoding="utf-8"?>
<a:theme xmlns:a="http://schemas.openxmlformats.org/drawingml/2006/main" name="Office Theme">
  <a:themeElements>
    <a:clrScheme name="Custom 2">
      <a:dk1>
        <a:srgbClr val="000000"/>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F3B000"/>
      </a:hlink>
      <a:folHlink>
        <a:srgbClr val="FF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274320" tIns="182880" rIns="274320" bIns="182880" rtlCol="0" anchor="ctr"/>
      <a:lstStyle>
        <a:defPPr>
          <a:defRPr dirty="0" smtClean="0">
            <a:latin typeface="Proxima Nova" charset="0"/>
            <a:ea typeface="Proxima Nova" charset="0"/>
            <a:cs typeface="Proxima Nova"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U-BrandedTemplate" id="{D21336EF-F334-3B4F-A1D4-F3514C27726B}" vid="{CC5F3D7E-502D-3244-B4FD-FBC9866393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257</TotalTime>
  <Words>1176</Words>
  <Application>Microsoft Macintosh PowerPoint</Application>
  <PresentationFormat>Custom</PresentationFormat>
  <Paragraphs>132</Paragraphs>
  <Slides>15</Slides>
  <Notes>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Consolas</vt:lpstr>
      <vt:lpstr>Franklin Gothic Book</vt:lpstr>
      <vt:lpstr>Proxima Nova</vt:lpstr>
      <vt:lpstr>Source Sans Pro</vt:lpstr>
      <vt:lpstr>Vitesse Light</vt:lpstr>
      <vt:lpstr>Office Theme</vt:lpstr>
      <vt:lpstr>Ethical Design of Software </vt:lpstr>
      <vt:lpstr>Announcements </vt:lpstr>
      <vt:lpstr>The Ethical Dilemma</vt:lpstr>
      <vt:lpstr>Not all failure is catastrophic </vt:lpstr>
      <vt:lpstr>Bias in A.I. Real World Examples</vt:lpstr>
      <vt:lpstr>What Is Next?</vt:lpstr>
      <vt:lpstr>Computer Science is….</vt:lpstr>
      <vt:lpstr>And it begins with</vt:lpstr>
      <vt:lpstr>Specialized Operations</vt:lpstr>
      <vt:lpstr>Modulo  - Extremely useful operation</vt:lpstr>
      <vt:lpstr>Practice One</vt:lpstr>
      <vt:lpstr>What are some cases to use it?</vt:lpstr>
      <vt:lpstr>Getting From Numbers to Text</vt:lpstr>
      <vt:lpstr>Practice Loops and Module</vt:lpstr>
      <vt:lpstr>Let’s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Lionelle,Albert</dc:creator>
  <cp:lastModifiedBy>Lionelle,Albert</cp:lastModifiedBy>
  <cp:revision>8</cp:revision>
  <dcterms:created xsi:type="dcterms:W3CDTF">2021-07-11T02:28:54Z</dcterms:created>
  <dcterms:modified xsi:type="dcterms:W3CDTF">2021-09-21T21:13:03Z</dcterms:modified>
</cp:coreProperties>
</file>