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3" r:id="rId3"/>
    <p:sldId id="264" r:id="rId4"/>
    <p:sldId id="265" r:id="rId5"/>
    <p:sldId id="266" r:id="rId6"/>
    <p:sldId id="267" r:id="rId7"/>
    <p:sldId id="257" r:id="rId8"/>
    <p:sldId id="258" r:id="rId9"/>
    <p:sldId id="259" r:id="rId10"/>
    <p:sldId id="260" r:id="rId11"/>
    <p:sldId id="261" r:id="rId12"/>
    <p:sldId id="262" r:id="rId13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37" autoAdjust="0"/>
    <p:restoredTop sz="95994" autoAdjust="0"/>
  </p:normalViewPr>
  <p:slideViewPr>
    <p:cSldViewPr snapToGrid="0" snapToObjects="1">
      <p:cViewPr varScale="1">
        <p:scale>
          <a:sx n="66" d="100"/>
          <a:sy n="66" d="100"/>
        </p:scale>
        <p:origin x="864" y="6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0dfe94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0dfe94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0dfe94ac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0dfe94ac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0dfe94ac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0dfe94ac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0dfe94ac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0dfe94ac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908041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5.xml"/><Relationship Id="rId1" Type="http://schemas.openxmlformats.org/officeDocument/2006/relationships/video" Target="https://www.youtube.com/embed/AYdF7b3nMto?feature=oembed" TargetMode="Externa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Introduction  to Recursion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0638-BE54-7A40-8151-03ECC220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 Recursion – Store Answer!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83CB2-9805-DF44-8C66-0CA99B1680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5887025" cy="2088842"/>
          </a:xfrm>
        </p:spPr>
        <p:txBody>
          <a:bodyPr/>
          <a:lstStyle/>
          <a:p>
            <a:r>
              <a:rPr lang="en-US" dirty="0"/>
              <a:t>Sometimes it is easier to store the answer</a:t>
            </a:r>
          </a:p>
          <a:p>
            <a:pPr lvl="1"/>
            <a:r>
              <a:rPr lang="en-US" dirty="0"/>
              <a:t>But how? </a:t>
            </a:r>
          </a:p>
          <a:p>
            <a:pPr lvl="1"/>
            <a:r>
              <a:rPr lang="en-US" dirty="0"/>
              <a:t>One of the variables keeps track of  the answer! </a:t>
            </a:r>
          </a:p>
          <a:p>
            <a:r>
              <a:rPr lang="en-US" dirty="0"/>
              <a:t>Can take ”two” versions of the function </a:t>
            </a:r>
          </a:p>
          <a:p>
            <a:pPr lvl="1"/>
            <a:r>
              <a:rPr lang="en-US" dirty="0"/>
              <a:t>At least until we get to defaults parameters.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8B652B-2034-F049-A986-D817029DB82E}"/>
              </a:ext>
            </a:extLst>
          </p:cNvPr>
          <p:cNvSpPr txBox="1"/>
          <p:nvPr/>
        </p:nvSpPr>
        <p:spPr>
          <a:xfrm>
            <a:off x="1136075" y="4038600"/>
            <a:ext cx="984942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reverse_list_tail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(values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reverse):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base first!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(values) &lt;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reverse + values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reverse_list_tail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(values[:-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reverse + [values[-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]])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reverse_list_tail_start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(values):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reverse_list_tail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(values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</p:txBody>
      </p:sp>
    </p:spTree>
    <p:extLst>
      <p:ext uri="{BB962C8B-B14F-4D97-AF65-F5344CB8AC3E}">
        <p14:creationId xmlns:p14="http://schemas.microsoft.com/office/powerpoint/2010/main" val="200949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9430-9740-F643-8AB7-817A242E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Tail: Reverse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C6988-18B1-164E-8058-3D04E3618D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2297383"/>
            <a:ext cx="12561453" cy="5092997"/>
          </a:xfrm>
        </p:spPr>
        <p:txBody>
          <a:bodyPr/>
          <a:lstStyle/>
          <a:p>
            <a:r>
              <a:rPr lang="en-US" dirty="0" err="1"/>
              <a:t>reverse_list_tail_start</a:t>
            </a:r>
            <a:r>
              <a:rPr lang="en-US" dirty="0"/>
              <a:t>([</a:t>
            </a:r>
            <a:r>
              <a:rPr lang="en-US" dirty="0">
                <a:solidFill>
                  <a:srgbClr val="6A8759"/>
                </a:solidFill>
              </a:rPr>
              <a:t>"Princess Zelda"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 err="1">
                <a:solidFill>
                  <a:srgbClr val="6A8759"/>
                </a:solidFill>
              </a:rPr>
              <a:t>Ganon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"Link"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 err="1">
                <a:solidFill>
                  <a:srgbClr val="6A8759"/>
                </a:solidFill>
              </a:rPr>
              <a:t>Epona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 err="1">
                <a:solidFill>
                  <a:srgbClr val="6A8759"/>
                </a:solidFill>
              </a:rPr>
              <a:t>Impa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/>
              <a:t>])</a:t>
            </a:r>
          </a:p>
          <a:p>
            <a:pPr lvl="1"/>
            <a:r>
              <a:rPr lang="en-US" dirty="0" err="1"/>
              <a:t>reverse_list_tail</a:t>
            </a:r>
            <a:r>
              <a:rPr lang="en-US" dirty="0"/>
              <a:t>([</a:t>
            </a:r>
            <a:r>
              <a:rPr lang="en-US" dirty="0">
                <a:solidFill>
                  <a:srgbClr val="6A8759"/>
                </a:solidFill>
              </a:rPr>
              <a:t>"Princess Zelda"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 err="1">
                <a:solidFill>
                  <a:srgbClr val="6A8759"/>
                </a:solidFill>
              </a:rPr>
              <a:t>Ganon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"Link"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 err="1">
                <a:solidFill>
                  <a:srgbClr val="6A8759"/>
                </a:solidFill>
              </a:rPr>
              <a:t>Epona</a:t>
            </a:r>
            <a:r>
              <a:rPr lang="en-US" dirty="0">
                <a:solidFill>
                  <a:srgbClr val="6A8759"/>
                </a:solidFill>
              </a:rPr>
              <a:t>", "</a:t>
            </a:r>
            <a:r>
              <a:rPr lang="en-US" dirty="0" err="1">
                <a:solidFill>
                  <a:srgbClr val="6A8759"/>
                </a:solidFill>
              </a:rPr>
              <a:t>Impa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/>
              <a:t>], [])</a:t>
            </a:r>
          </a:p>
          <a:p>
            <a:pPr lvl="2"/>
            <a:r>
              <a:rPr lang="en-US" dirty="0" err="1"/>
              <a:t>reverse_list_tail</a:t>
            </a:r>
            <a:r>
              <a:rPr lang="en-US" dirty="0"/>
              <a:t>([</a:t>
            </a:r>
            <a:r>
              <a:rPr lang="en-US" dirty="0">
                <a:solidFill>
                  <a:srgbClr val="6A8759"/>
                </a:solidFill>
              </a:rPr>
              <a:t>"Princess Zelda"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 err="1">
                <a:solidFill>
                  <a:srgbClr val="6A8759"/>
                </a:solidFill>
              </a:rPr>
              <a:t>Ganon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"Link"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 err="1">
                <a:solidFill>
                  <a:srgbClr val="6A8759"/>
                </a:solidFill>
              </a:rPr>
              <a:t>Epona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/>
              <a:t>], [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 err="1">
                <a:solidFill>
                  <a:srgbClr val="6A8759"/>
                </a:solidFill>
              </a:rPr>
              <a:t>Impa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/>
              <a:t>])</a:t>
            </a:r>
          </a:p>
          <a:p>
            <a:pPr lvl="3"/>
            <a:r>
              <a:rPr lang="en-US" dirty="0" err="1"/>
              <a:t>reverse_list_tail</a:t>
            </a:r>
            <a:r>
              <a:rPr lang="en-US" dirty="0"/>
              <a:t>([</a:t>
            </a:r>
            <a:r>
              <a:rPr lang="en-US" dirty="0">
                <a:solidFill>
                  <a:srgbClr val="6A8759"/>
                </a:solidFill>
              </a:rPr>
              <a:t>"Princess Zelda"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 err="1">
                <a:solidFill>
                  <a:srgbClr val="6A8759"/>
                </a:solidFill>
              </a:rPr>
              <a:t>Ganon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"Link"</a:t>
            </a:r>
            <a:r>
              <a:rPr lang="en-US" dirty="0"/>
              <a:t>], [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 err="1">
                <a:solidFill>
                  <a:srgbClr val="6A8759"/>
                </a:solidFill>
              </a:rPr>
              <a:t>Impa</a:t>
            </a:r>
            <a:r>
              <a:rPr lang="en-US" dirty="0">
                <a:solidFill>
                  <a:srgbClr val="6A8759"/>
                </a:solidFill>
              </a:rPr>
              <a:t>”, "</a:t>
            </a:r>
            <a:r>
              <a:rPr lang="en-US" dirty="0" err="1">
                <a:solidFill>
                  <a:srgbClr val="6A8759"/>
                </a:solidFill>
              </a:rPr>
              <a:t>Epona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/>
              <a:t>])</a:t>
            </a:r>
          </a:p>
          <a:p>
            <a:pPr lvl="4"/>
            <a:r>
              <a:rPr lang="en-US" dirty="0" err="1"/>
              <a:t>reverse_list_tail</a:t>
            </a:r>
            <a:r>
              <a:rPr lang="en-US" dirty="0"/>
              <a:t>([</a:t>
            </a:r>
            <a:r>
              <a:rPr lang="en-US" dirty="0">
                <a:solidFill>
                  <a:srgbClr val="6A8759"/>
                </a:solidFill>
              </a:rPr>
              <a:t>"Princess Zelda"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 err="1">
                <a:solidFill>
                  <a:srgbClr val="6A8759"/>
                </a:solidFill>
              </a:rPr>
              <a:t>Ganon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/>
              <a:t>], [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 err="1">
                <a:solidFill>
                  <a:srgbClr val="6A8759"/>
                </a:solidFill>
              </a:rPr>
              <a:t>Impa</a:t>
            </a:r>
            <a:r>
              <a:rPr lang="en-US" dirty="0">
                <a:solidFill>
                  <a:srgbClr val="6A8759"/>
                </a:solidFill>
              </a:rPr>
              <a:t>”, "</a:t>
            </a:r>
            <a:r>
              <a:rPr lang="en-US" dirty="0" err="1">
                <a:solidFill>
                  <a:srgbClr val="6A8759"/>
                </a:solidFill>
              </a:rPr>
              <a:t>Epona</a:t>
            </a:r>
            <a:r>
              <a:rPr lang="en-US" dirty="0">
                <a:solidFill>
                  <a:srgbClr val="6A8759"/>
                </a:solidFill>
              </a:rPr>
              <a:t>", "Link"</a:t>
            </a:r>
            <a:r>
              <a:rPr lang="en-US" dirty="0"/>
              <a:t>])</a:t>
            </a:r>
          </a:p>
          <a:p>
            <a:pPr lvl="5"/>
            <a:r>
              <a:rPr lang="en-US" sz="1650" dirty="0" err="1">
                <a:latin typeface="Franklin Gothic Book" panose="020B0503020102020204" pitchFamily="34" charset="0"/>
              </a:rPr>
              <a:t>reverse_list_tail</a:t>
            </a:r>
            <a:r>
              <a:rPr lang="en-US" sz="1650" dirty="0">
                <a:latin typeface="Franklin Gothic Book" panose="020B0503020102020204" pitchFamily="34" charset="0"/>
              </a:rPr>
              <a:t>([</a:t>
            </a:r>
            <a:r>
              <a:rPr lang="en-US" sz="1650" dirty="0">
                <a:solidFill>
                  <a:srgbClr val="6A8759"/>
                </a:solidFill>
                <a:latin typeface="Franklin Gothic Book" panose="020B0503020102020204" pitchFamily="34" charset="0"/>
              </a:rPr>
              <a:t>"Princess Zelda"</a:t>
            </a:r>
            <a:r>
              <a:rPr lang="en-US" sz="1650" dirty="0">
                <a:latin typeface="Franklin Gothic Book" panose="020B0503020102020204" pitchFamily="34" charset="0"/>
              </a:rPr>
              <a:t>], [</a:t>
            </a:r>
            <a:r>
              <a:rPr lang="en-US" sz="1650" dirty="0">
                <a:solidFill>
                  <a:srgbClr val="6A8759"/>
                </a:solidFill>
                <a:latin typeface="Franklin Gothic Book" panose="020B0503020102020204" pitchFamily="34" charset="0"/>
              </a:rPr>
              <a:t>"</a:t>
            </a:r>
            <a:r>
              <a:rPr lang="en-US" sz="1650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Impa</a:t>
            </a:r>
            <a:r>
              <a:rPr lang="en-US" sz="1650" dirty="0">
                <a:solidFill>
                  <a:srgbClr val="6A8759"/>
                </a:solidFill>
                <a:latin typeface="Franklin Gothic Book" panose="020B0503020102020204" pitchFamily="34" charset="0"/>
              </a:rPr>
              <a:t>”, "</a:t>
            </a:r>
            <a:r>
              <a:rPr lang="en-US" sz="1650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Epona</a:t>
            </a:r>
            <a:r>
              <a:rPr lang="en-US" sz="1650" dirty="0">
                <a:solidFill>
                  <a:srgbClr val="6A8759"/>
                </a:solidFill>
                <a:latin typeface="Franklin Gothic Book" panose="020B0503020102020204" pitchFamily="34" charset="0"/>
              </a:rPr>
              <a:t>", "Link”, "</a:t>
            </a:r>
            <a:r>
              <a:rPr lang="en-US" sz="1650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Ganon</a:t>
            </a:r>
            <a:r>
              <a:rPr lang="en-US" sz="1650" dirty="0">
                <a:solidFill>
                  <a:srgbClr val="6A8759"/>
                </a:solidFill>
                <a:latin typeface="Franklin Gothic Book" panose="020B0503020102020204" pitchFamily="34" charset="0"/>
              </a:rPr>
              <a:t>"</a:t>
            </a:r>
            <a:r>
              <a:rPr lang="en-US" sz="1650" dirty="0">
                <a:latin typeface="Franklin Gothic Book" panose="020B0503020102020204" pitchFamily="34" charset="0"/>
              </a:rPr>
              <a:t>])</a:t>
            </a:r>
          </a:p>
          <a:p>
            <a:pPr lvl="4"/>
            <a:r>
              <a:rPr lang="en-US" sz="1650" dirty="0">
                <a:latin typeface="Franklin Gothic Book" panose="020B0503020102020204" pitchFamily="34" charset="0"/>
              </a:rPr>
              <a:t>[</a:t>
            </a:r>
            <a:r>
              <a:rPr lang="en-US" sz="1650" dirty="0">
                <a:solidFill>
                  <a:srgbClr val="6A8759"/>
                </a:solidFill>
                <a:latin typeface="Franklin Gothic Book" panose="020B0503020102020204" pitchFamily="34" charset="0"/>
              </a:rPr>
              <a:t>"</a:t>
            </a:r>
            <a:r>
              <a:rPr lang="en-US" sz="1650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Impa</a:t>
            </a:r>
            <a:r>
              <a:rPr lang="en-US" sz="1650" dirty="0">
                <a:solidFill>
                  <a:srgbClr val="6A8759"/>
                </a:solidFill>
                <a:latin typeface="Franklin Gothic Book" panose="020B0503020102020204" pitchFamily="34" charset="0"/>
              </a:rPr>
              <a:t>”, "</a:t>
            </a:r>
            <a:r>
              <a:rPr lang="en-US" sz="1650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Epona</a:t>
            </a:r>
            <a:r>
              <a:rPr lang="en-US" sz="1650" dirty="0">
                <a:solidFill>
                  <a:srgbClr val="6A8759"/>
                </a:solidFill>
                <a:latin typeface="Franklin Gothic Book" panose="020B0503020102020204" pitchFamily="34" charset="0"/>
              </a:rPr>
              <a:t>", "Link”, "</a:t>
            </a:r>
            <a:r>
              <a:rPr lang="en-US" sz="1650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Ganon</a:t>
            </a:r>
            <a:r>
              <a:rPr lang="en-US" sz="1650" dirty="0">
                <a:solidFill>
                  <a:srgbClr val="6A8759"/>
                </a:solidFill>
                <a:latin typeface="Franklin Gothic Book" panose="020B0503020102020204" pitchFamily="34" charset="0"/>
              </a:rPr>
              <a:t>", "Princess Zelda"</a:t>
            </a:r>
            <a:r>
              <a:rPr lang="en-US" sz="1650" dirty="0">
                <a:latin typeface="Franklin Gothic Book" panose="020B0503020102020204" pitchFamily="34" charset="0"/>
              </a:rPr>
              <a:t>]</a:t>
            </a:r>
          </a:p>
          <a:p>
            <a:pPr lvl="3"/>
            <a:r>
              <a:rPr lang="en-US" dirty="0">
                <a:latin typeface="Franklin Gothic Book" panose="020B0503020102020204" pitchFamily="34" charset="0"/>
              </a:rPr>
              <a:t>[</a:t>
            </a:r>
            <a:r>
              <a:rPr lang="en-US" dirty="0">
                <a:solidFill>
                  <a:srgbClr val="6A8759"/>
                </a:solidFill>
                <a:latin typeface="Franklin Gothic Book" panose="020B0503020102020204" pitchFamily="34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Impa</a:t>
            </a:r>
            <a:r>
              <a:rPr lang="en-US" dirty="0">
                <a:solidFill>
                  <a:srgbClr val="6A8759"/>
                </a:solidFill>
                <a:latin typeface="Franklin Gothic Book" panose="020B0503020102020204" pitchFamily="34" charset="0"/>
              </a:rPr>
              <a:t>”, "</a:t>
            </a:r>
            <a:r>
              <a:rPr lang="en-US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Epona</a:t>
            </a:r>
            <a:r>
              <a:rPr lang="en-US" dirty="0">
                <a:solidFill>
                  <a:srgbClr val="6A8759"/>
                </a:solidFill>
                <a:latin typeface="Franklin Gothic Book" panose="020B0503020102020204" pitchFamily="34" charset="0"/>
              </a:rPr>
              <a:t>", "Link”, "</a:t>
            </a:r>
            <a:r>
              <a:rPr lang="en-US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Ganon</a:t>
            </a:r>
            <a:r>
              <a:rPr lang="en-US" dirty="0">
                <a:solidFill>
                  <a:srgbClr val="6A8759"/>
                </a:solidFill>
                <a:latin typeface="Franklin Gothic Book" panose="020B0503020102020204" pitchFamily="34" charset="0"/>
              </a:rPr>
              <a:t>", "Princess Zelda"</a:t>
            </a:r>
            <a:r>
              <a:rPr lang="en-US" dirty="0">
                <a:latin typeface="Franklin Gothic Book" panose="020B0503020102020204" pitchFamily="34" charset="0"/>
              </a:rPr>
              <a:t>]</a:t>
            </a:r>
          </a:p>
          <a:p>
            <a:pPr lvl="2"/>
            <a:r>
              <a:rPr lang="en-US" dirty="0">
                <a:latin typeface="Franklin Gothic Book" panose="020B0503020102020204" pitchFamily="34" charset="0"/>
              </a:rPr>
              <a:t>[</a:t>
            </a:r>
            <a:r>
              <a:rPr lang="en-US" dirty="0">
                <a:solidFill>
                  <a:srgbClr val="6A8759"/>
                </a:solidFill>
                <a:latin typeface="Franklin Gothic Book" panose="020B0503020102020204" pitchFamily="34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Impa</a:t>
            </a:r>
            <a:r>
              <a:rPr lang="en-US" dirty="0">
                <a:solidFill>
                  <a:srgbClr val="6A8759"/>
                </a:solidFill>
                <a:latin typeface="Franklin Gothic Book" panose="020B0503020102020204" pitchFamily="34" charset="0"/>
              </a:rPr>
              <a:t>”, "</a:t>
            </a:r>
            <a:r>
              <a:rPr lang="en-US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Epona</a:t>
            </a:r>
            <a:r>
              <a:rPr lang="en-US" dirty="0">
                <a:solidFill>
                  <a:srgbClr val="6A8759"/>
                </a:solidFill>
                <a:latin typeface="Franklin Gothic Book" panose="020B0503020102020204" pitchFamily="34" charset="0"/>
              </a:rPr>
              <a:t>", "Link”, "</a:t>
            </a:r>
            <a:r>
              <a:rPr lang="en-US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Ganon</a:t>
            </a:r>
            <a:r>
              <a:rPr lang="en-US" dirty="0">
                <a:solidFill>
                  <a:srgbClr val="6A8759"/>
                </a:solidFill>
                <a:latin typeface="Franklin Gothic Book" panose="020B0503020102020204" pitchFamily="34" charset="0"/>
              </a:rPr>
              <a:t>", "Princess Zelda"</a:t>
            </a:r>
            <a:r>
              <a:rPr lang="en-US" dirty="0">
                <a:latin typeface="Franklin Gothic Book" panose="020B0503020102020204" pitchFamily="34" charset="0"/>
              </a:rPr>
              <a:t>]</a:t>
            </a:r>
          </a:p>
          <a:p>
            <a:pPr lvl="1"/>
            <a:r>
              <a:rPr lang="en-US" dirty="0">
                <a:latin typeface="Franklin Gothic Book" panose="020B0503020102020204" pitchFamily="34" charset="0"/>
              </a:rPr>
              <a:t>[</a:t>
            </a:r>
            <a:r>
              <a:rPr lang="en-US" dirty="0">
                <a:solidFill>
                  <a:srgbClr val="6A8759"/>
                </a:solidFill>
                <a:latin typeface="Franklin Gothic Book" panose="020B0503020102020204" pitchFamily="34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Impa</a:t>
            </a:r>
            <a:r>
              <a:rPr lang="en-US" dirty="0">
                <a:solidFill>
                  <a:srgbClr val="6A8759"/>
                </a:solidFill>
                <a:latin typeface="Franklin Gothic Book" panose="020B0503020102020204" pitchFamily="34" charset="0"/>
              </a:rPr>
              <a:t>”, "</a:t>
            </a:r>
            <a:r>
              <a:rPr lang="en-US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Epona</a:t>
            </a:r>
            <a:r>
              <a:rPr lang="en-US" dirty="0">
                <a:solidFill>
                  <a:srgbClr val="6A8759"/>
                </a:solidFill>
                <a:latin typeface="Franklin Gothic Book" panose="020B0503020102020204" pitchFamily="34" charset="0"/>
              </a:rPr>
              <a:t>", "Link”, "</a:t>
            </a:r>
            <a:r>
              <a:rPr lang="en-US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Ganon</a:t>
            </a:r>
            <a:r>
              <a:rPr lang="en-US" dirty="0">
                <a:solidFill>
                  <a:srgbClr val="6A8759"/>
                </a:solidFill>
                <a:latin typeface="Franklin Gothic Book" panose="020B0503020102020204" pitchFamily="34" charset="0"/>
              </a:rPr>
              <a:t>", "Princess Zelda"</a:t>
            </a:r>
            <a:r>
              <a:rPr lang="en-US" dirty="0">
                <a:latin typeface="Franklin Gothic Book" panose="020B0503020102020204" pitchFamily="34" charset="0"/>
              </a:rPr>
              <a:t>]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[</a:t>
            </a:r>
            <a:r>
              <a:rPr lang="en-US" dirty="0">
                <a:solidFill>
                  <a:srgbClr val="6A8759"/>
                </a:solidFill>
                <a:latin typeface="Franklin Gothic Book" panose="020B0503020102020204" pitchFamily="34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Impa</a:t>
            </a:r>
            <a:r>
              <a:rPr lang="en-US" dirty="0">
                <a:solidFill>
                  <a:srgbClr val="6A8759"/>
                </a:solidFill>
                <a:latin typeface="Franklin Gothic Book" panose="020B0503020102020204" pitchFamily="34" charset="0"/>
              </a:rPr>
              <a:t>”, "</a:t>
            </a:r>
            <a:r>
              <a:rPr lang="en-US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Epona</a:t>
            </a:r>
            <a:r>
              <a:rPr lang="en-US" dirty="0">
                <a:solidFill>
                  <a:srgbClr val="6A8759"/>
                </a:solidFill>
                <a:latin typeface="Franklin Gothic Book" panose="020B0503020102020204" pitchFamily="34" charset="0"/>
              </a:rPr>
              <a:t>", "Link”, "</a:t>
            </a:r>
            <a:r>
              <a:rPr lang="en-US" dirty="0" err="1">
                <a:solidFill>
                  <a:srgbClr val="6A8759"/>
                </a:solidFill>
                <a:latin typeface="Franklin Gothic Book" panose="020B0503020102020204" pitchFamily="34" charset="0"/>
              </a:rPr>
              <a:t>Ganon</a:t>
            </a:r>
            <a:r>
              <a:rPr lang="en-US" dirty="0">
                <a:solidFill>
                  <a:srgbClr val="6A8759"/>
                </a:solidFill>
                <a:latin typeface="Franklin Gothic Book" panose="020B0503020102020204" pitchFamily="34" charset="0"/>
              </a:rPr>
              <a:t>", "Princess Zelda"</a:t>
            </a:r>
            <a:r>
              <a:rPr lang="en-US" dirty="0">
                <a:latin typeface="Franklin Gothic Book" panose="020B0503020102020204" pitchFamily="34" charset="0"/>
              </a:rPr>
              <a:t>]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simple returns at  the end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both work!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8F8D7-02FB-AF4D-906E-EB1964C9A8F2}"/>
              </a:ext>
            </a:extLst>
          </p:cNvPr>
          <p:cNvSpPr txBox="1"/>
          <p:nvPr/>
        </p:nvSpPr>
        <p:spPr>
          <a:xfrm>
            <a:off x="6114475" y="84651"/>
            <a:ext cx="7563425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6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reverse_list_tail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(values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reverse):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base first!</a:t>
            </a:r>
            <a:b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(values) &lt;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reverse + values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reverse_list_tail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(values[:-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reverse + [values[-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]])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6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reverse_list_tail_start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(values):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reverse_list_tail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(values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</p:txBody>
      </p:sp>
    </p:spTree>
    <p:extLst>
      <p:ext uri="{BB962C8B-B14F-4D97-AF65-F5344CB8AC3E}">
        <p14:creationId xmlns:p14="http://schemas.microsoft.com/office/powerpoint/2010/main" val="112020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8B1F-3980-BD4B-8EDB-81B14676C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8711D7-AE52-0644-8D43-A9E0A3751C49}"/>
              </a:ext>
            </a:extLst>
          </p:cNvPr>
          <p:cNvSpPr txBox="1"/>
          <p:nvPr/>
        </p:nvSpPr>
        <p:spPr>
          <a:xfrm>
            <a:off x="2006600" y="1793945"/>
            <a:ext cx="11182928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sort_list_tail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(unsorted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use_max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(unsorted) &lt;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result + unsorted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find max</a:t>
            </a:r>
            <a:b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(unsorted)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use_max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(unsorted)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unsorted.remove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sort_list_tail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(unsorted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result +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use_max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max_sort_list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(unsorted):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sort_list_tail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unsorted.copy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min_sort_list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(unsorted):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sort_list_tail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unsorted.copy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False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zelda_lst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 [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"Princess Zelda"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Ganon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"Link"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Epona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Impa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max_sort_list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zelda_lst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min_sort_list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zelda_lst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180443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Files, files and more files?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628094" y="2127386"/>
            <a:ext cx="12561413" cy="198514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indent="-479774">
              <a:buClr>
                <a:schemeClr val="dk1"/>
              </a:buClr>
              <a:buSzPts val="1400"/>
            </a:pPr>
            <a:r>
              <a:rPr lang="en" sz="2116" dirty="0"/>
              <a:t>Quick question - how many files to you send to someone else on a regular basis?</a:t>
            </a:r>
            <a:endParaRPr sz="2116" dirty="0"/>
          </a:p>
          <a:p>
            <a:pPr lvl="1" indent="-470179">
              <a:spcBef>
                <a:spcPts val="0"/>
              </a:spcBef>
              <a:buSzPts val="1300"/>
            </a:pPr>
            <a:r>
              <a:rPr lang="en" sz="1964" dirty="0"/>
              <a:t>Memes</a:t>
            </a:r>
            <a:endParaRPr sz="1964" dirty="0"/>
          </a:p>
          <a:p>
            <a:pPr lvl="1" indent="-470179">
              <a:spcBef>
                <a:spcPts val="0"/>
              </a:spcBef>
              <a:buSzPts val="1300"/>
            </a:pPr>
            <a:r>
              <a:rPr lang="en" sz="1964" dirty="0"/>
              <a:t>Assignments</a:t>
            </a:r>
            <a:endParaRPr sz="1964" dirty="0"/>
          </a:p>
          <a:p>
            <a:pPr lvl="1" indent="-470179">
              <a:spcBef>
                <a:spcPts val="0"/>
              </a:spcBef>
              <a:buSzPts val="1300"/>
            </a:pPr>
            <a:r>
              <a:rPr lang="en" sz="1964" dirty="0"/>
              <a:t>Photos</a:t>
            </a:r>
            <a:endParaRPr sz="1964" dirty="0"/>
          </a:p>
          <a:p>
            <a:pPr lvl="1" indent="-470179">
              <a:spcBef>
                <a:spcPts val="0"/>
              </a:spcBef>
              <a:buSzPts val="1300"/>
            </a:pPr>
            <a:r>
              <a:rPr lang="en" sz="1964" dirty="0"/>
              <a:t>There are more than you realize! </a:t>
            </a:r>
            <a:endParaRPr sz="1964" dirty="0"/>
          </a:p>
          <a:p>
            <a:pPr lvl="1" indent="-470179">
              <a:spcBef>
                <a:spcPts val="0"/>
              </a:spcBef>
              <a:buSzPts val="1300"/>
            </a:pPr>
            <a:r>
              <a:rPr lang="en" sz="1964" dirty="0"/>
              <a:t>How do they get to the person you are sending them to? Can you figure it out?</a:t>
            </a:r>
            <a:endParaRPr sz="1964" dirty="0"/>
          </a:p>
        </p:txBody>
      </p:sp>
      <p:sp>
        <p:nvSpPr>
          <p:cNvPr id="194" name="Google Shape;194;p40"/>
          <p:cNvSpPr txBox="1"/>
          <p:nvPr/>
        </p:nvSpPr>
        <p:spPr>
          <a:xfrm>
            <a:off x="920002" y="4473040"/>
            <a:ext cx="10405360" cy="2377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3" tIns="138153" rIns="138153" bIns="138153" anchor="t" anchorCtr="0">
            <a:noAutofit/>
          </a:bodyPr>
          <a:lstStyle/>
          <a:p>
            <a:pPr marL="690875" indent="-479774">
              <a:lnSpc>
                <a:spcPct val="120000"/>
              </a:lnSpc>
              <a:spcBef>
                <a:spcPts val="604"/>
              </a:spcBef>
              <a:buClr>
                <a:srgbClr val="000000"/>
              </a:buClr>
              <a:buSzPts val="1400"/>
              <a:buChar char="•"/>
            </a:pPr>
            <a:r>
              <a:rPr lang="en" sz="3022">
                <a:latin typeface="Proxima Nova"/>
                <a:ea typeface="Proxima Nova"/>
                <a:cs typeface="Proxima Nova"/>
                <a:sym typeface="Proxima Nova"/>
              </a:rPr>
              <a:t>Internet and networks are focused on</a:t>
            </a:r>
            <a:endParaRPr sz="3022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1381750" lvl="1" indent="-479774">
              <a:lnSpc>
                <a:spcPct val="120000"/>
              </a:lnSpc>
              <a:buClr>
                <a:srgbClr val="000000"/>
              </a:buClr>
              <a:buSzPts val="1400"/>
              <a:buChar char="–"/>
            </a:pPr>
            <a:r>
              <a:rPr lang="en" sz="1964" b="1">
                <a:latin typeface="Proxima Nova"/>
                <a:ea typeface="Proxima Nova"/>
                <a:cs typeface="Proxima Nova"/>
                <a:sym typeface="Proxima Nova"/>
              </a:rPr>
              <a:t>Sending files</a:t>
            </a:r>
            <a:endParaRPr sz="1964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1381750" lvl="1" indent="-479774">
              <a:lnSpc>
                <a:spcPct val="120000"/>
              </a:lnSpc>
              <a:buClr>
                <a:srgbClr val="000000"/>
              </a:buClr>
              <a:buSzPts val="1400"/>
              <a:buChar char="–"/>
            </a:pPr>
            <a:r>
              <a:rPr lang="en" sz="1964">
                <a:latin typeface="Proxima Nova"/>
                <a:ea typeface="Proxima Nova"/>
                <a:cs typeface="Proxima Nova"/>
                <a:sym typeface="Proxima Nova"/>
              </a:rPr>
              <a:t>But that is a lot of bits to send.</a:t>
            </a:r>
            <a:endParaRPr sz="1964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1381750" lvl="1" indent="-479774">
              <a:lnSpc>
                <a:spcPct val="120000"/>
              </a:lnSpc>
              <a:buClr>
                <a:srgbClr val="000000"/>
              </a:buClr>
              <a:buSzPts val="1400"/>
              <a:buChar char="–"/>
            </a:pPr>
            <a:r>
              <a:rPr lang="en" sz="1964">
                <a:latin typeface="Proxima Nova"/>
                <a:ea typeface="Proxima Nova"/>
                <a:cs typeface="Proxima Nova"/>
                <a:sym typeface="Proxima Nova"/>
              </a:rPr>
              <a:t>How can you keep track of it all?</a:t>
            </a:r>
            <a:endParaRPr sz="1964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690875" indent="-479774">
              <a:lnSpc>
                <a:spcPct val="120000"/>
              </a:lnSpc>
              <a:buClr>
                <a:srgbClr val="000000"/>
              </a:buClr>
              <a:buSzPts val="1400"/>
              <a:buChar char="•"/>
            </a:pPr>
            <a:r>
              <a:rPr lang="en" sz="3022">
                <a:latin typeface="Proxima Nova"/>
                <a:ea typeface="Proxima Nova"/>
                <a:cs typeface="Proxima Nova"/>
                <a:sym typeface="Proxima Nova"/>
              </a:rPr>
              <a:t>Packets!  </a:t>
            </a:r>
            <a:endParaRPr sz="2418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Let’s learn about Routing and Packets</a:t>
            </a:r>
            <a:endParaRPr dirty="0"/>
          </a:p>
        </p:txBody>
      </p:sp>
      <p:pic>
        <p:nvPicPr>
          <p:cNvPr id="2" name="Online Media 1" title="The Internet: Packets, Routing &amp; Reliability">
            <a:hlinkClick r:id="" action="ppaction://media"/>
            <a:extLst>
              <a:ext uri="{FF2B5EF4-FFF2-40B4-BE49-F238E27FC236}">
                <a16:creationId xmlns:a16="http://schemas.microsoft.com/office/drawing/2014/main" id="{0EA91558-8675-494C-879E-92CA0FDD36D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83228" y="1766856"/>
            <a:ext cx="10051143" cy="56788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2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/>
              <a:t>Key words to know</a:t>
            </a:r>
            <a:endParaRPr dirty="0"/>
          </a:p>
        </p:txBody>
      </p:sp>
      <p:sp>
        <p:nvSpPr>
          <p:cNvPr id="206" name="Google Shape;206;p42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r>
              <a:rPr lang="en" dirty="0"/>
              <a:t>Fault Tolerant 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Redundancy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Packet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Transfer Control Protocol (TCP)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3"/>
          <p:cNvSpPr txBox="1">
            <a:spLocks noGrp="1"/>
          </p:cNvSpPr>
          <p:nvPr>
            <p:ph type="title"/>
          </p:nvPr>
        </p:nvSpPr>
        <p:spPr>
          <a:xfrm>
            <a:off x="628075" y="751389"/>
            <a:ext cx="12561413" cy="1015467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b" anchorCtr="0">
            <a:noAutofit/>
          </a:bodyPr>
          <a:lstStyle/>
          <a:p>
            <a:r>
              <a:rPr lang="en" dirty="0"/>
              <a:t>Question to consider</a:t>
            </a:r>
            <a:endParaRPr dirty="0"/>
          </a:p>
        </p:txBody>
      </p:sp>
      <p:sp>
        <p:nvSpPr>
          <p:cNvPr id="212" name="Google Shape;212;p43"/>
          <p:cNvSpPr txBox="1">
            <a:spLocks noGrp="1"/>
          </p:cNvSpPr>
          <p:nvPr>
            <p:ph type="body" idx="1"/>
          </p:nvPr>
        </p:nvSpPr>
        <p:spPr>
          <a:xfrm>
            <a:off x="628075" y="1920725"/>
            <a:ext cx="12561413" cy="2015520"/>
          </a:xfrm>
          <a:prstGeom prst="rect">
            <a:avLst/>
          </a:prstGeom>
        </p:spPr>
        <p:txBody>
          <a:bodyPr spcFirstLastPara="1" vert="horz" wrap="square" lIns="91422" tIns="91422" rIns="91422" bIns="91422" rtlCol="0" anchor="t" anchorCtr="0">
            <a:noAutofit/>
          </a:bodyPr>
          <a:lstStyle/>
          <a:p>
            <a:pPr indent="-489370">
              <a:buSzPts val="1500"/>
            </a:pPr>
            <a:r>
              <a:rPr lang="en" sz="2267" dirty="0"/>
              <a:t>If packets go through routers  - which are computers and various ISPs</a:t>
            </a:r>
            <a:endParaRPr sz="2267" dirty="0"/>
          </a:p>
          <a:p>
            <a:pPr lvl="1" indent="-479774">
              <a:spcBef>
                <a:spcPts val="0"/>
              </a:spcBef>
              <a:buSzPts val="1400"/>
            </a:pPr>
            <a:r>
              <a:rPr lang="en" sz="2116" dirty="0"/>
              <a:t>How secure are the packets?</a:t>
            </a:r>
            <a:endParaRPr sz="2116" dirty="0"/>
          </a:p>
          <a:p>
            <a:pPr lvl="1" indent="-479774">
              <a:spcBef>
                <a:spcPts val="0"/>
              </a:spcBef>
              <a:buSzPts val="1400"/>
            </a:pPr>
            <a:r>
              <a:rPr lang="en" sz="2116" dirty="0"/>
              <a:t>What happens when one ISP decides what goes through their server … and what doesn’t?</a:t>
            </a:r>
            <a:endParaRPr sz="2116" dirty="0"/>
          </a:p>
          <a:p>
            <a:pPr lvl="2" indent="-479774">
              <a:spcBef>
                <a:spcPts val="0"/>
              </a:spcBef>
              <a:buSzPts val="1400"/>
            </a:pPr>
            <a:r>
              <a:rPr lang="en" sz="2116" dirty="0"/>
              <a:t>Keep in mind for future. </a:t>
            </a:r>
            <a:endParaRPr sz="2116" dirty="0"/>
          </a:p>
        </p:txBody>
      </p:sp>
      <p:pic>
        <p:nvPicPr>
          <p:cNvPr id="213" name="Google Shape;213;p43" descr="WWW leads to ISP leads to the router which leads to the PC.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474" y="4090114"/>
            <a:ext cx="5975341" cy="2808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1B29-43C8-466F-B737-BBDD3F97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F4022-29EE-4CC6-9EC8-D5BB4D0AC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Often used when going through routing tables and databases as part of a B+ Tree! </a:t>
            </a:r>
          </a:p>
        </p:txBody>
      </p:sp>
    </p:spTree>
    <p:extLst>
      <p:ext uri="{BB962C8B-B14F-4D97-AF65-F5344CB8AC3E}">
        <p14:creationId xmlns:p14="http://schemas.microsoft.com/office/powerpoint/2010/main" val="71423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3639FD-0357-C741-8CE4-C363F1D3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DB677-9F9D-DE41-95FB-BB0CAFBFB2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292522"/>
          </a:xfrm>
        </p:spPr>
        <p:txBody>
          <a:bodyPr/>
          <a:lstStyle/>
          <a:p>
            <a:r>
              <a:rPr lang="en-US" dirty="0"/>
              <a:t>Fancy word…</a:t>
            </a:r>
          </a:p>
          <a:p>
            <a:r>
              <a:rPr lang="en-US" dirty="0"/>
              <a:t>Means creating a loop, by calling a method over and over</a:t>
            </a:r>
          </a:p>
          <a:p>
            <a:pPr lvl="1"/>
            <a:r>
              <a:rPr lang="en-US" dirty="0"/>
              <a:t>Essentially divide-conquer-glue at the algorithm level! </a:t>
            </a:r>
          </a:p>
          <a:p>
            <a:r>
              <a:rPr lang="en-US" dirty="0"/>
              <a:t>Advantages of Recursion :</a:t>
            </a:r>
          </a:p>
          <a:p>
            <a:pPr lvl="1"/>
            <a:r>
              <a:rPr lang="en-US" dirty="0"/>
              <a:t>Complex iteration can be  broken  into simpler functions </a:t>
            </a:r>
          </a:p>
          <a:p>
            <a:pPr lvl="1"/>
            <a:r>
              <a:rPr lang="en-US" dirty="0"/>
              <a:t>Creations of sequences or values across sequences can be done with recursion </a:t>
            </a:r>
          </a:p>
          <a:p>
            <a:r>
              <a:rPr lang="en-US" dirty="0"/>
              <a:t>Often over thought</a:t>
            </a:r>
          </a:p>
          <a:p>
            <a:r>
              <a:rPr lang="en-US" dirty="0"/>
              <a:t>Try to think in two steps only</a:t>
            </a:r>
          </a:p>
          <a:p>
            <a:pPr lvl="1"/>
            <a:r>
              <a:rPr lang="en-US" dirty="0"/>
              <a:t>Base case</a:t>
            </a:r>
          </a:p>
          <a:p>
            <a:pPr lvl="1"/>
            <a:r>
              <a:rPr lang="en-US" dirty="0"/>
              <a:t>Repetition to Base Case.</a:t>
            </a:r>
          </a:p>
        </p:txBody>
      </p:sp>
    </p:spTree>
    <p:extLst>
      <p:ext uri="{BB962C8B-B14F-4D97-AF65-F5344CB8AC3E}">
        <p14:creationId xmlns:p14="http://schemas.microsoft.com/office/powerpoint/2010/main" val="48433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B812-0B68-FD4B-8C1F-BEB964D6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C3A84-1D19-7249-A9BE-4CE6CA5D4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4937347" cy="5554406"/>
          </a:xfrm>
        </p:spPr>
        <p:txBody>
          <a:bodyPr/>
          <a:lstStyle/>
          <a:p>
            <a:r>
              <a:rPr lang="en-US" dirty="0"/>
              <a:t>Quest:</a:t>
            </a:r>
          </a:p>
          <a:p>
            <a:pPr lvl="1"/>
            <a:r>
              <a:rPr lang="en-US" dirty="0"/>
              <a:t>Reverse a List</a:t>
            </a:r>
          </a:p>
          <a:p>
            <a:r>
              <a:rPr lang="en-US" dirty="0"/>
              <a:t>Develop Base Case</a:t>
            </a:r>
          </a:p>
          <a:p>
            <a:pPr lvl="1"/>
            <a:r>
              <a:rPr lang="en-US" dirty="0"/>
              <a:t>What  happens when the the list is…</a:t>
            </a:r>
          </a:p>
          <a:p>
            <a:pPr lvl="2"/>
            <a:r>
              <a:rPr lang="en-US" dirty="0"/>
              <a:t>0 length? do I need to reverse?</a:t>
            </a:r>
          </a:p>
          <a:p>
            <a:pPr lvl="2"/>
            <a:r>
              <a:rPr lang="en-US" dirty="0"/>
              <a:t>1 length? do I  need to reverse?</a:t>
            </a:r>
          </a:p>
          <a:p>
            <a:pPr lvl="2"/>
            <a:r>
              <a:rPr lang="en-US" dirty="0"/>
              <a:t>No!</a:t>
            </a:r>
          </a:p>
          <a:p>
            <a:pPr lvl="1"/>
            <a:r>
              <a:rPr lang="en-US" dirty="0"/>
              <a:t>Just return the list</a:t>
            </a:r>
          </a:p>
          <a:p>
            <a:r>
              <a:rPr lang="en-US" dirty="0"/>
              <a:t>List is length 2?</a:t>
            </a:r>
          </a:p>
          <a:p>
            <a:pPr lvl="1"/>
            <a:r>
              <a:rPr lang="en-US" dirty="0"/>
              <a:t>Swap the  first and  last!</a:t>
            </a:r>
          </a:p>
          <a:p>
            <a:pPr lvl="1"/>
            <a:r>
              <a:rPr lang="en-US" dirty="0"/>
              <a:t>and then N  length?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988288-284C-5F40-ACDD-8BC4A20236CA}"/>
              </a:ext>
            </a:extLst>
          </p:cNvPr>
          <p:cNvSpPr txBox="1"/>
          <p:nvPr/>
        </p:nvSpPr>
        <p:spPr>
          <a:xfrm>
            <a:off x="5565422" y="1532946"/>
            <a:ext cx="7518400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reverse_list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(values):</a:t>
            </a:r>
          </a:p>
          <a:p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# base first!</a:t>
            </a:r>
            <a:b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(values) &lt; 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[values[-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]]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reverse_list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(values[:-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2CD843-9E41-494B-B6BC-24303728CF1B}"/>
              </a:ext>
            </a:extLst>
          </p:cNvPr>
          <p:cNvSpPr txBox="1"/>
          <p:nvPr/>
        </p:nvSpPr>
        <p:spPr>
          <a:xfrm>
            <a:off x="6043658" y="3371990"/>
            <a:ext cx="6908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"a"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reversed =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r>
              <a:rPr lang="en-US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146366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1AFE-9598-B743-8F70-6A252853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6" y="448059"/>
            <a:ext cx="5580814" cy="1015663"/>
          </a:xfrm>
        </p:spPr>
        <p:txBody>
          <a:bodyPr/>
          <a:lstStyle/>
          <a:p>
            <a:r>
              <a:rPr lang="en-US" dirty="0"/>
              <a:t>Example One: Run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74420-9356-634C-BEE0-448814EDC5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12478325" cy="4601388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reverse_list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"Princess Zelda"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Ganon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"Link"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Epona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Impa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Impa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reverse_list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"Princess Zelda"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Ganon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"Link"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Epona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Epona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reverse_list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"Princess Zelda"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Ganon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"Link”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"Link"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reverse_list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"Princess Zelda"</a:t>
            </a: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Ganon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lvl="4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Ganon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reverse_list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"Princess Zelda"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lvl="4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 Hit length of one, return ([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"Princess Zelda"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4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Ganon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 + 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"Princess Zelda"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"Link"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+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Ganon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"Princess Zelda"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Epona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+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"Link", 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Ganon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"Princess Zelda"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Impa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+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Epona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"Link", 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Ganon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"Princess Zelda"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Impa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Epona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"Link", "</a:t>
            </a:r>
            <a:r>
              <a:rPr lang="en-US" dirty="0" err="1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Ganon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"Princess Zelda"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dirty="0"/>
              <a:t>Final answer!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E7C82-FFCA-704A-8076-4F824333A66F}"/>
              </a:ext>
            </a:extLst>
          </p:cNvPr>
          <p:cNvSpPr txBox="1"/>
          <p:nvPr/>
        </p:nvSpPr>
        <p:spPr>
          <a:xfrm>
            <a:off x="7620000" y="140283"/>
            <a:ext cx="6050844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6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reverse_list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(values):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base first!</a:t>
            </a:r>
            <a:b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dirty="0" err="1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(values) &lt; 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[values[-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]] 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reverse_list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(values[:-</a:t>
            </a:r>
            <a:r>
              <a:rPr lang="en-US" sz="16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81370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1191</TotalTime>
  <Words>1169</Words>
  <Application>Microsoft Office PowerPoint</Application>
  <PresentationFormat>Custom</PresentationFormat>
  <Paragraphs>92</Paragraphs>
  <Slides>12</Slides>
  <Notes>4</Notes>
  <HiddenSlides>1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Consolas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Files, files and more files?</vt:lpstr>
      <vt:lpstr>Let’s learn about Routing and Packets</vt:lpstr>
      <vt:lpstr>Key words to know</vt:lpstr>
      <vt:lpstr>Question to consider</vt:lpstr>
      <vt:lpstr>Recursion</vt:lpstr>
      <vt:lpstr>Recursion</vt:lpstr>
      <vt:lpstr>Example One</vt:lpstr>
      <vt:lpstr>Example One: Run</vt:lpstr>
      <vt:lpstr>Tail Recursion – Store Answer!</vt:lpstr>
      <vt:lpstr>Tail: Reverse List</vt:lpstr>
      <vt:lpstr>Let’s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Albert Lionelle</cp:lastModifiedBy>
  <cp:revision>6</cp:revision>
  <dcterms:created xsi:type="dcterms:W3CDTF">2021-07-19T01:08:27Z</dcterms:created>
  <dcterms:modified xsi:type="dcterms:W3CDTF">2021-10-16T22:35:52Z</dcterms:modified>
</cp:coreProperties>
</file>