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4" r:id="rId3"/>
    <p:sldId id="260" r:id="rId4"/>
    <p:sldId id="261" r:id="rId5"/>
    <p:sldId id="262" r:id="rId6"/>
    <p:sldId id="263" r:id="rId7"/>
    <p:sldId id="264" r:id="rId8"/>
    <p:sldId id="275" r:id="rId9"/>
    <p:sldId id="257" r:id="rId10"/>
    <p:sldId id="276" r:id="rId11"/>
    <p:sldId id="258" r:id="rId12"/>
    <p:sldId id="277" r:id="rId13"/>
    <p:sldId id="259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86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2952c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2952c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0d2952c9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0d2952c9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0d2952c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0d2952c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0d2952c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0d2952c9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0d2952c9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0d2952c9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15194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history.info/History%20of%20the%20Internet/web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hyperlink" Target="https://www.internetsociety.org/internet/history-internet/" TargetMode="External"/><Relationship Id="rId4" Type="http://schemas.openxmlformats.org/officeDocument/2006/relationships/hyperlink" Target="https://gizmodo.com/100-websites-that-shaped-the-internet-as-we-know-it-182963477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kBXQZMmiA4s?feature=oembed" TargetMode="Externa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www.w3schools.com/html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HTML Files and Python Dictionaries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BDC8-B9F2-44CB-9A98-BFC83FAB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7DCC2-D883-46C9-BB39-58A80FF96C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771545"/>
          </a:xfrm>
        </p:spPr>
        <p:txBody>
          <a:bodyPr/>
          <a:lstStyle/>
          <a:p>
            <a:r>
              <a:rPr lang="en-US" dirty="0"/>
              <a:t>Write a dictionary that stores grades (like example on last slide)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grades = {“assignment1”: 2, “assignment2”:4}</a:t>
            </a:r>
          </a:p>
          <a:p>
            <a:r>
              <a:rPr lang="en-US" dirty="0"/>
              <a:t>Have at least five different assignments in the dictionary.</a:t>
            </a:r>
          </a:p>
          <a:p>
            <a:r>
              <a:rPr lang="en-US" dirty="0"/>
              <a:t>Write code that changes one of the assignments grades to be a different value</a:t>
            </a:r>
          </a:p>
          <a:p>
            <a:endParaRPr lang="en-US" dirty="0"/>
          </a:p>
          <a:p>
            <a:r>
              <a:rPr lang="en-US" dirty="0"/>
              <a:t>Challenge problem:</a:t>
            </a:r>
          </a:p>
          <a:p>
            <a:pPr lvl="1"/>
            <a:r>
              <a:rPr lang="en-US" dirty="0"/>
              <a:t>Let someone add and update grades through the console/terminal ( remember “input(“enter a value”))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3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4001-F6A6-9640-86A0-97967BEE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5854-456E-2E42-9956-B6A13495CB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312684"/>
          </a:xfrm>
        </p:spPr>
        <p:txBody>
          <a:bodyPr/>
          <a:lstStyle/>
          <a:p>
            <a:r>
              <a:rPr lang="en-US" dirty="0" err="1"/>
              <a:t>dict.keys</a:t>
            </a:r>
            <a:r>
              <a:rPr lang="en-US" dirty="0"/>
              <a:t>() -  give list of keys</a:t>
            </a:r>
          </a:p>
          <a:p>
            <a:pPr lvl="1"/>
            <a:r>
              <a:rPr lang="en-US" dirty="0"/>
              <a:t>in no particular order! </a:t>
            </a:r>
          </a:p>
          <a:p>
            <a:r>
              <a:rPr lang="en-US" dirty="0" err="1"/>
              <a:t>dict.values</a:t>
            </a:r>
            <a:r>
              <a:rPr lang="en-US" dirty="0"/>
              <a:t>() -  give items  *without  keys*</a:t>
            </a:r>
          </a:p>
          <a:p>
            <a:r>
              <a:rPr lang="en-US" dirty="0" err="1"/>
              <a:t>dict.items</a:t>
            </a:r>
            <a:r>
              <a:rPr lang="en-US" dirty="0"/>
              <a:t>()  - gives tuple of (key,  value)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AC2A5-95C0-E14B-BDAA-750D0B2F9F4A}"/>
              </a:ext>
            </a:extLst>
          </p:cNvPr>
          <p:cNvSpPr txBox="1"/>
          <p:nvPr/>
        </p:nvSpPr>
        <p:spPr>
          <a:xfrm>
            <a:off x="628072" y="3694442"/>
            <a:ext cx="82619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authorized.items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"{} is authorized in {}"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.format(key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9FD07-F080-774F-8A0D-3E48A30DD4E0}"/>
              </a:ext>
            </a:extLst>
          </p:cNvPr>
          <p:cNvSpPr txBox="1"/>
          <p:nvPr/>
        </p:nvSpPr>
        <p:spPr>
          <a:xfrm>
            <a:off x="628072" y="4696999"/>
            <a:ext cx="12166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Murdoch is authorized in ['Cut &amp; Thrust', 'Rapier Spear', 'Rapier', 'Combat Archery', 'Armored Combat']</a:t>
            </a:r>
          </a:p>
          <a:p>
            <a:r>
              <a:rPr lang="en-US" dirty="0" err="1"/>
              <a:t>Valtaja</a:t>
            </a:r>
            <a:r>
              <a:rPr lang="en-US" dirty="0"/>
              <a:t> is authorized in ['Cut &amp; Thrust', 'Rapier Spear', 'Rapier']</a:t>
            </a:r>
          </a:p>
          <a:p>
            <a:r>
              <a:rPr lang="en-US" dirty="0" err="1"/>
              <a:t>Aegeon</a:t>
            </a:r>
            <a:r>
              <a:rPr lang="en-US" dirty="0"/>
              <a:t> is authorized in ['Cut &amp; Thrust', 'Rapier Spear', 'Rapier', 'Armored Combat', 'Great Weapons']</a:t>
            </a:r>
          </a:p>
          <a:p>
            <a:r>
              <a:rPr lang="en-US" dirty="0"/>
              <a:t>Miriam is authorized in ['Cut &amp; Thrust', 'Great Weapons’]</a:t>
            </a:r>
          </a:p>
          <a:p>
            <a:r>
              <a:rPr lang="en-US" dirty="0"/>
              <a:t>Felix is authorized in ['Armored Combat', 'Great Weapons']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31B8F-6D87-CB4A-AF17-7A85BCB206FE}"/>
              </a:ext>
            </a:extLst>
          </p:cNvPr>
          <p:cNvSpPr txBox="1"/>
          <p:nvPr/>
        </p:nvSpPr>
        <p:spPr>
          <a:xfrm>
            <a:off x="4069721" y="6511984"/>
            <a:ext cx="5396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I wanted to print in alphabetical order?</a:t>
            </a:r>
          </a:p>
        </p:txBody>
      </p:sp>
    </p:spTree>
    <p:extLst>
      <p:ext uri="{BB962C8B-B14F-4D97-AF65-F5344CB8AC3E}">
        <p14:creationId xmlns:p14="http://schemas.microsoft.com/office/powerpoint/2010/main" val="388265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F23B-47D0-4C24-A489-7431FA05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40CE0-A037-4FD9-8F52-3E0952613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230145"/>
          </a:xfrm>
        </p:spPr>
        <p:txBody>
          <a:bodyPr/>
          <a:lstStyle/>
          <a:p>
            <a:r>
              <a:rPr lang="en-US" dirty="0"/>
              <a:t>Take the code you wrote before</a:t>
            </a:r>
          </a:p>
          <a:p>
            <a:pPr lvl="1"/>
            <a:r>
              <a:rPr lang="en-US" dirty="0"/>
              <a:t>Loop through all the values – printing out assignment name and grade next to it. </a:t>
            </a:r>
          </a:p>
          <a:p>
            <a:pPr lvl="1"/>
            <a:r>
              <a:rPr lang="en-US" dirty="0"/>
              <a:t>Code below will help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4068B-E342-4079-A566-DEB9082AB914}"/>
              </a:ext>
            </a:extLst>
          </p:cNvPr>
          <p:cNvSpPr txBox="1"/>
          <p:nvPr/>
        </p:nvSpPr>
        <p:spPr>
          <a:xfrm>
            <a:off x="773215" y="3238742"/>
            <a:ext cx="82619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authorized.items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"{} is authorized in {}"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.format(key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value))</a:t>
            </a:r>
          </a:p>
        </p:txBody>
      </p:sp>
    </p:spTree>
    <p:extLst>
      <p:ext uri="{BB962C8B-B14F-4D97-AF65-F5344CB8AC3E}">
        <p14:creationId xmlns:p14="http://schemas.microsoft.com/office/powerpoint/2010/main" val="75664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461C-1D72-7846-87B2-3D1C51EF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47D93-06A3-2F44-A3FB-C8AD6003CE28}"/>
              </a:ext>
            </a:extLst>
          </p:cNvPr>
          <p:cNvSpPr txBox="1"/>
          <p:nvPr/>
        </p:nvSpPr>
        <p:spPr>
          <a:xfrm>
            <a:off x="3454400" y="1839486"/>
            <a:ext cx="6908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is_auth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[name]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add_auth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not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[name].append(auth)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	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[name] = [auth]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remove_auth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[name].remove(auth)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clear_fighter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auth_dict.pop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(name, None)</a:t>
            </a:r>
          </a:p>
        </p:txBody>
      </p:sp>
    </p:spTree>
    <p:extLst>
      <p:ext uri="{BB962C8B-B14F-4D97-AF65-F5344CB8AC3E}">
        <p14:creationId xmlns:p14="http://schemas.microsoft.com/office/powerpoint/2010/main" val="28286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  <a:p>
            <a:pPr lvl="1"/>
            <a:endParaRPr lang="en-US" dirty="0"/>
          </a:p>
          <a:p>
            <a:r>
              <a:rPr lang="en-US" dirty="0"/>
              <a:t>LABS – are mostly empty. If can go to them to get help, and they should be full.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Start labs right away</a:t>
            </a:r>
          </a:p>
          <a:p>
            <a:endParaRPr lang="en-US" sz="3022" dirty="0"/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6" y="5487214"/>
            <a:ext cx="119267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164 – Next Course In Sequence, also consider CS 220 (math and stats especially)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2016 Report found on average jobs that require coding skills paid $22,000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Try to brain storm *everything* you know about lists, and write it down.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Internet Review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94" y="2178531"/>
            <a:ext cx="6629093" cy="453242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Layers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Physical Wires transmitting bits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IP and DNS - figuring out where to go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Routing and TCP helps transfer packets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HTTP/S - helps determine files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World Wide Web (WWW)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 Tim Berners Lee  (WWW Consortium) 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Marc Andreesen (Netscape)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CERN Laboratories - first Website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End of 1993 - 26 websites in existence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End of 1994 - Amazon, 1 million browsers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By 1998 - 750,000 commercial sites 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All of this is based on the layers - files transferred through multiple computers</a:t>
            </a:r>
            <a:endParaRPr dirty="0"/>
          </a:p>
        </p:txBody>
      </p:sp>
      <p:sp>
        <p:nvSpPr>
          <p:cNvPr id="195" name="Google Shape;195;p40"/>
          <p:cNvSpPr txBox="1"/>
          <p:nvPr/>
        </p:nvSpPr>
        <p:spPr>
          <a:xfrm>
            <a:off x="7756533" y="475849"/>
            <a:ext cx="5995787" cy="12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 dirty="0">
                <a:latin typeface="Proxima Nova"/>
                <a:ea typeface="Proxima Nova"/>
                <a:cs typeface="Proxima Nova"/>
                <a:sym typeface="Proxima Nova"/>
              </a:rPr>
              <a:t>Further Reading: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n" sz="1813" u="sng" dirty="0">
                <a:solidFill>
                  <a:srgbClr val="3246A4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WWW History</a:t>
            </a:r>
            <a:r>
              <a:rPr lang="en" sz="1813" dirty="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813" u="sng" dirty="0">
                <a:solidFill>
                  <a:srgbClr val="3246A4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100 Websites that Shaped the Web</a:t>
            </a:r>
            <a:r>
              <a:rPr lang="en" sz="1813" dirty="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813" u="sng" dirty="0">
                <a:solidFill>
                  <a:srgbClr val="3246A4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Collection of Internet History Links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4" name="Google Shape;194;p40" descr="Diagram showing how there are vairous layers of the internet and how they are all interconnected. 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4277" y="2487896"/>
            <a:ext cx="5702027" cy="422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HTML and HTTP</a:t>
            </a:r>
            <a:endParaRPr dirty="0"/>
          </a:p>
        </p:txBody>
      </p:sp>
      <p:pic>
        <p:nvPicPr>
          <p:cNvPr id="2" name="Online Media 1" title="The Internet: HTTP &amp; HTML">
            <a:hlinkClick r:id="" action="ppaction://media"/>
            <a:extLst>
              <a:ext uri="{FF2B5EF4-FFF2-40B4-BE49-F238E27FC236}">
                <a16:creationId xmlns:a16="http://schemas.microsoft.com/office/drawing/2014/main" id="{043E7853-E1D7-4368-9FFF-2E8A09139CA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17165" y="1613482"/>
            <a:ext cx="9783270" cy="5527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HTML example</a:t>
            </a:r>
            <a:endParaRPr dirty="0"/>
          </a:p>
        </p:txBody>
      </p:sp>
      <p:sp>
        <p:nvSpPr>
          <p:cNvPr id="207" name="Google Shape;207;p42"/>
          <p:cNvSpPr txBox="1">
            <a:spLocks noGrp="1"/>
          </p:cNvSpPr>
          <p:nvPr>
            <p:ph type="body" idx="1"/>
          </p:nvPr>
        </p:nvSpPr>
        <p:spPr>
          <a:xfrm>
            <a:off x="628093" y="2161795"/>
            <a:ext cx="5722427" cy="44685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&lt;!DOCTYPE html&gt;</a:t>
            </a:r>
            <a:endParaRPr dirty="0"/>
          </a:p>
          <a:p>
            <a:pPr marL="0" indent="0">
              <a:buNone/>
            </a:pPr>
            <a:r>
              <a:rPr lang="en" dirty="0"/>
              <a:t>&lt;html lang="</a:t>
            </a:r>
            <a:r>
              <a:rPr lang="en" dirty="0" err="1"/>
              <a:t>en</a:t>
            </a:r>
            <a:r>
              <a:rPr lang="en" dirty="0"/>
              <a:t>"&gt;</a:t>
            </a:r>
            <a:endParaRPr dirty="0"/>
          </a:p>
          <a:p>
            <a:pPr marL="0" indent="0">
              <a:buNone/>
            </a:pPr>
            <a:r>
              <a:rPr lang="en" dirty="0"/>
              <a:t>    &lt;body&gt;</a:t>
            </a:r>
            <a:endParaRPr dirty="0"/>
          </a:p>
          <a:p>
            <a:pPr marL="0" indent="0">
              <a:buNone/>
            </a:pPr>
            <a:r>
              <a:rPr lang="en" dirty="0"/>
              <a:t>        &lt;h1&gt;Doctor Who 101&lt;/h1&gt;</a:t>
            </a:r>
            <a:endParaRPr dirty="0"/>
          </a:p>
          <a:p>
            <a:pPr marL="0" indent="0">
              <a:buNone/>
            </a:pPr>
            <a:r>
              <a:rPr lang="en" dirty="0"/>
              <a:t>        &lt;p&gt;Welcome CS150 to Doctor Who 101. This is a short paragraph.&lt;/p&gt;</a:t>
            </a:r>
            <a:endParaRPr dirty="0"/>
          </a:p>
          <a:p>
            <a:pPr marL="0" indent="0">
              <a:buNone/>
            </a:pPr>
            <a:r>
              <a:rPr lang="en" dirty="0"/>
              <a:t>        &lt;p&gt;This is another paragraph. What do you think of the new doctor?&lt;/p&gt;</a:t>
            </a:r>
            <a:endParaRPr dirty="0"/>
          </a:p>
          <a:p>
            <a:pPr marL="0" indent="0">
              <a:buNone/>
            </a:pPr>
            <a:r>
              <a:rPr lang="en" dirty="0"/>
              <a:t>    &lt;/body&gt;</a:t>
            </a:r>
            <a:endParaRPr dirty="0"/>
          </a:p>
          <a:p>
            <a:pPr marL="0" indent="0">
              <a:buNone/>
            </a:pPr>
            <a:r>
              <a:rPr lang="en" dirty="0"/>
              <a:t>&lt;/html&gt;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pic>
        <p:nvPicPr>
          <p:cNvPr id="208" name="Google Shape;208;p42" descr="Doctor Who 101. Welcome CS150 to Doctor Who 101. This is a short paragraph. This is another paragraph. What do you think of the new doctor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393" y="2487893"/>
            <a:ext cx="7037208" cy="232476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2"/>
          <p:cNvSpPr txBox="1"/>
          <p:nvPr/>
        </p:nvSpPr>
        <p:spPr>
          <a:xfrm>
            <a:off x="6780393" y="7253122"/>
            <a:ext cx="8127813" cy="65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Further Reading/Tutorial: </a:t>
            </a:r>
            <a:r>
              <a:rPr lang="en" sz="1800" u="sng" dirty="0">
                <a:solidFill>
                  <a:srgbClr val="3246A4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https://www.w3schools.com/html/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Websites Are Files</a:t>
            </a:r>
            <a:endParaRPr dirty="0"/>
          </a:p>
        </p:txBody>
      </p:sp>
      <p:sp>
        <p:nvSpPr>
          <p:cNvPr id="216" name="Google Shape;216;p43"/>
          <p:cNvSpPr txBox="1">
            <a:spLocks noGrp="1"/>
          </p:cNvSpPr>
          <p:nvPr>
            <p:ph type="body" idx="1"/>
          </p:nvPr>
        </p:nvSpPr>
        <p:spPr>
          <a:xfrm>
            <a:off x="636744" y="2042191"/>
            <a:ext cx="5803120" cy="486653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The internet has evolved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HTML pages (Semantic Hints)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Cascading Style Sheets (Look and Feel)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Color, semantics, and some layout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err="1"/>
              <a:t>Javascript</a:t>
            </a:r>
            <a:r>
              <a:rPr lang="en" dirty="0"/>
              <a:t> (Functionality) 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 ECMAScript ! 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 err="1"/>
              <a:t>Javascript</a:t>
            </a:r>
            <a:r>
              <a:rPr lang="en" dirty="0"/>
              <a:t> is </a:t>
            </a:r>
            <a:r>
              <a:rPr lang="en" b="1" i="1" u="sng" dirty="0"/>
              <a:t>not</a:t>
            </a:r>
            <a:r>
              <a:rPr lang="en" dirty="0"/>
              <a:t> Java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Your computer talks to another computer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Sending files back and forth!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Your </a:t>
            </a:r>
            <a:r>
              <a:rPr lang="en" b="1" dirty="0"/>
              <a:t>browser</a:t>
            </a:r>
            <a:r>
              <a:rPr lang="en" dirty="0"/>
              <a:t> displays the file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Similar to how a word doc displays files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sp>
        <p:nvSpPr>
          <p:cNvPr id="214" name="Google Shape;214;p43" descr="Diagram of how a browser reads and displays information. "/>
          <p:cNvSpPr/>
          <p:nvPr/>
        </p:nvSpPr>
        <p:spPr>
          <a:xfrm>
            <a:off x="6574467" y="1974645"/>
            <a:ext cx="6717947" cy="297205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algn="ctr"/>
            <a:r>
              <a:rPr lang="en" sz="2400" dirty="0"/>
              <a:t>Browser - Reads and displays.</a:t>
            </a:r>
            <a:endParaRPr sz="2400" dirty="0"/>
          </a:p>
        </p:txBody>
      </p:sp>
      <p:sp>
        <p:nvSpPr>
          <p:cNvPr id="217" name="Google Shape;217;p43"/>
          <p:cNvSpPr/>
          <p:nvPr/>
        </p:nvSpPr>
        <p:spPr>
          <a:xfrm>
            <a:off x="7036149" y="2531111"/>
            <a:ext cx="2165120" cy="18944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.HTML</a:t>
            </a:r>
            <a:endParaRPr sz="3022" dirty="0"/>
          </a:p>
        </p:txBody>
      </p:sp>
      <p:sp>
        <p:nvSpPr>
          <p:cNvPr id="218" name="Google Shape;218;p43"/>
          <p:cNvSpPr/>
          <p:nvPr/>
        </p:nvSpPr>
        <p:spPr>
          <a:xfrm>
            <a:off x="9567260" y="2531111"/>
            <a:ext cx="1687307" cy="6845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.css</a:t>
            </a:r>
            <a:endParaRPr sz="3022" dirty="0"/>
          </a:p>
        </p:txBody>
      </p:sp>
      <p:cxnSp>
        <p:nvCxnSpPr>
          <p:cNvPr id="223" name="Google Shape;223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7" idx="3"/>
          </p:cNvCxnSpPr>
          <p:nvPr/>
        </p:nvCxnSpPr>
        <p:spPr>
          <a:xfrm rot="10800000" flipH="1">
            <a:off x="9201269" y="2785658"/>
            <a:ext cx="429760" cy="69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43"/>
          <p:cNvSpPr/>
          <p:nvPr/>
        </p:nvSpPr>
        <p:spPr>
          <a:xfrm>
            <a:off x="9797553" y="2761405"/>
            <a:ext cx="1687307" cy="6845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.css</a:t>
            </a:r>
            <a:endParaRPr sz="3022" dirty="0"/>
          </a:p>
        </p:txBody>
      </p:sp>
      <p:cxnSp>
        <p:nvCxnSpPr>
          <p:cNvPr id="222" name="Google Shape;222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7" idx="3"/>
          </p:cNvCxnSpPr>
          <p:nvPr/>
        </p:nvCxnSpPr>
        <p:spPr>
          <a:xfrm rot="10800000" flipH="1">
            <a:off x="9201269" y="3072164"/>
            <a:ext cx="604747" cy="4061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7" idx="3"/>
            <a:endCxn id="220" idx="1"/>
          </p:cNvCxnSpPr>
          <p:nvPr/>
        </p:nvCxnSpPr>
        <p:spPr>
          <a:xfrm rot="10800000" flipH="1">
            <a:off x="9201269" y="3333738"/>
            <a:ext cx="826427" cy="1446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Google Shape;220;p43"/>
          <p:cNvSpPr/>
          <p:nvPr/>
        </p:nvSpPr>
        <p:spPr>
          <a:xfrm>
            <a:off x="10027847" y="2991698"/>
            <a:ext cx="1687307" cy="6845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.css</a:t>
            </a:r>
            <a:endParaRPr sz="3022" dirty="0"/>
          </a:p>
        </p:txBody>
      </p:sp>
      <p:cxnSp>
        <p:nvCxnSpPr>
          <p:cNvPr id="227" name="Google Shape;227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7" idx="3"/>
            <a:endCxn id="224" idx="1"/>
          </p:cNvCxnSpPr>
          <p:nvPr/>
        </p:nvCxnSpPr>
        <p:spPr>
          <a:xfrm>
            <a:off x="9201269" y="3478351"/>
            <a:ext cx="1671440" cy="6260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" name="Google Shape;224;p43"/>
          <p:cNvSpPr/>
          <p:nvPr/>
        </p:nvSpPr>
        <p:spPr>
          <a:xfrm>
            <a:off x="10872595" y="3826020"/>
            <a:ext cx="1464267" cy="5571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 dirty="0"/>
              <a:t>.</a:t>
            </a:r>
            <a:endParaRPr sz="3022" dirty="0"/>
          </a:p>
        </p:txBody>
      </p:sp>
      <p:cxnSp>
        <p:nvCxnSpPr>
          <p:cNvPr id="228" name="Google Shape;228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7" idx="3"/>
            <a:endCxn id="225" idx="1"/>
          </p:cNvCxnSpPr>
          <p:nvPr/>
        </p:nvCxnSpPr>
        <p:spPr>
          <a:xfrm>
            <a:off x="9201269" y="3478351"/>
            <a:ext cx="1901733" cy="8563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43"/>
          <p:cNvSpPr/>
          <p:nvPr/>
        </p:nvSpPr>
        <p:spPr>
          <a:xfrm>
            <a:off x="11102889" y="4056313"/>
            <a:ext cx="1464267" cy="5571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 dirty="0"/>
              <a:t>s</a:t>
            </a:r>
            <a:endParaRPr sz="3022" dirty="0"/>
          </a:p>
        </p:txBody>
      </p:sp>
      <p:cxnSp>
        <p:nvCxnSpPr>
          <p:cNvPr id="229" name="Google Shape;229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7" idx="3"/>
            <a:endCxn id="226" idx="1"/>
          </p:cNvCxnSpPr>
          <p:nvPr/>
        </p:nvCxnSpPr>
        <p:spPr>
          <a:xfrm>
            <a:off x="9201269" y="3478351"/>
            <a:ext cx="2132027" cy="10866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43"/>
          <p:cNvSpPr/>
          <p:nvPr/>
        </p:nvSpPr>
        <p:spPr>
          <a:xfrm>
            <a:off x="11333182" y="4286607"/>
            <a:ext cx="1464267" cy="5571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.js</a:t>
            </a:r>
            <a:endParaRPr sz="3022" dirty="0"/>
          </a:p>
        </p:txBody>
      </p:sp>
      <p:cxnSp>
        <p:nvCxnSpPr>
          <p:cNvPr id="231" name="Google Shape;231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0" idx="1"/>
          </p:cNvCxnSpPr>
          <p:nvPr/>
        </p:nvCxnSpPr>
        <p:spPr>
          <a:xfrm rot="10800000">
            <a:off x="7768282" y="4982738"/>
            <a:ext cx="780187" cy="159165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43"/>
          <p:cNvSpPr/>
          <p:nvPr/>
        </p:nvSpPr>
        <p:spPr>
          <a:xfrm>
            <a:off x="8548469" y="5985511"/>
            <a:ext cx="2132027" cy="117776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dirty="0"/>
              <a:t>Server Sends </a:t>
            </a:r>
            <a:r>
              <a:rPr lang="en" b="1" dirty="0"/>
              <a:t>Files</a:t>
            </a:r>
            <a:endParaRPr b="1" dirty="0"/>
          </a:p>
        </p:txBody>
      </p:sp>
      <p:cxnSp>
        <p:nvCxnSpPr>
          <p:cNvPr id="232" name="Google Shape;232;p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0" idx="3"/>
          </p:cNvCxnSpPr>
          <p:nvPr/>
        </p:nvCxnSpPr>
        <p:spPr>
          <a:xfrm rot="10800000" flipH="1">
            <a:off x="10680496" y="4982738"/>
            <a:ext cx="749360" cy="159165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33" name="Google Shape;233;p43"/>
          <p:cNvSpPr txBox="1"/>
          <p:nvPr/>
        </p:nvSpPr>
        <p:spPr>
          <a:xfrm>
            <a:off x="11827731" y="5492020"/>
            <a:ext cx="1559920" cy="55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/>
              <a:t>They talk!</a:t>
            </a:r>
            <a:endParaRPr sz="302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Web-Applications</a:t>
            </a:r>
            <a:endParaRPr dirty="0"/>
          </a:p>
        </p:txBody>
      </p:sp>
      <p:grpSp>
        <p:nvGrpSpPr>
          <p:cNvPr id="240" name="Google Shape;240;p44" descr="Diagram of how information goes from a webpage to a browser and computer. "/>
          <p:cNvGrpSpPr/>
          <p:nvPr/>
        </p:nvGrpSpPr>
        <p:grpSpPr>
          <a:xfrm>
            <a:off x="950258" y="2590676"/>
            <a:ext cx="5068019" cy="2215071"/>
            <a:chOff x="4350750" y="1306750"/>
            <a:chExt cx="4445700" cy="1966800"/>
          </a:xfrm>
        </p:grpSpPr>
        <p:sp>
          <p:nvSpPr>
            <p:cNvPr id="241" name="Google Shape;241;p44"/>
            <p:cNvSpPr/>
            <p:nvPr/>
          </p:nvSpPr>
          <p:spPr>
            <a:xfrm>
              <a:off x="4350750" y="1306750"/>
              <a:ext cx="4445700" cy="1966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t" anchorCtr="0">
              <a:noAutofit/>
            </a:bodyPr>
            <a:lstStyle/>
            <a:p>
              <a:pPr algn="ctr"/>
              <a:r>
                <a:rPr lang="en" sz="1800" dirty="0"/>
                <a:t>Webpage - browser / computer</a:t>
              </a:r>
              <a:endParaRPr sz="1800" dirty="0"/>
            </a:p>
          </p:txBody>
        </p:sp>
        <p:sp>
          <p:nvSpPr>
            <p:cNvPr id="242" name="Google Shape;242;p44"/>
            <p:cNvSpPr/>
            <p:nvPr/>
          </p:nvSpPr>
          <p:spPr>
            <a:xfrm>
              <a:off x="4656275" y="1777241"/>
              <a:ext cx="1432800" cy="125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sz="3022"/>
                <a:t>.HTML</a:t>
              </a:r>
              <a:endParaRPr sz="3022" dirty="0"/>
            </a:p>
          </p:txBody>
        </p:sp>
        <p:sp>
          <p:nvSpPr>
            <p:cNvPr id="243" name="Google Shape;243;p44"/>
            <p:cNvSpPr/>
            <p:nvPr/>
          </p:nvSpPr>
          <p:spPr>
            <a:xfrm>
              <a:off x="6331275" y="1777241"/>
              <a:ext cx="1116600" cy="453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sz="3022"/>
                <a:t>.css</a:t>
              </a:r>
              <a:endParaRPr sz="3022" dirty="0"/>
            </a:p>
          </p:txBody>
        </p:sp>
        <p:sp>
          <p:nvSpPr>
            <p:cNvPr id="244" name="Google Shape;244;p44"/>
            <p:cNvSpPr/>
            <p:nvPr/>
          </p:nvSpPr>
          <p:spPr>
            <a:xfrm>
              <a:off x="6483675" y="1827400"/>
              <a:ext cx="1116600" cy="453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sz="3022"/>
                <a:t>.css</a:t>
              </a:r>
              <a:endParaRPr sz="3022" dirty="0"/>
            </a:p>
          </p:txBody>
        </p:sp>
        <p:sp>
          <p:nvSpPr>
            <p:cNvPr id="245" name="Google Shape;245;p44"/>
            <p:cNvSpPr/>
            <p:nvPr/>
          </p:nvSpPr>
          <p:spPr>
            <a:xfrm>
              <a:off x="6636075" y="1979800"/>
              <a:ext cx="1116600" cy="453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sz="3022"/>
                <a:t>.css</a:t>
              </a:r>
              <a:endParaRPr sz="3022" dirty="0"/>
            </a:p>
          </p:txBody>
        </p:sp>
        <p:cxnSp>
          <p:nvCxnSpPr>
            <p:cNvPr id="246" name="Google Shape;246;p44"/>
            <p:cNvCxnSpPr>
              <a:stCxn id="242" idx="3"/>
              <a:endCxn id="245" idx="1"/>
            </p:cNvCxnSpPr>
            <p:nvPr/>
          </p:nvCxnSpPr>
          <p:spPr>
            <a:xfrm rot="10800000" flipH="1">
              <a:off x="6089075" y="2206391"/>
              <a:ext cx="547200" cy="19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7" name="Google Shape;247;p44"/>
            <p:cNvCxnSpPr>
              <a:stCxn id="242" idx="3"/>
            </p:cNvCxnSpPr>
            <p:nvPr/>
          </p:nvCxnSpPr>
          <p:spPr>
            <a:xfrm rot="10800000" flipH="1">
              <a:off x="6089075" y="2134691"/>
              <a:ext cx="400500" cy="26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8" name="Google Shape;248;p44"/>
            <p:cNvCxnSpPr>
              <a:stCxn id="242" idx="3"/>
            </p:cNvCxnSpPr>
            <p:nvPr/>
          </p:nvCxnSpPr>
          <p:spPr>
            <a:xfrm rot="10800000" flipH="1">
              <a:off x="6089075" y="1945691"/>
              <a:ext cx="283800" cy="45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9" name="Google Shape;249;p44"/>
            <p:cNvSpPr/>
            <p:nvPr/>
          </p:nvSpPr>
          <p:spPr>
            <a:xfrm>
              <a:off x="7195100" y="2634166"/>
              <a:ext cx="9690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sz="3022"/>
                <a:t>.js</a:t>
              </a:r>
              <a:endParaRPr sz="3022" dirty="0"/>
            </a:p>
          </p:txBody>
        </p:sp>
        <p:sp>
          <p:nvSpPr>
            <p:cNvPr id="250" name="Google Shape;250;p44"/>
            <p:cNvSpPr/>
            <p:nvPr/>
          </p:nvSpPr>
          <p:spPr>
            <a:xfrm>
              <a:off x="7347500" y="2684325"/>
              <a:ext cx="9690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sz="3022"/>
                <a:t>.js</a:t>
              </a:r>
              <a:endParaRPr sz="3022" dirty="0"/>
            </a:p>
          </p:txBody>
        </p:sp>
        <p:sp>
          <p:nvSpPr>
            <p:cNvPr id="251" name="Google Shape;251;p44"/>
            <p:cNvSpPr/>
            <p:nvPr/>
          </p:nvSpPr>
          <p:spPr>
            <a:xfrm>
              <a:off x="7499900" y="2734484"/>
              <a:ext cx="969000" cy="36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8153" tIns="138153" rIns="138153" bIns="138153" anchor="ctr" anchorCtr="0">
              <a:noAutofit/>
            </a:bodyPr>
            <a:lstStyle/>
            <a:p>
              <a:pPr algn="ctr"/>
              <a:r>
                <a:rPr lang="en" sz="3022"/>
                <a:t>.js</a:t>
              </a:r>
              <a:endParaRPr sz="3022" dirty="0"/>
            </a:p>
          </p:txBody>
        </p:sp>
        <p:cxnSp>
          <p:nvCxnSpPr>
            <p:cNvPr id="252" name="Google Shape;252;p44"/>
            <p:cNvCxnSpPr>
              <a:stCxn id="242" idx="3"/>
              <a:endCxn id="249" idx="1"/>
            </p:cNvCxnSpPr>
            <p:nvPr/>
          </p:nvCxnSpPr>
          <p:spPr>
            <a:xfrm>
              <a:off x="6089075" y="2404091"/>
              <a:ext cx="1105800" cy="41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3" name="Google Shape;253;p44"/>
            <p:cNvCxnSpPr>
              <a:stCxn id="242" idx="3"/>
              <a:endCxn id="250" idx="1"/>
            </p:cNvCxnSpPr>
            <p:nvPr/>
          </p:nvCxnSpPr>
          <p:spPr>
            <a:xfrm>
              <a:off x="6089075" y="2404091"/>
              <a:ext cx="1258500" cy="46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" name="Google Shape;254;p44"/>
            <p:cNvCxnSpPr>
              <a:stCxn id="242" idx="3"/>
              <a:endCxn id="251" idx="1"/>
            </p:cNvCxnSpPr>
            <p:nvPr/>
          </p:nvCxnSpPr>
          <p:spPr>
            <a:xfrm>
              <a:off x="6089075" y="2404091"/>
              <a:ext cx="1410900" cy="51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66" name="Google Shape;266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65" idx="0"/>
          </p:cNvCxnSpPr>
          <p:nvPr/>
        </p:nvCxnSpPr>
        <p:spPr>
          <a:xfrm rot="10800000">
            <a:off x="2180874" y="4807713"/>
            <a:ext cx="15413" cy="9338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65" name="Google Shape;265;p44"/>
          <p:cNvSpPr/>
          <p:nvPr/>
        </p:nvSpPr>
        <p:spPr>
          <a:xfrm>
            <a:off x="1130273" y="5741580"/>
            <a:ext cx="2132027" cy="117776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dirty="0"/>
              <a:t>Server Sends </a:t>
            </a:r>
            <a:r>
              <a:rPr lang="en" b="1" dirty="0"/>
              <a:t>Files</a:t>
            </a:r>
            <a:endParaRPr b="1" dirty="0"/>
          </a:p>
        </p:txBody>
      </p:sp>
      <p:cxnSp>
        <p:nvCxnSpPr>
          <p:cNvPr id="256" name="Google Shape;256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41" idx="2"/>
          </p:cNvCxnSpPr>
          <p:nvPr/>
        </p:nvCxnSpPr>
        <p:spPr>
          <a:xfrm rot="10800000">
            <a:off x="3484267" y="4805747"/>
            <a:ext cx="4541040" cy="72306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57" name="Google Shape;257;p44"/>
          <p:cNvSpPr/>
          <p:nvPr/>
        </p:nvSpPr>
        <p:spPr>
          <a:xfrm>
            <a:off x="6566080" y="2255806"/>
            <a:ext cx="2132027" cy="117776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Android Phone App - Java or Kotlin</a:t>
            </a:r>
            <a:endParaRPr sz="1800" b="1" dirty="0"/>
          </a:p>
        </p:txBody>
      </p:sp>
      <p:cxnSp>
        <p:nvCxnSpPr>
          <p:cNvPr id="258" name="Google Shape;258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57" idx="2"/>
          </p:cNvCxnSpPr>
          <p:nvPr/>
        </p:nvCxnSpPr>
        <p:spPr>
          <a:xfrm rot="5400000" flipH="1">
            <a:off x="7183293" y="3882366"/>
            <a:ext cx="1963387" cy="106578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59" name="Google Shape;259;p44"/>
          <p:cNvSpPr/>
          <p:nvPr/>
        </p:nvSpPr>
        <p:spPr>
          <a:xfrm>
            <a:off x="8850049" y="2255806"/>
            <a:ext cx="2132027" cy="117776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Apple Phone app - Obj C or Swift</a:t>
            </a:r>
            <a:endParaRPr sz="1800" b="1" dirty="0"/>
          </a:p>
        </p:txBody>
      </p:sp>
      <p:cxnSp>
        <p:nvCxnSpPr>
          <p:cNvPr id="260" name="Google Shape;260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59" idx="2"/>
          </p:cNvCxnSpPr>
          <p:nvPr/>
        </p:nvCxnSpPr>
        <p:spPr>
          <a:xfrm rot="-5400000">
            <a:off x="8420289" y="3922940"/>
            <a:ext cx="1985147" cy="1006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8" name="Google Shape;238;p44"/>
          <p:cNvSpPr/>
          <p:nvPr/>
        </p:nvSpPr>
        <p:spPr>
          <a:xfrm>
            <a:off x="7788191" y="3768673"/>
            <a:ext cx="5798133" cy="31506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/>
              <a:t>Server(s)</a:t>
            </a:r>
            <a:endParaRPr sz="3022" dirty="0"/>
          </a:p>
        </p:txBody>
      </p:sp>
      <p:sp>
        <p:nvSpPr>
          <p:cNvPr id="262" name="Google Shape;262;p44"/>
          <p:cNvSpPr/>
          <p:nvPr/>
        </p:nvSpPr>
        <p:spPr>
          <a:xfrm>
            <a:off x="11057480" y="3837278"/>
            <a:ext cx="2132027" cy="117776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3022"/>
              <a:t>Database</a:t>
            </a:r>
            <a:endParaRPr sz="3022" b="1" dirty="0"/>
          </a:p>
        </p:txBody>
      </p:sp>
      <p:cxnSp>
        <p:nvCxnSpPr>
          <p:cNvPr id="263" name="Google Shape;263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55" idx="0"/>
            <a:endCxn id="262" idx="2"/>
          </p:cNvCxnSpPr>
          <p:nvPr/>
        </p:nvCxnSpPr>
        <p:spPr>
          <a:xfrm rot="-5400000">
            <a:off x="11933093" y="5205664"/>
            <a:ext cx="381707" cy="907"/>
          </a:xfrm>
          <a:prstGeom prst="bentConnector3">
            <a:avLst>
              <a:gd name="adj1" fmla="val 499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44"/>
          <p:cNvSpPr/>
          <p:nvPr/>
        </p:nvSpPr>
        <p:spPr>
          <a:xfrm>
            <a:off x="8025322" y="5396971"/>
            <a:ext cx="2132027" cy="117776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2400" dirty="0"/>
              <a:t>RESTful Api / Controller</a:t>
            </a:r>
            <a:endParaRPr sz="2400" b="1" dirty="0"/>
          </a:p>
        </p:txBody>
      </p:sp>
      <p:cxnSp>
        <p:nvCxnSpPr>
          <p:cNvPr id="264" name="Google Shape;264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61" idx="3"/>
            <a:endCxn id="255" idx="1"/>
          </p:cNvCxnSpPr>
          <p:nvPr/>
        </p:nvCxnSpPr>
        <p:spPr>
          <a:xfrm>
            <a:off x="10157349" y="5985851"/>
            <a:ext cx="900320" cy="907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44"/>
          <p:cNvSpPr/>
          <p:nvPr/>
        </p:nvSpPr>
        <p:spPr>
          <a:xfrm>
            <a:off x="11057480" y="5396971"/>
            <a:ext cx="2132027" cy="117776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dirty="0"/>
              <a:t>Server Business Logic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0AED8-A37C-4E65-B43A-AC0E3780467C}"/>
              </a:ext>
            </a:extLst>
          </p:cNvPr>
          <p:cNvSpPr txBox="1"/>
          <p:nvPr/>
        </p:nvSpPr>
        <p:spPr>
          <a:xfrm>
            <a:off x="4536787" y="5666633"/>
            <a:ext cx="2962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Often </a:t>
            </a:r>
            <a:r>
              <a:rPr lang="en-US" sz="1600" dirty="0"/>
              <a:t>sends</a:t>
            </a:r>
            <a:r>
              <a:rPr lang="en-US" sz="1400" dirty="0"/>
              <a:t> data in JSON format </a:t>
            </a:r>
            <a:br>
              <a:rPr lang="en-US" sz="1400" dirty="0"/>
            </a:br>
            <a:r>
              <a:rPr lang="en-US" sz="1400" dirty="0"/>
              <a:t>(structured data, </a:t>
            </a:r>
            <a:r>
              <a:rPr lang="en-US" sz="1400" dirty="0" err="1"/>
              <a:t>key:value</a:t>
            </a:r>
            <a:r>
              <a:rPr lang="en-US" sz="1400" dirty="0"/>
              <a:t> pairs)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CF7785-1399-461C-BAEE-F061D954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043C2-C5FC-4A39-B986-FC097E38A0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key:value</a:t>
            </a:r>
            <a:r>
              <a:rPr lang="en-US" dirty="0"/>
              <a:t> pairs – in Python</a:t>
            </a:r>
          </a:p>
        </p:txBody>
      </p:sp>
    </p:spTree>
    <p:extLst>
      <p:ext uri="{BB962C8B-B14F-4D97-AF65-F5344CB8AC3E}">
        <p14:creationId xmlns:p14="http://schemas.microsoft.com/office/powerpoint/2010/main" val="295928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9317B4-3136-2040-A0A3-75BB9DDD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571BC-13C8-2245-936D-A15709B0F1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3061416"/>
          </a:xfrm>
        </p:spPr>
        <p:txBody>
          <a:bodyPr/>
          <a:lstStyle/>
          <a:p>
            <a:r>
              <a:rPr lang="en-US" dirty="0"/>
              <a:t>Maps </a:t>
            </a:r>
            <a:r>
              <a:rPr lang="en-US" dirty="0" err="1"/>
              <a:t>key:value</a:t>
            </a:r>
            <a:r>
              <a:rPr lang="en-US" dirty="0"/>
              <a:t> pairs </a:t>
            </a:r>
          </a:p>
          <a:p>
            <a:pPr lvl="1"/>
            <a:r>
              <a:rPr lang="en-US" dirty="0"/>
              <a:t>“Maps” not used in </a:t>
            </a:r>
            <a:r>
              <a:rPr lang="en-US" dirty="0" err="1"/>
              <a:t>Zybooks</a:t>
            </a:r>
            <a:r>
              <a:rPr lang="en-US" dirty="0"/>
              <a:t>, commonly used later</a:t>
            </a:r>
          </a:p>
          <a:p>
            <a:r>
              <a:rPr lang="en-US" dirty="0"/>
              <a:t>Great way  to store values with a name (key) to access</a:t>
            </a:r>
          </a:p>
          <a:p>
            <a:pPr lvl="1"/>
            <a:r>
              <a:rPr lang="en-US" dirty="0"/>
              <a:t>key – has to be unique!</a:t>
            </a:r>
          </a:p>
          <a:p>
            <a:r>
              <a:rPr lang="en-US" dirty="0">
                <a:latin typeface="Consolas" panose="020B0609020204030204" pitchFamily="49" charset="0"/>
              </a:rPr>
              <a:t>grades = {“assignment1”: 2, “assignment2”:2}</a:t>
            </a:r>
          </a:p>
          <a:p>
            <a:r>
              <a:rPr lang="en-US" dirty="0"/>
              <a:t>Example: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C454-7515-3443-9B08-496FAFA41548}"/>
              </a:ext>
            </a:extLst>
          </p:cNvPr>
          <p:cNvSpPr txBox="1"/>
          <p:nvPr/>
        </p:nvSpPr>
        <p:spPr>
          <a:xfrm>
            <a:off x="330458" y="4718444"/>
            <a:ext cx="1256145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authorized = {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"Murdoch"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"Cut &amp; Thrust"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 Spear"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"Combat Archery"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Valtaja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"Cut &amp; Thrust"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 Spear"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Aegeon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"Cut &amp; Thrust"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 Spear"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"Armored Combat"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"Great Weapons"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"Felix"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 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"Armored Combat"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"Great Weapons"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(authorized[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"Murdoch"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['Cut &amp; Thrust', 'Rapier Spear', 'Rapier', 'Combat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Archery']</a:t>
            </a:r>
            <a:endParaRPr lang="en-US" sz="1600" dirty="0"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authorized[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"Murdoch"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].append(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"Armored Combat"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(authorized[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"Murdoch"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['Cut &amp; Thrust', 'Rapier Spear', 'Rapier', 'Combat Archery', 'Armored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Combat']</a:t>
            </a:r>
            <a:endParaRPr lang="en-US" sz="1600" dirty="0"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authorized[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"Miriam"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"Cut &amp; Thrust"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"Great Weapons"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(authorized)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8406E-FA7C-3D44-81A4-8259FDF8CB98}"/>
              </a:ext>
            </a:extLst>
          </p:cNvPr>
          <p:cNvSpPr txBox="1"/>
          <p:nvPr/>
        </p:nvSpPr>
        <p:spPr>
          <a:xfrm>
            <a:off x="5429956" y="140283"/>
            <a:ext cx="8274755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{'Murdoch': ['Cut &amp; Thrust', 'Rapier Spear', 'Rapier', 'Combat Archery', 'Armored Combat’], </a:t>
            </a:r>
          </a:p>
          <a:p>
            <a:r>
              <a:rPr lang="en-US" sz="1600" dirty="0"/>
              <a:t>'</a:t>
            </a:r>
            <a:r>
              <a:rPr lang="en-US" sz="1600" dirty="0" err="1"/>
              <a:t>Valtaja</a:t>
            </a:r>
            <a:r>
              <a:rPr lang="en-US" sz="1600" dirty="0"/>
              <a:t>': ['Cut &amp; Thrust', 'Rapier Spear', 'Rapier’], </a:t>
            </a:r>
          </a:p>
          <a:p>
            <a:r>
              <a:rPr lang="en-US" sz="1600" dirty="0"/>
              <a:t>'</a:t>
            </a:r>
            <a:r>
              <a:rPr lang="en-US" sz="1600" dirty="0" err="1"/>
              <a:t>Aegeon</a:t>
            </a:r>
            <a:r>
              <a:rPr lang="en-US" sz="1600" dirty="0"/>
              <a:t>': ['Cut &amp; Thrust', 'Rapier Spear', 'Rapier', 'Armored Combat', 'Great Weapons’], </a:t>
            </a:r>
          </a:p>
          <a:p>
            <a:r>
              <a:rPr lang="en-US" sz="1600" dirty="0"/>
              <a:t>'Felix': ['Armored Combat', 'Great Weapons’], </a:t>
            </a:r>
          </a:p>
          <a:p>
            <a:r>
              <a:rPr lang="en-US" sz="1600" dirty="0"/>
              <a:t>'Miriam': ['Cut &amp; Thrust', 'Great Weapons']}</a:t>
            </a:r>
          </a:p>
        </p:txBody>
      </p:sp>
    </p:spTree>
    <p:extLst>
      <p:ext uri="{BB962C8B-B14F-4D97-AF65-F5344CB8AC3E}">
        <p14:creationId xmlns:p14="http://schemas.microsoft.com/office/powerpoint/2010/main" val="231110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1116</TotalTime>
  <Words>1238</Words>
  <Application>Microsoft Office PowerPoint</Application>
  <PresentationFormat>Custom</PresentationFormat>
  <Paragraphs>135</Paragraphs>
  <Slides>13</Slides>
  <Notes>5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Internet Review</vt:lpstr>
      <vt:lpstr>HTML and HTTP</vt:lpstr>
      <vt:lpstr>HTML example</vt:lpstr>
      <vt:lpstr>Websites Are Files</vt:lpstr>
      <vt:lpstr>Web-Applications</vt:lpstr>
      <vt:lpstr>Dictionaries</vt:lpstr>
      <vt:lpstr>Dictionary</vt:lpstr>
      <vt:lpstr>Practice</vt:lpstr>
      <vt:lpstr>Looping Through Dictionaries</vt:lpstr>
      <vt:lpstr>Practice 2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11</cp:revision>
  <dcterms:created xsi:type="dcterms:W3CDTF">2021-07-19T02:29:44Z</dcterms:created>
  <dcterms:modified xsi:type="dcterms:W3CDTF">2021-10-28T18:16:20Z</dcterms:modified>
</cp:coreProperties>
</file>