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61" r:id="rId4"/>
    <p:sldId id="262" r:id="rId5"/>
    <p:sldId id="263" r:id="rId6"/>
    <p:sldId id="257" r:id="rId7"/>
    <p:sldId id="258" r:id="rId8"/>
    <p:sldId id="276" r:id="rId9"/>
    <p:sldId id="259" r:id="rId10"/>
    <p:sldId id="275" r:id="rId11"/>
    <p:sldId id="260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a0fe0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a0fe0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a0fe01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a0fe01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a0fe01e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a0fe01e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19203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5o8CwafCxnU?feature=oembed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www.worldipv6launch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System of Protocols and More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C3B2-2E20-4B94-BB3A-699D07CF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4D096-9080-42C8-85A0-329CDDDD1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78644"/>
          </a:xfrm>
        </p:spPr>
        <p:txBody>
          <a:bodyPr/>
          <a:lstStyle/>
          <a:p>
            <a:r>
              <a:rPr lang="en-US" dirty="0"/>
              <a:t>Given the following list (or one similar)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[‘10’, ‘255’, ‘123’, ‘96]  # notice they are all String values</a:t>
            </a:r>
          </a:p>
          <a:p>
            <a:r>
              <a:rPr lang="en-US" dirty="0"/>
              <a:t>Create an empty list</a:t>
            </a:r>
          </a:p>
          <a:p>
            <a:r>
              <a:rPr lang="en-US" dirty="0"/>
              <a:t>Loop through the list above</a:t>
            </a:r>
          </a:p>
          <a:p>
            <a:pPr lvl="1"/>
            <a:r>
              <a:rPr lang="en-US" dirty="0"/>
              <a:t>Add the number value of the String to the list (a required action for the DNA Lab)</a:t>
            </a:r>
          </a:p>
          <a:p>
            <a:r>
              <a:rPr lang="en-US" dirty="0"/>
              <a:t>Now loop through your new list, and print both the value and the index (location) of that number</a:t>
            </a:r>
          </a:p>
          <a:p>
            <a:pPr lvl="1"/>
            <a:r>
              <a:rPr lang="en-US" dirty="0"/>
              <a:t>0 10</a:t>
            </a:r>
          </a:p>
          <a:p>
            <a:pPr lvl="1"/>
            <a:r>
              <a:rPr lang="en-US" dirty="0"/>
              <a:t>1 255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A430-48CE-854D-9898-A9D6919B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0F889-88A1-CF4F-939C-9189BA5816D0}"/>
              </a:ext>
            </a:extLst>
          </p:cNvPr>
          <p:cNvSpPr txBox="1"/>
          <p:nvPr/>
        </p:nvSpPr>
        <p:spPr>
          <a:xfrm>
            <a:off x="2404534" y="1757333"/>
            <a:ext cx="1000195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movie_analysis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cast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villains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heroes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heroes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cast.copy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heroes.remove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(villain)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heroes.sort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"{}: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.format(i+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hero))</a:t>
            </a:r>
          </a:p>
        </p:txBody>
      </p:sp>
    </p:spTree>
    <p:extLst>
      <p:ext uri="{BB962C8B-B14F-4D97-AF65-F5344CB8AC3E}">
        <p14:creationId xmlns:p14="http://schemas.microsoft.com/office/powerpoint/2010/main" val="8784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  <a:p>
            <a:r>
              <a:rPr lang="en-US" dirty="0"/>
              <a:t>LABS – are mostly empty. If can go to them to get help, and they should be full.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labs right away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What is your favorite thing to do online?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Review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487905"/>
            <a:ext cx="12561413" cy="44091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b="1" dirty="0"/>
              <a:t>Bits </a:t>
            </a:r>
            <a:r>
              <a:rPr lang="en" dirty="0"/>
              <a:t>are how information is transferred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Bit rate</a:t>
            </a:r>
            <a:r>
              <a:rPr lang="en" dirty="0"/>
              <a:t> the speed in which bits are transfers over the net 10mb/s  - 10 megabytes per second or ~80,000,000 bits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Protocols 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Make up the rules for file transfer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IP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Internet Protocol 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IP Address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The address of various computers connected to a network.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learn about IP</a:t>
            </a:r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7890690" y="114995"/>
            <a:ext cx="5926910" cy="13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 dirty="0">
                <a:latin typeface="Proxima Nova"/>
                <a:ea typeface="Proxima Nova"/>
                <a:cs typeface="Proxima Nova"/>
                <a:sym typeface="Proxima Nova"/>
              </a:rPr>
              <a:t>Learn more about IPv6: </a:t>
            </a:r>
            <a:r>
              <a:rPr lang="en" sz="3022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http://www.worldipv6launch.org/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Online Media 1" title="The Internet: IP Addresses &amp; DNS">
            <a:hlinkClick r:id="" action="ppaction://media"/>
            <a:extLst>
              <a:ext uri="{FF2B5EF4-FFF2-40B4-BE49-F238E27FC236}">
                <a16:creationId xmlns:a16="http://schemas.microsoft.com/office/drawing/2014/main" id="{94B65962-84F6-4C50-81FD-603617B666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65067" y="1672046"/>
            <a:ext cx="10087428" cy="5699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628075" y="657171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see an example</a:t>
            </a:r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628094" y="1920751"/>
            <a:ext cx="12561413" cy="48710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75729">
              <a:buSzPts val="2400"/>
            </a:pPr>
            <a:r>
              <a:rPr lang="en" sz="3627" dirty="0"/>
              <a:t>Open a </a:t>
            </a:r>
            <a:r>
              <a:rPr lang="en" sz="3627" b="1" dirty="0"/>
              <a:t>Terminal</a:t>
            </a:r>
            <a:r>
              <a:rPr lang="en" sz="3627" dirty="0"/>
              <a:t> in PC or MAC</a:t>
            </a:r>
            <a:endParaRPr sz="3627" dirty="0"/>
          </a:p>
          <a:p>
            <a:pPr lvl="1" indent="-575729">
              <a:spcBef>
                <a:spcPts val="0"/>
              </a:spcBef>
              <a:buSzPts val="2400"/>
            </a:pPr>
            <a:r>
              <a:rPr lang="en" sz="3627" dirty="0"/>
              <a:t>PC: in search bar type terminal or cmd</a:t>
            </a:r>
            <a:endParaRPr sz="3627" dirty="0"/>
          </a:p>
          <a:p>
            <a:pPr lvl="1" indent="-575729">
              <a:spcBef>
                <a:spcPts val="0"/>
              </a:spcBef>
              <a:buSzPts val="2400"/>
            </a:pPr>
            <a:r>
              <a:rPr lang="en" sz="3627" dirty="0"/>
              <a:t>Mac: ⌘+space  type terminal</a:t>
            </a:r>
            <a:endParaRPr sz="3627" dirty="0"/>
          </a:p>
          <a:p>
            <a:pPr marL="0" indent="0">
              <a:buNone/>
            </a:pPr>
            <a:r>
              <a:rPr lang="en" sz="3627" dirty="0"/>
              <a:t>Commands we will be using</a:t>
            </a:r>
            <a:endParaRPr sz="3627" dirty="0"/>
          </a:p>
          <a:p>
            <a:pPr indent="-575729">
              <a:buSzPts val="2400"/>
            </a:pPr>
            <a:r>
              <a:rPr lang="en" sz="3627" dirty="0"/>
              <a:t>ping (same for both)</a:t>
            </a:r>
            <a:endParaRPr sz="3627" dirty="0"/>
          </a:p>
          <a:p>
            <a:pPr indent="-575729">
              <a:spcBef>
                <a:spcPts val="0"/>
              </a:spcBef>
              <a:buSzPts val="2400"/>
            </a:pPr>
            <a:r>
              <a:rPr lang="en" sz="3627" dirty="0"/>
              <a:t>traceroute (linux/unix/mac version)</a:t>
            </a:r>
            <a:endParaRPr sz="3627" dirty="0"/>
          </a:p>
          <a:p>
            <a:pPr lvl="1" indent="-575729">
              <a:spcBef>
                <a:spcPts val="0"/>
              </a:spcBef>
              <a:buSzPts val="2400"/>
            </a:pPr>
            <a:r>
              <a:rPr lang="en" sz="3627" dirty="0"/>
              <a:t>tracert (pc version)</a:t>
            </a:r>
            <a:endParaRPr sz="3627" dirty="0"/>
          </a:p>
          <a:p>
            <a:pPr marL="0" indent="0">
              <a:spcAft>
                <a:spcPts val="604"/>
              </a:spcAft>
              <a:buNone/>
            </a:pPr>
            <a:endParaRPr sz="362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4AFB4-3875-9F40-AB41-DB51F0B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Sequential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27ED-80B0-AF4F-923B-DCD4CF35C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415"/>
            <a:ext cx="9080368" cy="5566396"/>
          </a:xfrm>
        </p:spPr>
        <p:txBody>
          <a:bodyPr/>
          <a:lstStyle/>
          <a:p>
            <a:r>
              <a:rPr lang="en-US" dirty="0"/>
              <a:t>Both Lists and Strings are “Sequential” Types</a:t>
            </a:r>
          </a:p>
          <a:p>
            <a:pPr lvl="1"/>
            <a:r>
              <a:rPr lang="en-US" dirty="0"/>
              <a:t>Lists can contain any value</a:t>
            </a:r>
          </a:p>
          <a:p>
            <a:pPr lvl="1"/>
            <a:r>
              <a:rPr lang="en-US" dirty="0"/>
              <a:t>Lists Are  mutable</a:t>
            </a:r>
          </a:p>
          <a:p>
            <a:r>
              <a:rPr lang="en-US" dirty="0"/>
              <a:t>Methods that modify the list:</a:t>
            </a:r>
          </a:p>
          <a:p>
            <a:pPr lvl="1"/>
            <a:r>
              <a:rPr lang="en-US" dirty="0" err="1"/>
              <a:t>list.append</a:t>
            </a:r>
            <a:r>
              <a:rPr lang="en-US" dirty="0"/>
              <a:t>(item) – adds an item (without modification) to end</a:t>
            </a:r>
          </a:p>
          <a:p>
            <a:pPr lvl="1"/>
            <a:r>
              <a:rPr lang="en-US" dirty="0" err="1"/>
              <a:t>list.insert</a:t>
            </a:r>
            <a:r>
              <a:rPr lang="en-US" dirty="0"/>
              <a:t>(item, index) – inserts item at set location</a:t>
            </a:r>
          </a:p>
          <a:p>
            <a:pPr lvl="1"/>
            <a:r>
              <a:rPr lang="en-US" dirty="0" err="1"/>
              <a:t>list.remove</a:t>
            </a:r>
            <a:r>
              <a:rPr lang="en-US" dirty="0"/>
              <a:t>(item) – removes the first occurrence of the item</a:t>
            </a:r>
          </a:p>
          <a:p>
            <a:pPr lvl="1"/>
            <a:r>
              <a:rPr lang="en-US" dirty="0" err="1"/>
              <a:t>list.pop</a:t>
            </a:r>
            <a:r>
              <a:rPr lang="en-US" dirty="0"/>
              <a:t>(index) – optional index, removes the item at location or location 0</a:t>
            </a:r>
          </a:p>
          <a:p>
            <a:pPr lvl="1"/>
            <a:r>
              <a:rPr lang="en-US" dirty="0" err="1"/>
              <a:t>list.sort</a:t>
            </a:r>
            <a:r>
              <a:rPr lang="en-US" dirty="0"/>
              <a:t>() – sorts the list, it changes the list! </a:t>
            </a:r>
          </a:p>
          <a:p>
            <a:pPr lvl="1"/>
            <a:r>
              <a:rPr lang="en-US" dirty="0" err="1"/>
              <a:t>list.reverse</a:t>
            </a:r>
            <a:r>
              <a:rPr lang="en-US" dirty="0"/>
              <a:t>() – reverses the list, it changes the list! </a:t>
            </a:r>
          </a:p>
          <a:p>
            <a:r>
              <a:rPr lang="en-US" dirty="0"/>
              <a:t>Support Methods</a:t>
            </a:r>
          </a:p>
          <a:p>
            <a:pPr lvl="1"/>
            <a:r>
              <a:rPr lang="en-US" dirty="0" err="1"/>
              <a:t>list.index</a:t>
            </a:r>
            <a:r>
              <a:rPr lang="en-US" dirty="0"/>
              <a:t>(item) - returns the first location of the item, or -1 if not found (not find!)</a:t>
            </a:r>
          </a:p>
          <a:p>
            <a:pPr lvl="1"/>
            <a:r>
              <a:rPr lang="en-US" dirty="0" err="1"/>
              <a:t>list.count</a:t>
            </a:r>
            <a:r>
              <a:rPr lang="en-US" dirty="0"/>
              <a:t>(item) – returns the number of times the item shows up</a:t>
            </a:r>
          </a:p>
          <a:p>
            <a:pPr lvl="1"/>
            <a:r>
              <a:rPr lang="en-US" dirty="0" err="1"/>
              <a:t>list.copy</a:t>
            </a:r>
            <a:r>
              <a:rPr lang="en-US" dirty="0"/>
              <a:t>() – returns a new copy of the list</a:t>
            </a:r>
          </a:p>
        </p:txBody>
      </p:sp>
    </p:spTree>
    <p:extLst>
      <p:ext uri="{BB962C8B-B14F-4D97-AF65-F5344CB8AC3E}">
        <p14:creationId xmlns:p14="http://schemas.microsoft.com/office/powerpoint/2010/main" val="17325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877-CE4F-C040-A0A5-4C734438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9A20-BF96-D948-B0CC-F297DDE83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861169" cy="5016117"/>
          </a:xfrm>
        </p:spPr>
        <p:txBody>
          <a:bodyPr/>
          <a:lstStyle/>
          <a:p>
            <a:r>
              <a:rPr lang="en-US" dirty="0"/>
              <a:t>value in list </a:t>
            </a:r>
          </a:p>
          <a:p>
            <a:pPr lvl="1"/>
            <a:r>
              <a:rPr lang="en-US" dirty="0"/>
              <a:t>very common, checks for value in list (full values)</a:t>
            </a:r>
          </a:p>
          <a:p>
            <a:r>
              <a:rPr lang="en-US" dirty="0"/>
              <a:t>list &lt; list </a:t>
            </a:r>
          </a:p>
          <a:p>
            <a:r>
              <a:rPr lang="en-US" dirty="0"/>
              <a:t>list &gt; list</a:t>
            </a:r>
          </a:p>
          <a:p>
            <a:pPr lvl="1"/>
            <a:r>
              <a:rPr lang="en-US" dirty="0"/>
              <a:t>And other conditionals</a:t>
            </a:r>
          </a:p>
          <a:p>
            <a:pPr lvl="1"/>
            <a:r>
              <a:rPr lang="en-US" dirty="0"/>
              <a:t>Checks each item in order comparing them as compares would happen</a:t>
            </a:r>
          </a:p>
          <a:p>
            <a:r>
              <a:rPr lang="en-US" dirty="0" err="1"/>
              <a:t>len</a:t>
            </a:r>
            <a:r>
              <a:rPr lang="en-US" dirty="0"/>
              <a:t>(list) – gives the length of the list</a:t>
            </a:r>
          </a:p>
          <a:p>
            <a:r>
              <a:rPr lang="en-US" dirty="0"/>
              <a:t>sorted(list) – returns a sorted *copy* of the list</a:t>
            </a:r>
          </a:p>
          <a:p>
            <a:r>
              <a:rPr lang="en-US" dirty="0"/>
              <a:t>reversed(list) – only used in for loops, to run loop reverse in opposite order</a:t>
            </a:r>
          </a:p>
          <a:p>
            <a:r>
              <a:rPr lang="en-US" dirty="0"/>
              <a:t>max(list), min(list) – both work on strings</a:t>
            </a:r>
          </a:p>
          <a:p>
            <a:pPr lvl="1"/>
            <a:r>
              <a:rPr lang="en-US" dirty="0"/>
              <a:t>sum(list) – does not!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7FCD-9779-7D4B-82D2-4CDCB4A8F80B}"/>
              </a:ext>
            </a:extLst>
          </p:cNvPr>
          <p:cNvSpPr txBox="1"/>
          <p:nvPr/>
        </p:nvSpPr>
        <p:spPr>
          <a:xfrm>
            <a:off x="6773332" y="571453"/>
            <a:ext cx="6852355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cast.sort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Modifies cast!!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cast2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 ==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(cast2):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"They are equal"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does print!</a:t>
            </a:r>
          </a:p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(actor)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prints from Westley to Buttercup</a:t>
            </a:r>
          </a:p>
          <a:p>
            <a:endParaRPr lang="en-US" sz="16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Westley</a:t>
            </a:r>
          </a:p>
          <a:p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Buttercup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6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A42A-75E1-44AD-B1D6-FFD4DD04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3608-7C63-4EDB-BE98-7542E932A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7538"/>
          </a:xfrm>
        </p:spPr>
        <p:txBody>
          <a:bodyPr/>
          <a:lstStyle/>
          <a:p>
            <a:r>
              <a:rPr lang="en-US" dirty="0"/>
              <a:t>Given a list of numbers [10, 25, 2013, 20118]</a:t>
            </a:r>
          </a:p>
          <a:p>
            <a:r>
              <a:rPr lang="en-US" dirty="0"/>
              <a:t>Write code that finds </a:t>
            </a:r>
          </a:p>
          <a:p>
            <a:pPr lvl="1"/>
            <a:r>
              <a:rPr lang="en-US" dirty="0"/>
              <a:t>The largest number</a:t>
            </a:r>
          </a:p>
          <a:p>
            <a:pPr lvl="1"/>
            <a:r>
              <a:rPr lang="en-US" dirty="0"/>
              <a:t>The smallest number</a:t>
            </a:r>
          </a:p>
          <a:p>
            <a:pPr lvl="1"/>
            <a:r>
              <a:rPr lang="en-US" dirty="0"/>
              <a:t>The average of the numbers (remember sum() and </a:t>
            </a:r>
            <a:r>
              <a:rPr lang="en-US" dirty="0" err="1"/>
              <a:t>len</a:t>
            </a:r>
            <a:r>
              <a:rPr lang="en-US" dirty="0"/>
              <a:t>())</a:t>
            </a:r>
          </a:p>
          <a:p>
            <a:r>
              <a:rPr lang="en-US" dirty="0"/>
              <a:t>Print out using the following format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“Max: {}, Min: {}, Average: {}”.format(largest, smallest, average)</a:t>
            </a:r>
          </a:p>
        </p:txBody>
      </p:sp>
    </p:spTree>
    <p:extLst>
      <p:ext uri="{BB962C8B-B14F-4D97-AF65-F5344CB8AC3E}">
        <p14:creationId xmlns:p14="http://schemas.microsoft.com/office/powerpoint/2010/main" val="32578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FE5A-BA6E-144F-AF7D-FD870BA8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83F9-5FC1-C84E-986C-A7572FBA6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2"/>
            <a:ext cx="5942058" cy="1497095"/>
          </a:xfrm>
        </p:spPr>
        <p:txBody>
          <a:bodyPr/>
          <a:lstStyle/>
          <a:p>
            <a:r>
              <a:rPr lang="en-US" dirty="0"/>
              <a:t>We want to cycle through elements</a:t>
            </a:r>
          </a:p>
          <a:p>
            <a:pPr lvl="1"/>
            <a:r>
              <a:rPr lang="en-US" dirty="0"/>
              <a:t>And, we want to keep track of locations!</a:t>
            </a:r>
          </a:p>
          <a:p>
            <a:r>
              <a:rPr lang="en-US" dirty="0"/>
              <a:t>introducing - enumerate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39B44-F07E-A54F-B077-81E29B6330E4}"/>
              </a:ext>
            </a:extLst>
          </p:cNvPr>
          <p:cNvSpPr txBox="1"/>
          <p:nvPr/>
        </p:nvSpPr>
        <p:spPr>
          <a:xfrm>
            <a:off x="628075" y="3178314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"{}: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.format(index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actor))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F978-E996-814B-95DA-D4B7CE0D8D52}"/>
              </a:ext>
            </a:extLst>
          </p:cNvPr>
          <p:cNvSpPr txBox="1"/>
          <p:nvPr/>
        </p:nvSpPr>
        <p:spPr>
          <a:xfrm>
            <a:off x="936977" y="4164447"/>
            <a:ext cx="3578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0: Buttercup</a:t>
            </a:r>
          </a:p>
          <a:p>
            <a:r>
              <a:rPr lang="en-US" dirty="0"/>
              <a:t>1: Fezzik</a:t>
            </a:r>
          </a:p>
          <a:p>
            <a:r>
              <a:rPr lang="en-US" dirty="0"/>
              <a:t>2: Humperdinck</a:t>
            </a:r>
          </a:p>
          <a:p>
            <a:r>
              <a:rPr lang="en-US" dirty="0"/>
              <a:t>3: Inigo Montoya</a:t>
            </a:r>
          </a:p>
          <a:p>
            <a:r>
              <a:rPr lang="en-US" dirty="0"/>
              <a:t>4: </a:t>
            </a:r>
            <a:r>
              <a:rPr lang="en-US" dirty="0" err="1"/>
              <a:t>Rugan</a:t>
            </a:r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Vizzini</a:t>
            </a:r>
            <a:endParaRPr lang="en-US" dirty="0"/>
          </a:p>
          <a:p>
            <a:r>
              <a:rPr lang="en-US" dirty="0"/>
              <a:t>6: Westley</a:t>
            </a:r>
          </a:p>
        </p:txBody>
      </p:sp>
    </p:spTree>
    <p:extLst>
      <p:ext uri="{BB962C8B-B14F-4D97-AF65-F5344CB8AC3E}">
        <p14:creationId xmlns:p14="http://schemas.microsoft.com/office/powerpoint/2010/main" val="39143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1043</Words>
  <Application>Microsoft Office PowerPoint</Application>
  <PresentationFormat>Custom</PresentationFormat>
  <Paragraphs>104</Paragraphs>
  <Slides>11</Slides>
  <Notes>3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Review</vt:lpstr>
      <vt:lpstr>Let’s learn about IP</vt:lpstr>
      <vt:lpstr>Let’s see an example</vt:lpstr>
      <vt:lpstr>Lists – Sequential Type</vt:lpstr>
      <vt:lpstr>List Operations</vt:lpstr>
      <vt:lpstr>Practice</vt:lpstr>
      <vt:lpstr>Enumerate</vt:lpstr>
      <vt:lpstr>Group Coding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2021-07-15T19:44:42Z</dcterms:created>
  <dcterms:modified xsi:type="dcterms:W3CDTF">2021-10-21T04:10:54Z</dcterms:modified>
</cp:coreProperties>
</file>