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74" r:id="rId3"/>
    <p:sldId id="263" r:id="rId4"/>
    <p:sldId id="264" r:id="rId5"/>
    <p:sldId id="265" r:id="rId6"/>
    <p:sldId id="266" r:id="rId7"/>
    <p:sldId id="267" r:id="rId8"/>
    <p:sldId id="268" r:id="rId9"/>
    <p:sldId id="256" r:id="rId10"/>
    <p:sldId id="257" r:id="rId11"/>
    <p:sldId id="258" r:id="rId12"/>
    <p:sldId id="260" r:id="rId13"/>
    <p:sldId id="259" r:id="rId14"/>
    <p:sldId id="269" r:id="rId15"/>
    <p:sldId id="261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2952d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2952d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2952d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2952d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d2952d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d2952d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d2952d3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d2952d3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d2952d3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0d2952d3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d2952d3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0d2952d3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1_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26357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7120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ress.net/our-response/expert-analysis/explainers/net-neutrality-violations-brief-hist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2BDB-E33B-644C-979D-FEF6B0C7A5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056" y="3255322"/>
            <a:ext cx="12561413" cy="1945789"/>
          </a:xfrm>
        </p:spPr>
        <p:txBody>
          <a:bodyPr/>
          <a:lstStyle/>
          <a:p>
            <a:pPr rtl="0"/>
            <a:r>
              <a:rPr lang="en-US" sz="6044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Net Neutrality and Functions III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28056" y="5369329"/>
            <a:ext cx="12561413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spcAft>
                <a:spcPts val="604"/>
              </a:spcAft>
            </a:pP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674160" y="6862220"/>
            <a:ext cx="10469280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 Colorado State University </a:t>
            </a:r>
            <a:endParaRPr sz="1209" dirty="0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Computer Science Department</a:t>
            </a:r>
            <a:endParaRPr sz="1209" dirty="0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1209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D346A-DD07-0747-9993-62F801D9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and Named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E6674-4844-1549-9CBB-4149D2578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12561452" cy="2494273"/>
          </a:xfrm>
        </p:spPr>
        <p:txBody>
          <a:bodyPr/>
          <a:lstStyle/>
          <a:p>
            <a:r>
              <a:rPr lang="en-US" dirty="0"/>
              <a:t>function reminder</a:t>
            </a:r>
          </a:p>
          <a:p>
            <a:pPr lvl="1"/>
            <a:r>
              <a:rPr lang="en-US" dirty="0"/>
              <a:t>def name(parameter1, parameter2,…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Practice – Write a function that takes in a start location, an end location, and returns a list from start to end.</a:t>
            </a:r>
          </a:p>
          <a:p>
            <a:r>
              <a:rPr lang="en-US" dirty="0"/>
              <a:t>Named parameters </a:t>
            </a:r>
          </a:p>
          <a:p>
            <a:r>
              <a:rPr lang="en-US" dirty="0"/>
              <a:t>Default parameters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CAC5B-F4C2-9E49-8924-F3748A5FC430}"/>
              </a:ext>
            </a:extLst>
          </p:cNvPr>
          <p:cNvSpPr txBox="1"/>
          <p:nvPr/>
        </p:nvSpPr>
        <p:spPr>
          <a:xfrm>
            <a:off x="3570883" y="3700129"/>
            <a:ext cx="808284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step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+= step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number_generator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6867-CED7-48F9-9BF0-7E2EFF21A908}"/>
              </a:ext>
            </a:extLst>
          </p:cNvPr>
          <p:cNvSpPr txBox="1"/>
          <p:nvPr/>
        </p:nvSpPr>
        <p:spPr>
          <a:xfrm>
            <a:off x="8548914" y="5623440"/>
            <a:ext cx="3976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[5, 6, 7, 8, 9]</a:t>
            </a:r>
          </a:p>
          <a:p>
            <a:r>
              <a:rPr lang="en-US" sz="20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[2, 3, 4, 5, 6, 7, 8, 9]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Error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[2, 4, 6, 8]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[5, 6]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001F-D5DF-784C-BF99-68C8D081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past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E0882-BD0B-254F-ACFE-59082612E42F}"/>
              </a:ext>
            </a:extLst>
          </p:cNvPr>
          <p:cNvSpPr txBox="1"/>
          <p:nvPr/>
        </p:nvSpPr>
        <p:spPr>
          <a:xfrm>
            <a:off x="1193800" y="1723699"/>
            <a:ext cx="114427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quest is to sort the list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result=[]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case - simplest case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98FF-3B12-6E4C-ADBD-93A1526CB069}"/>
              </a:ext>
            </a:extLst>
          </p:cNvPr>
          <p:cNvSpPr txBox="1"/>
          <p:nvPr/>
        </p:nvSpPr>
        <p:spPr>
          <a:xfrm>
            <a:off x="3839628" y="5836356"/>
            <a:ext cx="6151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to have three functions when defaults work!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1BAA51-D29C-4812-9FDE-DFC3107096F0}"/>
              </a:ext>
            </a:extLst>
          </p:cNvPr>
          <p:cNvCxnSpPr/>
          <p:nvPr/>
        </p:nvCxnSpPr>
        <p:spPr>
          <a:xfrm>
            <a:off x="4717144" y="2409370"/>
            <a:ext cx="105954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3068BC-A3BE-417D-80E9-592314CD13AF}"/>
              </a:ext>
            </a:extLst>
          </p:cNvPr>
          <p:cNvCxnSpPr>
            <a:cxnSpLocks/>
          </p:cNvCxnSpPr>
          <p:nvPr/>
        </p:nvCxnSpPr>
        <p:spPr>
          <a:xfrm>
            <a:off x="6204858" y="2409370"/>
            <a:ext cx="153125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36B33-D887-429B-9E87-4F2AFB8E3AC1}"/>
              </a:ext>
            </a:extLst>
          </p:cNvPr>
          <p:cNvCxnSpPr>
            <a:cxnSpLocks/>
          </p:cNvCxnSpPr>
          <p:nvPr/>
        </p:nvCxnSpPr>
        <p:spPr>
          <a:xfrm>
            <a:off x="1814286" y="3628570"/>
            <a:ext cx="70104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FCC6-0CB3-444F-9315-CC1A119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B0752-897E-3649-A71A-6914E229E4CE}"/>
              </a:ext>
            </a:extLst>
          </p:cNvPr>
          <p:cNvSpPr txBox="1"/>
          <p:nvPr/>
        </p:nvSpPr>
        <p:spPr>
          <a:xfrm>
            <a:off x="1409699" y="1708020"/>
            <a:ext cx="104629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result=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sorter=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case - simplest case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result = 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unsorted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sorter(unsorted)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=sorter)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11D89321-ECB3-43C1-BB95-A895F9EE2CB0}"/>
              </a:ext>
            </a:extLst>
          </p:cNvPr>
          <p:cNvSpPr/>
          <p:nvPr/>
        </p:nvSpPr>
        <p:spPr>
          <a:xfrm rot="20863037">
            <a:off x="8302171" y="1206167"/>
            <a:ext cx="2090058" cy="759409"/>
          </a:xfrm>
          <a:prstGeom prst="lef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A function!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D881435-BC92-48B3-9254-38F2590012D8}"/>
              </a:ext>
            </a:extLst>
          </p:cNvPr>
          <p:cNvSpPr/>
          <p:nvPr/>
        </p:nvSpPr>
        <p:spPr>
          <a:xfrm>
            <a:off x="5217885" y="3682805"/>
            <a:ext cx="3679371" cy="759409"/>
          </a:xfrm>
          <a:prstGeom prst="lef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Use max by default!</a:t>
            </a:r>
          </a:p>
        </p:txBody>
      </p:sp>
    </p:spTree>
    <p:extLst>
      <p:ext uri="{BB962C8B-B14F-4D97-AF65-F5344CB8AC3E}">
        <p14:creationId xmlns:p14="http://schemas.microsoft.com/office/powerpoint/2010/main" val="35756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3C42-0BCD-474D-A9CE-E0012F92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3268-ED83-5E43-BC58-7EC31A5C9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645725" cy="123014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says – all values store in this list!</a:t>
            </a:r>
          </a:p>
          <a:p>
            <a:pPr lvl="1"/>
            <a:r>
              <a:rPr lang="en-US" dirty="0"/>
              <a:t>You can then use it as a list directly</a:t>
            </a:r>
          </a:p>
          <a:p>
            <a:pPr lvl="1"/>
            <a:r>
              <a:rPr lang="en-US" dirty="0"/>
              <a:t>We do that with Print!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8ABBF-0B34-CE4B-97DC-DA0F5C84AF9E}"/>
              </a:ext>
            </a:extLst>
          </p:cNvPr>
          <p:cNvSpPr txBox="1"/>
          <p:nvPr/>
        </p:nvSpPr>
        <p:spPr>
          <a:xfrm>
            <a:off x="723900" y="3332828"/>
            <a:ext cx="12865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{}"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"Hook"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"Wendy"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Hello Hook, Hello John, Hello Peter, Hello Wendy,</a:t>
            </a:r>
            <a:b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957-0B1F-48F0-8CA0-5301448A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D5A1-0800-4D47-AA60-DACDF6708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The function additions are not needed</a:t>
            </a:r>
          </a:p>
          <a:p>
            <a:pPr lvl="1"/>
            <a:r>
              <a:rPr lang="en-US" dirty="0"/>
              <a:t>But they sure make life easier and more useful! </a:t>
            </a:r>
          </a:p>
          <a:p>
            <a:pPr lvl="1"/>
            <a:r>
              <a:rPr lang="en-US" dirty="0"/>
              <a:t>Great to learn</a:t>
            </a:r>
          </a:p>
        </p:txBody>
      </p:sp>
    </p:spTree>
    <p:extLst>
      <p:ext uri="{BB962C8B-B14F-4D97-AF65-F5344CB8AC3E}">
        <p14:creationId xmlns:p14="http://schemas.microsoft.com/office/powerpoint/2010/main" val="34537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57BB-1BA5-4F4F-832D-0F5CB4D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3FD57-CE6B-7348-AA63-7C45A9221C7A}"/>
              </a:ext>
            </a:extLst>
          </p:cNvPr>
          <p:cNvSpPr txBox="1"/>
          <p:nvPr/>
        </p:nvSpPr>
        <p:spPr>
          <a:xfrm>
            <a:off x="1727795" y="1685597"/>
            <a:ext cx="103620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no_change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4100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  <a:p>
            <a:r>
              <a:rPr lang="en-US" dirty="0"/>
              <a:t>Thursday – Guest  Speaker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Turn in 3</a:t>
            </a:r>
            <a:r>
              <a:rPr lang="en-US" sz="3022" baseline="30000" dirty="0"/>
              <a:t>rd</a:t>
            </a:r>
            <a:r>
              <a:rPr lang="en-US" sz="3022" dirty="0"/>
              <a:t> paper!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comfortable are you with functions?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Networks</a:t>
            </a:r>
            <a:endParaRPr dirty="0"/>
          </a:p>
        </p:txBody>
      </p:sp>
      <p:pic>
        <p:nvPicPr>
          <p:cNvPr id="193" name="Google Shape;193;p40" descr="Diagram showing how networks are connected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996" y="2031122"/>
            <a:ext cx="6806478" cy="50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8329" y="4551687"/>
            <a:ext cx="439280" cy="49368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196" name="Google Shape;196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4" idx="6"/>
            <a:endCxn id="193" idx="1"/>
          </p:cNvCxnSpPr>
          <p:nvPr/>
        </p:nvCxnSpPr>
        <p:spPr>
          <a:xfrm rot="10800000" flipH="1">
            <a:off x="3557609" y="4551460"/>
            <a:ext cx="1128347" cy="2470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20860" y="4304814"/>
            <a:ext cx="439280" cy="49368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197" name="Google Shape;197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95" idx="1"/>
          </p:cNvCxnSpPr>
          <p:nvPr/>
        </p:nvCxnSpPr>
        <p:spPr>
          <a:xfrm>
            <a:off x="10859618" y="3222925"/>
            <a:ext cx="1825573" cy="11541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Networks including you?</a:t>
            </a:r>
            <a:endParaRPr dirty="0"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>
            <a:off x="628094" y="2487907"/>
            <a:ext cx="12561413" cy="46122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Mesh networks sound wonderful - </a:t>
            </a:r>
            <a:r>
              <a:rPr lang="en" b="1" dirty="0"/>
              <a:t>however</a:t>
            </a:r>
            <a:r>
              <a:rPr lang="en" dirty="0"/>
              <a:t>.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 still have to get onto the network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That is your ISP - Internet Service Provider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Comcast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 err="1"/>
              <a:t>Centurylink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The university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 err="1"/>
              <a:t>Etc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ISP causes a single point of failure for most people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If your home router goes down, or Comcast drops - do you have internet?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Also a single point in which traffic is controlled. </a:t>
            </a:r>
            <a:endParaRPr dirty="0"/>
          </a:p>
          <a:p>
            <a:pPr marL="1381750" indent="0">
              <a:buNone/>
            </a:pPr>
            <a:endParaRPr dirty="0"/>
          </a:p>
          <a:p>
            <a:r>
              <a:rPr lang="en" dirty="0"/>
              <a:t>Quick note: there is </a:t>
            </a:r>
            <a:r>
              <a:rPr lang="en" i="1" dirty="0"/>
              <a:t>disruptive tech </a:t>
            </a:r>
            <a:r>
              <a:rPr lang="en" dirty="0"/>
              <a:t>in development, that changes this model.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Net Neutrality </a:t>
            </a:r>
            <a:endParaRPr dirty="0"/>
          </a:p>
        </p:txBody>
      </p:sp>
      <p:sp>
        <p:nvSpPr>
          <p:cNvPr id="210" name="Google Shape;210;p42"/>
          <p:cNvSpPr txBox="1"/>
          <p:nvPr/>
        </p:nvSpPr>
        <p:spPr>
          <a:xfrm>
            <a:off x="8723267" y="351409"/>
            <a:ext cx="4857920" cy="76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360" dirty="0">
                <a:latin typeface="Proxima Nova"/>
                <a:ea typeface="Proxima Nova"/>
                <a:cs typeface="Proxima Nova"/>
                <a:sym typeface="Proxima Nova"/>
              </a:rPr>
              <a:t>Violations? </a:t>
            </a:r>
            <a:r>
              <a:rPr lang="en" sz="1360" u="sng" dirty="0">
                <a:solidFill>
                  <a:schemeClr val="hlink"/>
                </a:solidFill>
                <a:hlinkClick r:id="rId3"/>
              </a:rPr>
              <a:t>https://www.freepress.net/our-response/expert-analysis/explainers/net-neutrality-violations-brief-history</a:t>
            </a:r>
            <a:endParaRPr sz="136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628094" y="1942871"/>
            <a:ext cx="12561413" cy="45609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Regulates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Type of traffic between sources </a:t>
            </a:r>
            <a:endParaRPr lang="fr-FR" dirty="0"/>
          </a:p>
          <a:p>
            <a:pPr lvl="2">
              <a:spcBef>
                <a:spcPts val="0"/>
              </a:spcBef>
              <a:buChar char="■"/>
            </a:pPr>
            <a:r>
              <a:rPr lang="fr-FR" dirty="0"/>
              <a:t>Voice &gt; </a:t>
            </a:r>
            <a:r>
              <a:rPr lang="fr-FR" dirty="0" err="1"/>
              <a:t>video</a:t>
            </a:r>
            <a:r>
              <a:rPr lang="fr-FR" dirty="0"/>
              <a:t> &gt; </a:t>
            </a:r>
            <a:r>
              <a:rPr lang="fr-FR" dirty="0" err="1"/>
              <a:t>games</a:t>
            </a:r>
            <a:r>
              <a:rPr lang="fr-FR" dirty="0"/>
              <a:t>, </a:t>
            </a:r>
            <a:r>
              <a:rPr lang="fr-FR" dirty="0" err="1"/>
              <a:t>etc</a:t>
            </a:r>
            <a:endParaRPr lang="fr-FR"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Many major companies such as Google and Verizon agree this is valid</a:t>
            </a:r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Government supports this idea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Type from sources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Source A sends a video - it doesn’t go through or slower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Source B sends a video - it gets priority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Connected to old telephone laws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Operator was redirecting traffic to a businesses competitor.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Violations?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TELUS - 2005 - blocked sites supporting labor strike against company (along with 766 unrelated sites)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AT&amp;T, SPRINT and VERIZON: From 2011–2013 - blocked google wallet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EUROPE: A 2012 report - 1 in 5 clients affected by slowdowns due to blocked packets and sites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628076" y="751389"/>
            <a:ext cx="7049982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Net Neutrality Debate</a:t>
            </a:r>
            <a:endParaRPr dirty="0"/>
          </a:p>
        </p:txBody>
      </p:sp>
      <p:pic>
        <p:nvPicPr>
          <p:cNvPr id="216" name="Google Shape;216;p43" descr="Diagram showing how networks are connected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984" y="1991493"/>
            <a:ext cx="6676420" cy="461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4273" y="4297780"/>
            <a:ext cx="431120" cy="45152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219" name="Google Shape;219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6"/>
            <a:endCxn id="216" idx="1"/>
          </p:cNvCxnSpPr>
          <p:nvPr/>
        </p:nvCxnSpPr>
        <p:spPr>
          <a:xfrm rot="10800000" flipH="1">
            <a:off x="2785393" y="4297780"/>
            <a:ext cx="1106587" cy="225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02024" y="3022091"/>
            <a:ext cx="431120" cy="45152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cxnSp>
        <p:nvCxnSpPr>
          <p:cNvPr id="220" name="Google Shape;220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18" idx="2"/>
          </p:cNvCxnSpPr>
          <p:nvPr/>
        </p:nvCxnSpPr>
        <p:spPr>
          <a:xfrm>
            <a:off x="10210797" y="2895611"/>
            <a:ext cx="2091227" cy="3522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A26336-40A1-46AD-BFF5-50CB02ADAF42}"/>
              </a:ext>
            </a:extLst>
          </p:cNvPr>
          <p:cNvSpPr txBox="1"/>
          <p:nvPr/>
        </p:nvSpPr>
        <p:spPr>
          <a:xfrm>
            <a:off x="8229600" y="188686"/>
            <a:ext cx="510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list of Pros and Cons: Tables will be randomly called upon to present 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Other Internet Laws?</a:t>
            </a:r>
            <a:endParaRPr dirty="0"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28094" y="2081492"/>
            <a:ext cx="12561413" cy="42858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89370">
              <a:buSzPts val="1500"/>
            </a:pPr>
            <a:r>
              <a:rPr lang="en" sz="2267" dirty="0"/>
              <a:t>Taxes - and trading across state lines</a:t>
            </a:r>
            <a:endParaRPr sz="2267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What about international sales?</a:t>
            </a:r>
            <a:endParaRPr sz="2267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Where are the companies based?</a:t>
            </a:r>
            <a:endParaRPr sz="2267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Whose laws do you follow on what can be sold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Think about fireworks or </a:t>
            </a:r>
            <a:r>
              <a:rPr lang="en" sz="2116" dirty="0" err="1"/>
              <a:t>editables</a:t>
            </a:r>
            <a:r>
              <a:rPr lang="en" sz="2116" dirty="0"/>
              <a:t> </a:t>
            </a:r>
            <a:endParaRPr sz="2116" dirty="0"/>
          </a:p>
          <a:p>
            <a:pPr indent="-489370">
              <a:spcBef>
                <a:spcPts val="0"/>
              </a:spcBef>
              <a:buSzPts val="1500"/>
            </a:pPr>
            <a:r>
              <a:rPr lang="en" sz="2267" dirty="0"/>
              <a:t>Where do you stand on technology and the laws around it?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The internet will always have disruptive tech 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Is keeping up a losing battle?</a:t>
            </a:r>
            <a:endParaRPr sz="211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 Call To Action</a:t>
            </a:r>
            <a:endParaRPr dirty="0"/>
          </a:p>
        </p:txBody>
      </p:sp>
      <p:sp>
        <p:nvSpPr>
          <p:cNvPr id="232" name="Google Shape;232;p45"/>
          <p:cNvSpPr txBox="1">
            <a:spLocks noGrp="1"/>
          </p:cNvSpPr>
          <p:nvPr>
            <p:ph type="body" idx="1"/>
          </p:nvPr>
        </p:nvSpPr>
        <p:spPr>
          <a:xfrm>
            <a:off x="628094" y="1920751"/>
            <a:ext cx="12561413" cy="50555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89370">
              <a:buSzPts val="1500"/>
            </a:pPr>
            <a:r>
              <a:rPr lang="en" sz="2267" dirty="0"/>
              <a:t>There is a </a:t>
            </a:r>
            <a:r>
              <a:rPr lang="en" sz="2267" b="1" dirty="0"/>
              <a:t>desperate need</a:t>
            </a:r>
            <a:r>
              <a:rPr lang="en" sz="2267" dirty="0"/>
              <a:t> for lawyers and policy makers that truly understand technology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We have students earning Majors + the legal minor for this reason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We also have philosophy Majors + CS minors who are planning to apply to law school</a:t>
            </a:r>
            <a:endParaRPr sz="2116" dirty="0"/>
          </a:p>
          <a:p>
            <a:pPr lvl="2" indent="-479774">
              <a:spcBef>
                <a:spcPts val="0"/>
              </a:spcBef>
              <a:buSzPts val="1400"/>
            </a:pPr>
            <a:r>
              <a:rPr lang="en" sz="2116" dirty="0"/>
              <a:t>Patent law, but also policy makers are political science + CS</a:t>
            </a:r>
            <a:endParaRPr sz="2116" dirty="0"/>
          </a:p>
          <a:p>
            <a:pPr marL="1381750" indent="0">
              <a:buNone/>
            </a:pPr>
            <a:endParaRPr sz="2116" dirty="0"/>
          </a:p>
          <a:p>
            <a:pPr indent="-479774">
              <a:buSzPts val="1400"/>
            </a:pPr>
            <a:r>
              <a:rPr lang="en" sz="2116" b="1" dirty="0"/>
              <a:t>CS-164 is the next CS course </a:t>
            </a:r>
            <a:r>
              <a:rPr lang="en" sz="2116" dirty="0"/>
              <a:t> 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you should consider taking it!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Yes, if you are still in this class, you will do fine in CS 164</a:t>
            </a:r>
            <a:endParaRPr sz="2116" dirty="0"/>
          </a:p>
          <a:p>
            <a:pPr marL="1381750" indent="0">
              <a:buNone/>
            </a:pPr>
            <a:endParaRPr sz="2116" dirty="0"/>
          </a:p>
          <a:p>
            <a:pPr indent="-479774">
              <a:buSzPts val="1400"/>
            </a:pPr>
            <a:r>
              <a:rPr lang="en" sz="2116" dirty="0"/>
              <a:t>31% of all BA+ jobs in 2015 jobs required coding skills</a:t>
            </a:r>
            <a:endParaRPr sz="2116" dirty="0"/>
          </a:p>
          <a:p>
            <a:pPr indent="-479774">
              <a:spcBef>
                <a:spcPts val="0"/>
              </a:spcBef>
              <a:buSzPts val="1400"/>
            </a:pPr>
            <a:r>
              <a:rPr lang="en" sz="2116" dirty="0"/>
              <a:t>70% of all STEM (bio, chem, geo, math, </a:t>
            </a:r>
            <a:r>
              <a:rPr lang="en" sz="2116" dirty="0" err="1"/>
              <a:t>etc</a:t>
            </a:r>
            <a:r>
              <a:rPr lang="en" sz="2116" dirty="0"/>
              <a:t>) require *advanced* programming (200 or 300 lv)</a:t>
            </a:r>
            <a:endParaRPr sz="2116" dirty="0"/>
          </a:p>
          <a:p>
            <a:pPr indent="0">
              <a:buNone/>
            </a:pPr>
            <a:endParaRPr sz="2116" dirty="0"/>
          </a:p>
          <a:p>
            <a:pPr indent="0">
              <a:spcAft>
                <a:spcPts val="604"/>
              </a:spcAft>
              <a:buNone/>
            </a:pPr>
            <a:endParaRPr sz="211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B5D0-BFF5-4317-984E-FD0EECE8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Functions Part III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1353</Words>
  <Application>Microsoft Macintosh PowerPoint</Application>
  <PresentationFormat>Custom</PresentationFormat>
  <Paragraphs>113</Paragraphs>
  <Slides>15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Net Neutrality and Functions III </vt:lpstr>
      <vt:lpstr>Announcements</vt:lpstr>
      <vt:lpstr>Networks</vt:lpstr>
      <vt:lpstr>Networks including you?</vt:lpstr>
      <vt:lpstr>Net Neutrality </vt:lpstr>
      <vt:lpstr>Net Neutrality Debate</vt:lpstr>
      <vt:lpstr>Other Internet Laws?</vt:lpstr>
      <vt:lpstr>A Call To Action</vt:lpstr>
      <vt:lpstr>Functions Part III</vt:lpstr>
      <vt:lpstr>Default and Named Parameters</vt:lpstr>
      <vt:lpstr>Building on the past</vt:lpstr>
      <vt:lpstr>Functions as Parameters! </vt:lpstr>
      <vt:lpstr>Functions List</vt:lpstr>
      <vt:lpstr>Needed?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2021-07-20T01:01:17Z</dcterms:created>
  <dcterms:modified xsi:type="dcterms:W3CDTF">2021-11-02T20:48:51Z</dcterms:modified>
</cp:coreProperties>
</file>