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75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53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a0fe01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a0fe01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a0fe01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a0fe01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a0fe01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a0fe01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3127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4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Dxcc6ycZ73M?feature=oembed" TargetMode="Externa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state.edu/~cs150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lifewire.com/top-internet-terms-for-beginners-248338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ZhEf7e4kopM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1s and 0s add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C86-3CB9-304D-82BC-1A4F1D06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B928-2166-3146-9D7C-78A6DD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766856"/>
            <a:ext cx="7485411" cy="5446744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</a:t>
            </a:r>
          </a:p>
          <a:p>
            <a:pPr lvl="2"/>
            <a:r>
              <a:rPr lang="en-US" dirty="0"/>
              <a:t>You can change the ‘base’ with a second argument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bin </a:t>
            </a:r>
          </a:p>
          <a:p>
            <a:pPr lvl="2"/>
            <a:r>
              <a:rPr lang="en-US" dirty="0"/>
              <a:t>not in the book, coverts number to binary</a:t>
            </a:r>
          </a:p>
          <a:p>
            <a:pPr lvl="2"/>
            <a:r>
              <a:rPr lang="en-US" dirty="0"/>
              <a:t>also, you can set a value as binary by leading with 0b</a:t>
            </a:r>
          </a:p>
          <a:p>
            <a:r>
              <a:rPr lang="en-US" dirty="0"/>
              <a:t>sequential 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 (list, with unique values only)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 will come back to </a:t>
            </a:r>
            <a:r>
              <a:rPr lang="en-US" dirty="0" err="1"/>
              <a:t>dict</a:t>
            </a:r>
            <a:r>
              <a:rPr lang="en-US" dirty="0"/>
              <a:t> - maps indices to names!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B60B-C9A8-464F-AC22-32C64D354A5D}"/>
              </a:ext>
            </a:extLst>
          </p:cNvPr>
          <p:cNvSpPr txBox="1"/>
          <p:nvPr/>
        </p:nvSpPr>
        <p:spPr>
          <a:xfrm>
            <a:off x="8521699" y="1562100"/>
            <a:ext cx="4394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0b1111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[2:])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135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08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9E78-11AC-4620-9823-6373F0AF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CA79-164C-45F5-B1D6-2A1462F07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– Create a list with four numbers. Have the numbers be anywhere between 0 to 255 (your choice, just add them by default)</a:t>
            </a:r>
          </a:p>
          <a:p>
            <a:r>
              <a:rPr lang="en-US" dirty="0"/>
              <a:t>Second – create a second list.</a:t>
            </a:r>
          </a:p>
          <a:p>
            <a:pPr lvl="1"/>
            <a:r>
              <a:rPr lang="en-US" dirty="0"/>
              <a:t>Convert each number in the first list to binary (bin(</a:t>
            </a:r>
            <a:r>
              <a:rPr lang="en-US" dirty="0" err="1"/>
              <a:t>val</a:t>
            </a:r>
            <a:r>
              <a:rPr lang="en-US" dirty="0"/>
              <a:t>) ) – and add it to the second list.</a:t>
            </a:r>
          </a:p>
          <a:p>
            <a:r>
              <a:rPr lang="en-US" dirty="0"/>
              <a:t>Third - Print out the new list</a:t>
            </a:r>
          </a:p>
        </p:txBody>
      </p:sp>
    </p:spTree>
    <p:extLst>
      <p:ext uri="{BB962C8B-B14F-4D97-AF65-F5344CB8AC3E}">
        <p14:creationId xmlns:p14="http://schemas.microsoft.com/office/powerpoint/2010/main" val="2306124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r>
              <a:rPr lang="en-US" dirty="0"/>
              <a:t>Grade on Midterm 83% - great job, but more importantly</a:t>
            </a:r>
          </a:p>
          <a:p>
            <a:pPr lvl="1"/>
            <a:r>
              <a:rPr lang="en-US" dirty="0"/>
              <a:t>Hope this reminds you to keep coming to class and keeping up!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is your favorite thing to do online?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Understanding Networks of Computers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2"/>
            <a:ext cx="12561413" cy="38537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Circularly  (Ring) Connected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Centralized Hub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Distributed Mesh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</p:txBody>
      </p:sp>
      <p:pic>
        <p:nvPic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107" y="2487894"/>
            <a:ext cx="3510615" cy="36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3510" b="3509"/>
          <a:stretch/>
        </p:blipFill>
        <p:spPr>
          <a:xfrm>
            <a:off x="6087247" y="2487893"/>
            <a:ext cx="3258318" cy="328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0" descr="Mesh Network Topolog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11" y="2234631"/>
            <a:ext cx="3368493" cy="41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The Internet is really, really great</a:t>
            </a:r>
            <a:endParaRPr dirty="0"/>
          </a:p>
        </p:txBody>
      </p:sp>
      <p:pic>
        <p:nvPicPr>
          <p:cNvPr id="2" name="Online Media 1" title="What is the Internet?">
            <a:hlinkClick r:id="" action="ppaction://media"/>
            <a:extLst>
              <a:ext uri="{FF2B5EF4-FFF2-40B4-BE49-F238E27FC236}">
                <a16:creationId xmlns:a16="http://schemas.microsoft.com/office/drawing/2014/main" id="{B97E5587-992F-4857-ACC9-96517AAFBD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6152" y="1766856"/>
            <a:ext cx="9405257" cy="5313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Definitions to know</a:t>
            </a:r>
            <a:endParaRPr dirty="0"/>
          </a:p>
        </p:txBody>
      </p:sp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628094" y="1770320"/>
            <a:ext cx="12561413" cy="4927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URL - Uniform Resource Locators 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http://www.cs.colostate.edu/~cs150</a:t>
            </a:r>
            <a:r>
              <a:rPr lang="en" u="sng" dirty="0">
                <a:solidFill>
                  <a:schemeClr val="hlink"/>
                </a:solidFill>
              </a:rPr>
              <a:t>b</a:t>
            </a:r>
            <a:endParaRPr dirty="0"/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is the portion ending in ://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http, https, ftp,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scp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top-level domain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colostate.edu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page name itself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Can also include directories, such as ~cs150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 this case, there is a default file -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en" b="1" dirty="0"/>
              <a:t>HTTP</a:t>
            </a:r>
            <a:r>
              <a:rPr lang="en" dirty="0"/>
              <a:t> - </a:t>
            </a:r>
            <a:r>
              <a:rPr lang="en" b="1" u="sng" dirty="0" err="1"/>
              <a:t>H</a:t>
            </a:r>
            <a:r>
              <a:rPr lang="en" dirty="0" err="1"/>
              <a:t>yper</a:t>
            </a:r>
            <a:r>
              <a:rPr lang="en" b="1" u="sng" dirty="0" err="1"/>
              <a:t>T</a:t>
            </a:r>
            <a:r>
              <a:rPr lang="en" dirty="0" err="1"/>
              <a:t>ext</a:t>
            </a:r>
            <a:r>
              <a:rPr lang="en" dirty="0"/>
              <a:t> </a:t>
            </a:r>
            <a:r>
              <a:rPr lang="en" b="1" u="sng" dirty="0"/>
              <a:t>T</a:t>
            </a:r>
            <a:r>
              <a:rPr lang="en" dirty="0"/>
              <a:t>ransfer </a:t>
            </a:r>
            <a:r>
              <a:rPr lang="en" b="1" u="sng" dirty="0"/>
              <a:t>P</a:t>
            </a:r>
            <a:r>
              <a:rPr lang="en" dirty="0"/>
              <a:t>rotocol (HTTPS - encrypts it as </a:t>
            </a:r>
            <a:r>
              <a:rPr lang="en" b="1" dirty="0"/>
              <a:t>S</a:t>
            </a:r>
            <a:r>
              <a:rPr lang="en" dirty="0"/>
              <a:t>ecure)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 - </a:t>
            </a:r>
            <a:r>
              <a:rPr lang="en" b="1" u="sng" dirty="0"/>
              <a:t>I</a:t>
            </a:r>
            <a:r>
              <a:rPr lang="en" dirty="0"/>
              <a:t>nternet </a:t>
            </a:r>
            <a:r>
              <a:rPr lang="en" b="1" u="sng" dirty="0"/>
              <a:t>P</a:t>
            </a:r>
            <a:r>
              <a:rPr lang="en" dirty="0"/>
              <a:t>rotocol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128.0.0.1  (IPv4)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2001:CDBA:0000:0000:0000:0000:3257:9652  (IPv6)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DNS - </a:t>
            </a:r>
            <a:r>
              <a:rPr lang="en" b="1" u="sng" dirty="0"/>
              <a:t>D</a:t>
            </a:r>
            <a:r>
              <a:rPr lang="en" dirty="0"/>
              <a:t>omain </a:t>
            </a:r>
            <a:r>
              <a:rPr lang="en" b="1" u="sng" dirty="0"/>
              <a:t>N</a:t>
            </a:r>
            <a:r>
              <a:rPr lang="en" dirty="0"/>
              <a:t>ame </a:t>
            </a:r>
            <a:r>
              <a:rPr lang="en" b="1" u="sng" dirty="0"/>
              <a:t>S</a:t>
            </a:r>
            <a:r>
              <a:rPr lang="en" dirty="0"/>
              <a:t>erver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Converts URL host names to IPs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Routers then have you connect to that server using the IP </a:t>
            </a:r>
            <a:endParaRPr dirty="0"/>
          </a:p>
        </p:txBody>
      </p:sp>
      <p:sp>
        <p:nvSpPr>
          <p:cNvPr id="209" name="Google Shape;209;p42"/>
          <p:cNvSpPr txBox="1"/>
          <p:nvPr/>
        </p:nvSpPr>
        <p:spPr>
          <a:xfrm>
            <a:off x="6305925" y="7280533"/>
            <a:ext cx="10262560" cy="49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4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400" u="sng" dirty="0">
                <a:solidFill>
                  <a:srgbClr val="3246A4"/>
                </a:solidFill>
                <a:hlinkClick r:id="rId4"/>
              </a:rPr>
              <a:t>https://www.lifewire.com/top-internet-terms-for-beginners-2483381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CD55-650D-460C-BC70-C62F040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43655"/>
            <a:ext cx="12561413" cy="1015467"/>
          </a:xfrm>
        </p:spPr>
        <p:txBody>
          <a:bodyPr/>
          <a:lstStyle/>
          <a:p>
            <a:r>
              <a:rPr lang="en-US" dirty="0"/>
              <a:t>Binary?</a:t>
            </a:r>
          </a:p>
        </p:txBody>
      </p:sp>
      <p:pic>
        <p:nvPicPr>
          <p:cNvPr id="4" name="Online Media 3" title="The Internet: Wires, Cables &amp; Wifi">
            <a:hlinkClick r:id="" action="ppaction://media"/>
            <a:extLst>
              <a:ext uri="{FF2B5EF4-FFF2-40B4-BE49-F238E27FC236}">
                <a16:creationId xmlns:a16="http://schemas.microsoft.com/office/drawing/2014/main" id="{8D74861D-C1F7-4AA1-BB04-ACF0C63BFD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94095" y="1551432"/>
            <a:ext cx="10029372" cy="5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Binary - Why does it matter?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94" y="2089918"/>
            <a:ext cx="12561413" cy="452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Computers are large sets of memory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Each memory location has a state of ‘on’ (1) or off (0).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states are how everything is stored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And the focus of Computer Engineering majors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They are also called ‘finite state machines’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Finite number of states (one or zero - yes or no, on or off)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 machine full of them	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Not magic but science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Having tons of tiny states allows us to represent all the things computers do!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This is a much deeper topic for a 200 level class. 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Knowing binary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Will help us understand how much memory is being taken up for primitive and objects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As every thing created takes up a portion of the finite states in the machine. (over simplified)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go back to memory allocation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628094" y="2472113"/>
            <a:ext cx="12561413" cy="41629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Byte has 8 Bits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Computer represent data in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need to allocate the room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grpSp>
        <p:nvGrpSpPr>
          <p:cNvPr id="206" name="Google Shape;206;p42"/>
          <p:cNvGrpSpPr/>
          <p:nvPr/>
        </p:nvGrpSpPr>
        <p:grpSpPr>
          <a:xfrm>
            <a:off x="7029914" y="2740098"/>
            <a:ext cx="1169147" cy="2536853"/>
            <a:chOff x="4652150" y="1813300"/>
            <a:chExt cx="773700" cy="1678800"/>
          </a:xfrm>
        </p:grpSpPr>
        <p:sp>
          <p:nvSpPr>
            <p:cNvPr id="207" name="Google Shape;207;p42"/>
            <p:cNvSpPr/>
            <p:nvPr/>
          </p:nvSpPr>
          <p:spPr>
            <a:xfrm>
              <a:off x="4652150" y="1813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</p:grpSp>
      <p:grpSp>
        <p:nvGrpSpPr>
          <p:cNvPr id="215" name="Google Shape;215;p42"/>
          <p:cNvGrpSpPr/>
          <p:nvPr/>
        </p:nvGrpSpPr>
        <p:grpSpPr>
          <a:xfrm>
            <a:off x="7029913" y="2765038"/>
            <a:ext cx="1169147" cy="2512373"/>
            <a:chOff x="4652150" y="1829500"/>
            <a:chExt cx="773700" cy="1662600"/>
          </a:xfrm>
        </p:grpSpPr>
        <p:sp>
          <p:nvSpPr>
            <p:cNvPr id="216" name="Google Shape;216;p42"/>
            <p:cNvSpPr/>
            <p:nvPr/>
          </p:nvSpPr>
          <p:spPr>
            <a:xfrm>
              <a:off x="4652150" y="1829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</a:t>
              </a:r>
              <a:endParaRPr dirty="0"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 dirty="0"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</p:grpSp>
      <p:pic>
        <p:nvPicPr>
          <p:cNvPr id="224" name="Google Shape;224;p42" descr="Image result for 8 bit gam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5" y="4044830"/>
            <a:ext cx="4774129" cy="28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D99-C273-FD49-B8B6-8119A4D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5409-DC33-A34E-AEBB-A41896C3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5"/>
            <a:ext cx="3204150" cy="3032275"/>
          </a:xfrm>
        </p:spPr>
        <p:txBody>
          <a:bodyPr/>
          <a:lstStyle/>
          <a:p>
            <a:r>
              <a:rPr lang="en-US" sz="3600" dirty="0"/>
              <a:t>00001111 = </a:t>
            </a:r>
          </a:p>
          <a:p>
            <a:r>
              <a:rPr lang="en-US" sz="3600" dirty="0"/>
              <a:t>10001000 =</a:t>
            </a:r>
          </a:p>
          <a:p>
            <a:r>
              <a:rPr lang="en-US" sz="3600" dirty="0"/>
              <a:t>00010001 =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BEEF-F157-F042-92D3-2E8A04DCF26F}"/>
              </a:ext>
            </a:extLst>
          </p:cNvPr>
          <p:cNvSpPr txBox="1"/>
          <p:nvPr/>
        </p:nvSpPr>
        <p:spPr>
          <a:xfrm>
            <a:off x="3832226" y="20859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24B7-1B78-3B41-B3A8-DCA505D64A18}"/>
              </a:ext>
            </a:extLst>
          </p:cNvPr>
          <p:cNvSpPr txBox="1"/>
          <p:nvPr/>
        </p:nvSpPr>
        <p:spPr>
          <a:xfrm>
            <a:off x="3832226" y="281637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D906-7EA0-874B-88ED-3A6DC3A93942}"/>
              </a:ext>
            </a:extLst>
          </p:cNvPr>
          <p:cNvSpPr txBox="1"/>
          <p:nvPr/>
        </p:nvSpPr>
        <p:spPr>
          <a:xfrm>
            <a:off x="3832226" y="35210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16E30-F19B-8C4E-822A-26789E232AB2}"/>
              </a:ext>
            </a:extLst>
          </p:cNvPr>
          <p:cNvSpPr txBox="1"/>
          <p:nvPr/>
        </p:nvSpPr>
        <p:spPr>
          <a:xfrm>
            <a:off x="6889750" y="2243840"/>
            <a:ext cx="466725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00001111</a:t>
            </a:r>
          </a:p>
          <a:p>
            <a:pPr marL="228600" indent="-228600" algn="ctr">
              <a:buAutoNum type="arabicPlain" startAt="128"/>
            </a:pPr>
            <a:r>
              <a:rPr lang="en-US" sz="1200" dirty="0"/>
              <a:t>  64  32 16   8  4   2   1   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/>
              <a:t>8+4+2+1 = 15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746</Words>
  <Application>Microsoft Office PowerPoint</Application>
  <PresentationFormat>Custom</PresentationFormat>
  <Paragraphs>118</Paragraphs>
  <Slides>11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Understanding Networks of Computers</vt:lpstr>
      <vt:lpstr>The Internet is really, really great</vt:lpstr>
      <vt:lpstr>Definitions to know</vt:lpstr>
      <vt:lpstr>Binary?</vt:lpstr>
      <vt:lpstr>Binary - Why does it matter?</vt:lpstr>
      <vt:lpstr>Let’s go back to memory allocation</vt:lpstr>
      <vt:lpstr>Binary Tests</vt:lpstr>
      <vt:lpstr>Python Types?</vt:lpstr>
      <vt:lpstr>Coding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11</cp:revision>
  <dcterms:created xsi:type="dcterms:W3CDTF">2021-07-15T06:10:03Z</dcterms:created>
  <dcterms:modified xsi:type="dcterms:W3CDTF">2021-10-19T17:12:51Z</dcterms:modified>
</cp:coreProperties>
</file>