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66" r:id="rId4"/>
    <p:sldId id="270" r:id="rId5"/>
    <p:sldId id="268" r:id="rId6"/>
    <p:sldId id="271" r:id="rId7"/>
    <p:sldId id="257" r:id="rId8"/>
    <p:sldId id="258" r:id="rId9"/>
    <p:sldId id="273" r:id="rId10"/>
    <p:sldId id="260" r:id="rId11"/>
    <p:sldId id="261" r:id="rId12"/>
    <p:sldId id="272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7711c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7711c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99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inclusivedesigntoolkit.com/whatis/whatis.html#nog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Inclusive Design and</a:t>
            </a:r>
            <a:br>
              <a:rPr lang="en-US" dirty="0"/>
            </a:br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2E8-8C45-4831-BECB-6B46078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842F-2065-4125-8F5F-F122DF2B0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974964"/>
          </a:xfrm>
        </p:spPr>
        <p:txBody>
          <a:bodyPr/>
          <a:lstStyle/>
          <a:p>
            <a:r>
              <a:rPr lang="en-US" dirty="0"/>
              <a:t>Given a list of Numbers</a:t>
            </a:r>
          </a:p>
          <a:p>
            <a:pPr lvl="1"/>
            <a:r>
              <a:rPr lang="en-US" dirty="0"/>
              <a:t>Add all the elements together </a:t>
            </a:r>
          </a:p>
          <a:p>
            <a:pPr lvl="1"/>
            <a:r>
              <a:rPr lang="en-US" dirty="0"/>
              <a:t>Add all *even* elements together</a:t>
            </a:r>
          </a:p>
          <a:p>
            <a:pPr lvl="2"/>
            <a:r>
              <a:rPr lang="en-US" dirty="0"/>
              <a:t>Hint: You will use a loop</a:t>
            </a:r>
          </a:p>
          <a:p>
            <a:pPr lvl="2"/>
            <a:r>
              <a:rPr lang="en-US" dirty="0"/>
              <a:t>Hint: You will use modulo (%)</a:t>
            </a:r>
          </a:p>
        </p:txBody>
      </p:sp>
    </p:spTree>
    <p:extLst>
      <p:ext uri="{BB962C8B-B14F-4D97-AF65-F5344CB8AC3E}">
        <p14:creationId xmlns:p14="http://schemas.microsoft.com/office/powerpoint/2010/main" val="28773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BD6-0472-4E98-A541-A6F54AB5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044C-DA7D-461B-8CD9-4227C6AD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6582694" cy="5425924"/>
          </a:xfrm>
        </p:spPr>
        <p:txBody>
          <a:bodyPr/>
          <a:lstStyle/>
          <a:p>
            <a:r>
              <a:rPr lang="en-US" dirty="0"/>
              <a:t>Accessible Design</a:t>
            </a:r>
          </a:p>
          <a:p>
            <a:pPr lvl="1"/>
            <a:r>
              <a:rPr lang="en-US" dirty="0"/>
              <a:t>Meets compliance </a:t>
            </a:r>
          </a:p>
          <a:p>
            <a:pPr lvl="1"/>
            <a:r>
              <a:rPr lang="en-US" dirty="0"/>
              <a:t>Often requires special tools or accommodations </a:t>
            </a:r>
          </a:p>
          <a:p>
            <a:r>
              <a:rPr lang="en-US" dirty="0"/>
              <a:t>Universal Design</a:t>
            </a:r>
          </a:p>
          <a:p>
            <a:pPr lvl="1"/>
            <a:r>
              <a:rPr lang="en-US" dirty="0"/>
              <a:t>Makes it so compliance is met by default</a:t>
            </a:r>
          </a:p>
          <a:p>
            <a:pPr lvl="1"/>
            <a:r>
              <a:rPr lang="en-US" dirty="0"/>
              <a:t>Websites – Colorblindness for example!</a:t>
            </a:r>
          </a:p>
          <a:p>
            <a:pPr lvl="2"/>
            <a:r>
              <a:rPr lang="en-US" dirty="0"/>
              <a:t>Green and Blue</a:t>
            </a:r>
          </a:p>
          <a:p>
            <a:pPr lvl="2"/>
            <a:r>
              <a:rPr lang="en-US" dirty="0"/>
              <a:t>Bad Color Combinations </a:t>
            </a:r>
          </a:p>
          <a:p>
            <a:pPr lvl="2"/>
            <a:r>
              <a:rPr lang="en-US" dirty="0"/>
              <a:t>Design with contrasting, so no matter the way people see it, they can still see it! </a:t>
            </a:r>
          </a:p>
          <a:p>
            <a:r>
              <a:rPr lang="en-US" dirty="0"/>
              <a:t>Inclusive Design</a:t>
            </a:r>
          </a:p>
          <a:p>
            <a:pPr lvl="1"/>
            <a:r>
              <a:rPr lang="en-US" dirty="0"/>
              <a:t>Accessible by different ability levels, gender identification, backgrounds, and cultural identities without alienation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8890-E9EB-47B1-AA66-254536C9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70" y="87383"/>
            <a:ext cx="65826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Inclusive Design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628093" y="1920736"/>
            <a:ext cx="6998560" cy="5146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Microsoft Inclusive Design Principles:</a:t>
            </a:r>
            <a:endParaRPr dirty="0"/>
          </a:p>
          <a:p>
            <a:pPr>
              <a:buChar char="●"/>
            </a:pPr>
            <a:r>
              <a:rPr lang="en" dirty="0"/>
              <a:t>Recognize exclusion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Solve for one, extend to many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Learn from diversity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Continuum of population diversity pyramid </a:t>
            </a:r>
            <a:endParaRPr dirty="0"/>
          </a:p>
          <a:p>
            <a:pPr>
              <a:buChar char="●"/>
            </a:pPr>
            <a:r>
              <a:rPr lang="en" dirty="0"/>
              <a:t>Notice, only 21% of people have ‘no-difficulties’ </a:t>
            </a:r>
            <a:endParaRPr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Modern Design and Software Engineering</a:t>
            </a:r>
            <a:endParaRPr dirty="0"/>
          </a:p>
          <a:p>
            <a:pPr>
              <a:buChar char="●"/>
            </a:pPr>
            <a:r>
              <a:rPr lang="en" dirty="0"/>
              <a:t>Must take into account the full audience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Must take into account the </a:t>
            </a:r>
            <a:r>
              <a:rPr lang="en" b="1" dirty="0"/>
              <a:t>interconnectedness</a:t>
            </a:r>
            <a:r>
              <a:rPr lang="en" dirty="0"/>
              <a:t> of society</a:t>
            </a:r>
            <a:endParaRPr dirty="0"/>
          </a:p>
        </p:txBody>
      </p:sp>
      <p:pic>
        <p:nvPicPr>
          <p:cNvPr id="228" name="Google Shape;228;p43" descr="Pyramid diagram. Beginning with 21% no difficulties on the bottom, then 16% minimal difficulties, 37% mild difficulties, 25% severe difficulties. At the top of the pyramid is the target for specialist product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90" y="1920736"/>
            <a:ext cx="4045110" cy="37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8161511" y="5822613"/>
            <a:ext cx="4369156" cy="4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Credit: University of Cambridge - </a:t>
            </a: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Inclusive Design Toolkit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7745880" y="6459320"/>
            <a:ext cx="5982187" cy="9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3rd Law of Tech: Technology comes in packages, big and small.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Further Thinking: All technology, big and small, needs to be designed with the client in mind.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CA8-89F3-43A5-A860-56CC5C05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Ability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9BB8-31CF-4ED5-9DAD-F6CF5C69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4800268" cy="2665789"/>
          </a:xfrm>
        </p:spPr>
        <p:txBody>
          <a:bodyPr/>
          <a:lstStyle/>
          <a:p>
            <a:pPr>
              <a:spcBef>
                <a:spcPts val="0"/>
              </a:spcBef>
              <a:buChar char="●"/>
            </a:pPr>
            <a:r>
              <a:rPr lang="en-US" dirty="0"/>
              <a:t>Difficulties are on a spectrum of: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Permanent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Temporary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Situational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5274C4-20F6-4289-850D-4290A194ACD1}"/>
              </a:ext>
            </a:extLst>
          </p:cNvPr>
          <p:cNvSpPr txBox="1">
            <a:spLocks/>
          </p:cNvSpPr>
          <p:nvPr/>
        </p:nvSpPr>
        <p:spPr>
          <a:xfrm>
            <a:off x="628076" y="3407486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Situational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are holding tea in your hand, so making difficult to text your friend.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A87468-60C9-45E6-880A-40B718C497F6}"/>
              </a:ext>
            </a:extLst>
          </p:cNvPr>
          <p:cNvSpPr txBox="1">
            <a:spLocks/>
          </p:cNvSpPr>
          <p:nvPr/>
        </p:nvSpPr>
        <p:spPr>
          <a:xfrm>
            <a:off x="6908781" y="1920724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Temporary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broke your hand, so will have difficulty texting for a few months.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00697C-5BE4-4BE8-8E79-DB3327CAD64B}"/>
              </a:ext>
            </a:extLst>
          </p:cNvPr>
          <p:cNvSpPr txBox="1">
            <a:spLocks/>
          </p:cNvSpPr>
          <p:nvPr/>
        </p:nvSpPr>
        <p:spPr>
          <a:xfrm>
            <a:off x="6908781" y="3407485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Permanent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got in a car wreck from texting and driving and are paralyzed from the neck down. (also, don’t text and drive!)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D6C38-D188-4463-A80B-69E9379B5170}"/>
              </a:ext>
            </a:extLst>
          </p:cNvPr>
          <p:cNvSpPr txBox="1"/>
          <p:nvPr/>
        </p:nvSpPr>
        <p:spPr>
          <a:xfrm>
            <a:off x="3715638" y="5741367"/>
            <a:ext cx="638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some examples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3257289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A130-9F86-0041-9428-4C844A8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59EB8-5843-5341-A482-07FD0B7EE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0F708C-DCF1-49A2-AFF0-1009ED6D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0C43F-3B9D-44B7-B267-3D5126E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3412" y="1776683"/>
            <a:ext cx="5796116" cy="1015663"/>
          </a:xfrm>
        </p:spPr>
        <p:txBody>
          <a:bodyPr/>
          <a:lstStyle/>
          <a:p>
            <a:r>
              <a:rPr lang="en-US" dirty="0"/>
              <a:t>Given the lists to the left. Answer the following questions as they appear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FDF118-4B2F-4D5A-8CDA-2E144770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" y="1924868"/>
            <a:ext cx="57961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powerball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[4, 22, 35, 38, 39, 20, 2]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mega = [1, 26, 48, 51, 59, 25, 2]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lucky = [22, 28, 33, 38, 43, 17]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lotto = [9, 16, 22, 31, 33, 40]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FF6315C-E4C7-439C-8A1D-819456793E9A}"/>
              </a:ext>
            </a:extLst>
          </p:cNvPr>
          <p:cNvSpPr txBox="1">
            <a:spLocks/>
          </p:cNvSpPr>
          <p:nvPr/>
        </p:nvSpPr>
        <p:spPr>
          <a:xfrm>
            <a:off x="7393412" y="3002086"/>
            <a:ext cx="5796116" cy="317138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(mega)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>
                <a:latin typeface="Consolas" panose="020B0609020204030204" pitchFamily="49" charset="0"/>
              </a:rPr>
              <a:t>min(</a:t>
            </a:r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[1:2]</a:t>
            </a:r>
          </a:p>
          <a:p>
            <a:pPr lvl="1"/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72D-0307-4ABC-95FF-6C337C3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B4FE-B20C-458D-A95D-F03B5E6A0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In a python coding window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r>
              <a:rPr lang="en-US" dirty="0"/>
              <a:t>Create list with each of your names as elements</a:t>
            </a:r>
          </a:p>
          <a:p>
            <a:r>
              <a:rPr lang="en-US" dirty="0"/>
              <a:t>Print the smallest name</a:t>
            </a:r>
          </a:p>
          <a:p>
            <a:r>
              <a:rPr lang="en-US" dirty="0"/>
              <a:t>Print the largest name</a:t>
            </a:r>
          </a:p>
          <a:p>
            <a:r>
              <a:rPr lang="en-US" dirty="0"/>
              <a:t>Will it allow you to ‘sum’ the list?</a:t>
            </a:r>
          </a:p>
          <a:p>
            <a:pPr lvl="1"/>
            <a:r>
              <a:rPr lang="en-US" dirty="0"/>
              <a:t>A for yes, B for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3F6D-1046-4FEE-B439-6F14FD0E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58" y="127100"/>
            <a:ext cx="7026442" cy="14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1102</Words>
  <Application>Microsoft Office PowerPoint</Application>
  <PresentationFormat>Custom</PresentationFormat>
  <Paragraphs>111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Definitions </vt:lpstr>
      <vt:lpstr>Enter Inclusive Design</vt:lpstr>
      <vt:lpstr>Variable Ability Levels</vt:lpstr>
      <vt:lpstr>Lists and Iteration</vt:lpstr>
      <vt:lpstr>Reading Checking</vt:lpstr>
      <vt:lpstr>Lists</vt:lpstr>
      <vt:lpstr>Useful List  Functions</vt:lpstr>
      <vt:lpstr>Practice</vt:lpstr>
      <vt:lpstr>Tuples </vt:lpstr>
      <vt:lpstr>Printing Elements In Lists?</vt:lpstr>
      <vt:lpstr>Coding Challenge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2021-07-13T00:53:21Z</dcterms:created>
  <dcterms:modified xsi:type="dcterms:W3CDTF">2021-09-28T02:21:29Z</dcterms:modified>
</cp:coreProperties>
</file>