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0"/>
  </p:notesMasterIdLst>
  <p:sldIdLst>
    <p:sldId id="256" r:id="rId6"/>
    <p:sldId id="268" r:id="rId7"/>
    <p:sldId id="286" r:id="rId8"/>
    <p:sldId id="258" r:id="rId9"/>
    <p:sldId id="259" r:id="rId10"/>
    <p:sldId id="290" r:id="rId11"/>
    <p:sldId id="265" r:id="rId12"/>
    <p:sldId id="288" r:id="rId13"/>
    <p:sldId id="289" r:id="rId14"/>
    <p:sldId id="269" r:id="rId15"/>
    <p:sldId id="287" r:id="rId16"/>
    <p:sldId id="291" r:id="rId17"/>
    <p:sldId id="261" r:id="rId18"/>
    <p:sldId id="29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13EBC211-F23B-468A-BCCD-307C1181F47D}"/>
  </pc:docChgLst>
  <pc:docChgLst>
    <pc:chgData name="Marcia Moraes" userId="c9c67e8a-58e2-4733-9a1c-5d44fec4775b" providerId="ADAL" clId="{892381FB-0338-431E-AA1B-EA41B390EDFC}"/>
    <pc:docChg chg="modSld">
      <pc:chgData name="Marcia Moraes" userId="c9c67e8a-58e2-4733-9a1c-5d44fec4775b" providerId="ADAL" clId="{892381FB-0338-431E-AA1B-EA41B390EDFC}" dt="2024-06-03T21:34:55.686" v="1" actId="6549"/>
      <pc:docMkLst>
        <pc:docMk/>
      </pc:docMkLst>
      <pc:sldChg chg="modSp">
        <pc:chgData name="Marcia Moraes" userId="c9c67e8a-58e2-4733-9a1c-5d44fec4775b" providerId="ADAL" clId="{892381FB-0338-431E-AA1B-EA41B390EDFC}" dt="2024-06-03T21:34:55.686" v="1" actId="6549"/>
        <pc:sldMkLst>
          <pc:docMk/>
          <pc:sldMk cId="273496234" sldId="269"/>
        </pc:sldMkLst>
        <pc:spChg chg="mod">
          <ac:chgData name="Marcia Moraes" userId="c9c67e8a-58e2-4733-9a1c-5d44fec4775b" providerId="ADAL" clId="{892381FB-0338-431E-AA1B-EA41B390EDFC}" dt="2024-06-03T21:34:55.686" v="1" actId="6549"/>
          <ac:spMkLst>
            <pc:docMk/>
            <pc:sldMk cId="273496234" sldId="269"/>
            <ac:spMk id="6" creationId="{C6FA4863-C65D-4223-949E-52D40B2CA8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095dc9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095dc9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095dc9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095dc9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095dc9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095dc9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6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Introduction, </a:t>
            </a:r>
            <a:r>
              <a:rPr lang="en-US" dirty="0"/>
              <a:t>Types, and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Variables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E36F-43C4-184F-BD5B-4B8C1E4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31619"/>
            <a:ext cx="8312726" cy="734688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A4863-C65D-4223-949E-52D40B2CA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509516"/>
          </a:xfrm>
        </p:spPr>
        <p:txBody>
          <a:bodyPr/>
          <a:lstStyle/>
          <a:p>
            <a:r>
              <a:rPr lang="en-US" sz="1800" dirty="0"/>
              <a:t>Python using ”implicit”/weak typing</a:t>
            </a:r>
          </a:p>
          <a:p>
            <a:pPr lvl="1"/>
            <a:r>
              <a:rPr lang="en-US" sz="1600" dirty="0"/>
              <a:t>figures out types for you! </a:t>
            </a:r>
          </a:p>
          <a:p>
            <a:pPr lvl="1"/>
            <a:r>
              <a:rPr lang="en-US" sz="1600" dirty="0"/>
              <a:t>Unlike Explicit/Strongly Typed Languages (Java)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3B577-C20A-4A39-A98D-991CDD36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478769"/>
            <a:ext cx="7381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 </a:t>
            </a:r>
            <a:r>
              <a:rPr lang="en-US" sz="2800" dirty="0"/>
              <a:t>– Class Activity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1351396"/>
          </a:xfrm>
        </p:spPr>
        <p:txBody>
          <a:bodyPr/>
          <a:lstStyle/>
          <a:p>
            <a:r>
              <a:rPr lang="en-US" sz="1800" dirty="0"/>
              <a:t>violate a programming language's rules</a:t>
            </a:r>
          </a:p>
          <a:p>
            <a:r>
              <a:rPr lang="en-US" sz="1800" dirty="0"/>
              <a:t>Find and correct the error(s) in each statement below: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3590-FE97-4D0B-BC5B-A0C5AF0B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32635"/>
            <a:ext cx="194310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07B2F-C5E1-4A56-ABAC-F84DA3A8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56" y="1985010"/>
            <a:ext cx="4943475" cy="685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38E34D-3F42-431B-8299-5D95D119F363}"/>
              </a:ext>
            </a:extLst>
          </p:cNvPr>
          <p:cNvSpPr/>
          <p:nvPr/>
        </p:nvSpPr>
        <p:spPr>
          <a:xfrm>
            <a:off x="3034318" y="2032635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64842-8276-4F3A-9268-C6A8DD0F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079231"/>
            <a:ext cx="122872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DFD8A-696E-4EC7-B843-1FC38A17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180" y="3017318"/>
            <a:ext cx="3924300" cy="6381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ABD8E9-00AF-4545-AA15-17E9BFB5604C}"/>
              </a:ext>
            </a:extLst>
          </p:cNvPr>
          <p:cNvSpPr/>
          <p:nvPr/>
        </p:nvSpPr>
        <p:spPr>
          <a:xfrm>
            <a:off x="3034318" y="3157812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377548-5B56-43CC-83B0-9769454EA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3857625"/>
            <a:ext cx="26098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3C1DF-3F5D-4468-9FD3-05B1B93C7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180" y="3876877"/>
            <a:ext cx="2971800" cy="8477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3BA20C-5A3F-48AA-8B6D-29065BC1A3F6}"/>
              </a:ext>
            </a:extLst>
          </p:cNvPr>
          <p:cNvSpPr/>
          <p:nvPr/>
        </p:nvSpPr>
        <p:spPr>
          <a:xfrm>
            <a:off x="3538796" y="4167990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</a:t>
            </a:r>
            <a:r>
              <a:rPr lang="en-US" sz="2800" dirty="0"/>
              <a:t>– Class Activity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1351396"/>
          </a:xfrm>
        </p:spPr>
        <p:txBody>
          <a:bodyPr/>
          <a:lstStyle/>
          <a:p>
            <a:r>
              <a:rPr lang="en-US" sz="1800" dirty="0"/>
              <a:t>the program is logically flawed</a:t>
            </a:r>
          </a:p>
          <a:p>
            <a:r>
              <a:rPr lang="en-US" sz="1800" dirty="0"/>
              <a:t>Find and correct the error(s) in each statement below: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6E938-9AF6-4831-9ADA-8D7F54ED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90039"/>
            <a:ext cx="235267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CE98DC-4137-4EBC-A825-64A7CDC9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1990725"/>
            <a:ext cx="2524125" cy="116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BDEE2C-AAD4-4368-A8F1-3252C0188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263265"/>
            <a:ext cx="2314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Peer Coding </a:t>
            </a:r>
            <a:r>
              <a:rPr lang="en-US" sz="2800" dirty="0"/>
              <a:t>– Class Activity 6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091133"/>
            <a:ext cx="8312700" cy="31504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Write a Python program that swaps the value of two variables.</a:t>
            </a:r>
          </a:p>
          <a:p>
            <a:r>
              <a:rPr lang="en-US" sz="1800" dirty="0"/>
              <a:t>For example, if variable a = 10 and variable b = 20 at the beginning of the program, after swapping their values “a” will have 20 and “b” will have 10</a:t>
            </a:r>
          </a:p>
          <a:p>
            <a:r>
              <a:rPr lang="en-US" sz="1800" dirty="0"/>
              <a:t>Explain why do you think your program works.</a:t>
            </a:r>
          </a:p>
          <a:p>
            <a:r>
              <a:rPr lang="en-US" sz="1800" dirty="0"/>
              <a:t>Explain what do you need to do in order to make your program “general”, meaning that it could work for any two values defined by a user.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Peer Coding </a:t>
            </a:r>
            <a:r>
              <a:rPr lang="en-US" sz="2800" dirty="0"/>
              <a:t>– Class </a:t>
            </a:r>
            <a:r>
              <a:rPr lang="en-US" sz="2800"/>
              <a:t>Activity 7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091133"/>
            <a:ext cx="8312700" cy="31504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Access Canvas and go to the “In Class Activity: ASCII Art”.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2380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MS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8" name="Picture 7" descr="Today Is a Great Day to Learn Something New Poster at Lakeshore Learning">
            <a:extLst>
              <a:ext uri="{FF2B5EF4-FFF2-40B4-BE49-F238E27FC236}">
                <a16:creationId xmlns:a16="http://schemas.microsoft.com/office/drawing/2014/main" id="{747C9EB5-B54F-455C-8EBF-7A7FE4670F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3611"/>
          <a:stretch/>
        </p:blipFill>
        <p:spPr bwMode="auto">
          <a:xfrm>
            <a:off x="6019800" y="0"/>
            <a:ext cx="3124200" cy="4457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Learning to program is…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" y="3611880"/>
            <a:ext cx="6187440" cy="593928"/>
          </a:xfrm>
        </p:spPr>
        <p:txBody>
          <a:bodyPr/>
          <a:lstStyle/>
          <a:p>
            <a:r>
              <a:rPr lang="en-US" sz="1800" dirty="0"/>
              <a:t>to learn a new language! The computer language </a:t>
            </a:r>
            <a:r>
              <a:rPr lang="en-US" sz="1800" dirty="0">
                <a:sym typeface="Wingdings" panose="05000000000000000000" pitchFamily="2" charset="2"/>
              </a:rPr>
              <a:t>!</a:t>
            </a:r>
            <a:endParaRPr lang="en-US" sz="1800" dirty="0"/>
          </a:p>
        </p:txBody>
      </p:sp>
      <p:pic>
        <p:nvPicPr>
          <p:cNvPr id="1028" name="Picture 4" descr="Can you learn a language with an app? What the research says">
            <a:extLst>
              <a:ext uri="{FF2B5EF4-FFF2-40B4-BE49-F238E27FC236}">
                <a16:creationId xmlns:a16="http://schemas.microsoft.com/office/drawing/2014/main" id="{159CE090-BDB1-45FD-B5EB-7A57FE74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1082472"/>
            <a:ext cx="4518660" cy="222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938BAB-19A9-47CC-ADA7-454430B9D725}"/>
              </a:ext>
            </a:extLst>
          </p:cNvPr>
          <p:cNvSpPr/>
          <p:nvPr/>
        </p:nvSpPr>
        <p:spPr>
          <a:xfrm>
            <a:off x="2026920" y="3298258"/>
            <a:ext cx="462534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/>
              <a:t>Image available at: https://images.theconversation.com/files/222595/original/file-20180611-191978-7zidl7.jpg?ixlib=rb-1.1.0&amp;q=45&amp;auto=format&amp;w=926&amp;fit=clip</a:t>
            </a:r>
          </a:p>
        </p:txBody>
      </p:sp>
      <p:pic>
        <p:nvPicPr>
          <p:cNvPr id="1032" name="Picture 8" descr="https://miro.medium.com/max/1400/1*8eT_CDXmoc2LLVHtu9Z5qw.png">
            <a:extLst>
              <a:ext uri="{FF2B5EF4-FFF2-40B4-BE49-F238E27FC236}">
                <a16:creationId xmlns:a16="http://schemas.microsoft.com/office/drawing/2014/main" id="{F893F4FD-B424-4BDC-A5A5-B5C11A84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0" y="2179171"/>
            <a:ext cx="2415689" cy="241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81C82-494A-4319-90F2-D3F6CCEA3390}"/>
              </a:ext>
            </a:extLst>
          </p:cNvPr>
          <p:cNvSpPr/>
          <p:nvPr/>
        </p:nvSpPr>
        <p:spPr>
          <a:xfrm>
            <a:off x="6652259" y="4594860"/>
            <a:ext cx="2415689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/>
              <a:t>Image available at: https://miro.medium.com/max/1400/1*8eT_CDXmoc2LLVHtu9Z5qw.png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388575" y="30654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the Python Language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5BED-1B0F-4746-9217-82286F1D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94868"/>
            <a:ext cx="2660333" cy="3499052"/>
          </a:xfrm>
        </p:spPr>
        <p:txBody>
          <a:bodyPr/>
          <a:lstStyle/>
          <a:p>
            <a:r>
              <a:rPr lang="en-US" sz="1600" dirty="0"/>
              <a:t>Line by line</a:t>
            </a:r>
          </a:p>
          <a:p>
            <a:r>
              <a:rPr lang="en-US" sz="1600" dirty="0"/>
              <a:t>Each line is an instruction</a:t>
            </a:r>
          </a:p>
          <a:p>
            <a:r>
              <a:rPr lang="en-US" sz="1600" dirty="0"/>
              <a:t>Basic instructions</a:t>
            </a:r>
          </a:p>
          <a:p>
            <a:pPr lvl="1"/>
            <a:r>
              <a:rPr lang="en-US" sz="1200" dirty="0"/>
              <a:t>Store values</a:t>
            </a:r>
          </a:p>
          <a:p>
            <a:pPr lvl="1"/>
            <a:r>
              <a:rPr lang="en-US" sz="1200" dirty="0"/>
              <a:t>Perform arithmetic on values</a:t>
            </a:r>
          </a:p>
          <a:p>
            <a:pPr lvl="1"/>
            <a:r>
              <a:rPr lang="en-US" sz="1200" dirty="0"/>
              <a:t>Call other functions on and using values</a:t>
            </a:r>
          </a:p>
          <a:p>
            <a:endParaRPr lang="en-US" dirty="0"/>
          </a:p>
        </p:txBody>
      </p:sp>
      <p:pic>
        <p:nvPicPr>
          <p:cNvPr id="3074" name="Picture 2" descr="1. Starting to Code: Finding your way - Head First Programming [Book]">
            <a:extLst>
              <a:ext uri="{FF2B5EF4-FFF2-40B4-BE49-F238E27FC236}">
                <a16:creationId xmlns:a16="http://schemas.microsoft.com/office/drawing/2014/main" id="{731435A3-FFBB-40E3-BA8A-2310D46D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94" y="925206"/>
            <a:ext cx="6584206" cy="3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B211F7-F11C-4B24-BE87-07B6C42B9691}"/>
              </a:ext>
            </a:extLst>
          </p:cNvPr>
          <p:cNvSpPr/>
          <p:nvPr/>
        </p:nvSpPr>
        <p:spPr>
          <a:xfrm>
            <a:off x="2559794" y="4162098"/>
            <a:ext cx="4572000" cy="153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/>
              <a:t>Image available at: https://www.oreilly.com/library/view/head-first-programming/9780596806682/httpatomoreillycomsourceoreillyimages1943857.png.jpg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15638" y="12072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Storing Values: Variables</a:t>
            </a:r>
            <a:endParaRPr dirty="0"/>
          </a:p>
        </p:txBody>
      </p:sp>
      <p:sp>
        <p:nvSpPr>
          <p:cNvPr id="210" name="Google Shape;210;p42"/>
          <p:cNvSpPr txBox="1">
            <a:spLocks noGrp="1"/>
          </p:cNvSpPr>
          <p:nvPr>
            <p:ph type="body" idx="1"/>
          </p:nvPr>
        </p:nvSpPr>
        <p:spPr>
          <a:xfrm>
            <a:off x="415638" y="877250"/>
            <a:ext cx="8312700" cy="367938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Variable </a:t>
            </a:r>
            <a:r>
              <a:rPr lang="en" sz="1800" dirty="0"/>
              <a:t> 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-US" sz="1400" dirty="0"/>
              <a:t>is a place to hold a value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has an identifier/name (can not be any reserved keywords)</a:t>
            </a:r>
            <a:endParaRPr sz="1400" dirty="0"/>
          </a:p>
          <a:p>
            <a:r>
              <a:rPr lang="en-US" sz="1800" dirty="0"/>
              <a:t>Reserved keywords examples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r>
              <a:rPr lang="en-US" sz="1800" dirty="0"/>
              <a:t>Assignment statement</a:t>
            </a:r>
          </a:p>
          <a:p>
            <a:pPr lvl="1"/>
            <a:r>
              <a:rPr lang="en-US" sz="1400" dirty="0"/>
              <a:t>assigns the left-side variable with the right-side expression's value</a:t>
            </a:r>
          </a:p>
          <a:p>
            <a:endParaRPr lang="en-US"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09FD2-5747-4F75-A74F-2F79A8C4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2160270"/>
            <a:ext cx="3659505" cy="1647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15650" y="258153"/>
            <a:ext cx="8312700" cy="881186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Storing Values: Variables </a:t>
            </a:r>
            <a:r>
              <a:rPr lang="en-US" sz="2800" dirty="0"/>
              <a:t>– Class Activity 1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5394E-99C0-4E3E-8E9E-52855CBA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5" y="1731467"/>
            <a:ext cx="242887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2DB2F-2056-42EA-BDA8-F50B02A12EBD}"/>
              </a:ext>
            </a:extLst>
          </p:cNvPr>
          <p:cNvSpPr txBox="1"/>
          <p:nvPr/>
        </p:nvSpPr>
        <p:spPr>
          <a:xfrm>
            <a:off x="510540" y="1146692"/>
            <a:ext cx="5993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Consider the program below to answer the questions:</a:t>
            </a:r>
          </a:p>
          <a:p>
            <a:endParaRPr lang="en-US" dirty="0">
              <a:latin typeface="Proxima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8BC5-512B-4F11-BDF4-A13C75682E15}"/>
              </a:ext>
            </a:extLst>
          </p:cNvPr>
          <p:cNvSpPr txBox="1"/>
          <p:nvPr/>
        </p:nvSpPr>
        <p:spPr>
          <a:xfrm>
            <a:off x="510540" y="3074552"/>
            <a:ext cx="4447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Proxima Nov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How many variables do we have in this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What are their names/identifier?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What is the final value of each variable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happen if we run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2797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</a:t>
            </a:r>
          </a:p>
        </p:txBody>
      </p:sp>
      <p:sp>
        <p:nvSpPr>
          <p:cNvPr id="8" name="Google Shape;210;p42">
            <a:extLst>
              <a:ext uri="{FF2B5EF4-FFF2-40B4-BE49-F238E27FC236}">
                <a16:creationId xmlns:a16="http://schemas.microsoft.com/office/drawing/2014/main" id="{0D85A0B8-2AB4-4782-83DB-6982D4BCB754}"/>
              </a:ext>
            </a:extLst>
          </p:cNvPr>
          <p:cNvSpPr txBox="1">
            <a:spLocks/>
          </p:cNvSpPr>
          <p:nvPr/>
        </p:nvSpPr>
        <p:spPr>
          <a:xfrm>
            <a:off x="415638" y="877250"/>
            <a:ext cx="8312700" cy="367938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chemeClr val="accent6">
                    <a:lumMod val="7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Function print() </a:t>
            </a:r>
          </a:p>
          <a:p>
            <a:pPr lvl="1">
              <a:buClrTx/>
            </a:pPr>
            <a:r>
              <a:rPr lang="en-US" sz="1600" dirty="0"/>
              <a:t>Prints a message that could be:</a:t>
            </a:r>
          </a:p>
          <a:p>
            <a:pPr lvl="2">
              <a:buClrTx/>
            </a:pPr>
            <a:r>
              <a:rPr lang="en-US" sz="1400" dirty="0"/>
              <a:t>A string literal - text enclosed in quotes</a:t>
            </a:r>
          </a:p>
          <a:p>
            <a:pPr lvl="3">
              <a:buClrTx/>
            </a:pPr>
            <a:r>
              <a:rPr lang="en-US" sz="1200" dirty="0"/>
              <a:t>print(‘hello world!’) or print(“hello world!”)</a:t>
            </a:r>
          </a:p>
          <a:p>
            <a:pPr lvl="2">
              <a:buClrTx/>
            </a:pPr>
            <a:r>
              <a:rPr lang="en-US" sz="1400" dirty="0"/>
              <a:t>A variable value</a:t>
            </a:r>
          </a:p>
          <a:p>
            <a:pPr lvl="3">
              <a:buClrTx/>
            </a:pPr>
            <a:r>
              <a:rPr lang="en-US" sz="1200" dirty="0"/>
              <a:t>print(x)</a:t>
            </a:r>
          </a:p>
          <a:p>
            <a:pPr lvl="2">
              <a:buClrTx/>
            </a:pPr>
            <a:r>
              <a:rPr lang="en-US" sz="1400" dirty="0"/>
              <a:t>A value resulting from an expression</a:t>
            </a:r>
          </a:p>
          <a:p>
            <a:pPr lvl="3">
              <a:buClrTx/>
            </a:pPr>
            <a:r>
              <a:rPr lang="en-US" sz="1200" dirty="0"/>
              <a:t>print(x + 10)</a:t>
            </a:r>
          </a:p>
          <a:p>
            <a:pPr lvl="2">
              <a:buClrTx/>
            </a:pPr>
            <a:r>
              <a:rPr lang="en-US" sz="1400" dirty="0"/>
              <a:t>A combination of all of the previous</a:t>
            </a:r>
          </a:p>
          <a:p>
            <a:pPr lvl="3">
              <a:buClrTx/>
            </a:pPr>
            <a:r>
              <a:rPr lang="en-US" sz="1400" dirty="0"/>
              <a:t>print(‘value of x = ’, x, ‘ ’, ‘value of x + 10 = ’, x + 10)</a:t>
            </a:r>
          </a:p>
          <a:p>
            <a:pPr>
              <a:buClrTx/>
            </a:pPr>
            <a:endParaRPr lang="en-US" sz="1500" dirty="0"/>
          </a:p>
          <a:p>
            <a:pPr marL="0" indent="0">
              <a:spcBef>
                <a:spcPts val="400"/>
              </a:spcBef>
              <a:spcAft>
                <a:spcPts val="400"/>
              </a:spcAft>
              <a:buClrTx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 </a:t>
            </a:r>
            <a:r>
              <a:rPr lang="en-US" sz="3600" dirty="0"/>
              <a:t>– </a:t>
            </a:r>
            <a:r>
              <a:rPr lang="en-US" sz="2800" dirty="0"/>
              <a:t>Class Activity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1E14-C3F2-449C-97E3-FA15C761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1910715"/>
            <a:ext cx="69246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41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does end=‘ ’ mean in the print on line 11?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Write down in a piece of paper the exact output for the program if we run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 </a:t>
            </a:r>
            <a:r>
              <a:rPr lang="en-US" sz="2800" dirty="0"/>
              <a:t>– Class Activity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4831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How many variables do we have in this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are their names/identifier?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is the final value of each variable</a:t>
            </a:r>
            <a:r>
              <a:rPr lang="en-US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Write down in a piece of paper the exact output for the program if we run it.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8B55C-67DC-49BD-8E3C-EE4BFD78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478769"/>
            <a:ext cx="7381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dcmitype/"/>
    <ds:schemaRef ds:uri="http://purl.org/dc/terms/"/>
    <ds:schemaRef ds:uri="http://schemas.openxmlformats.org/package/2006/metadata/core-properties"/>
    <ds:schemaRef ds:uri="92c41bee-f0ee-4aa6-9399-a35fbb88351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06ed288-fd75-4b50-bbed-f5a5df88c31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628</Words>
  <Application>Microsoft Office PowerPoint</Application>
  <PresentationFormat>On-screen Show (16:9)</PresentationFormat>
  <Paragraphs>80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Learning to program is…</vt:lpstr>
      <vt:lpstr>Learning the Python Language</vt:lpstr>
      <vt:lpstr>Storing Values: Variables</vt:lpstr>
      <vt:lpstr>Storing Values: Variables – Class Activity 1</vt:lpstr>
      <vt:lpstr>Output: Printing</vt:lpstr>
      <vt:lpstr>Output: Printing – Class Activity 2</vt:lpstr>
      <vt:lpstr>Output: Printing – Class Activity 3</vt:lpstr>
      <vt:lpstr>Types in Python</vt:lpstr>
      <vt:lpstr>Syntax Errors – Class Activity 4</vt:lpstr>
      <vt:lpstr>Logical Errors – Class Activity 5</vt:lpstr>
      <vt:lpstr>Peer Coding – Class Activity 6</vt:lpstr>
      <vt:lpstr>Peer Coding – Class Activity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27</cp:revision>
  <dcterms:modified xsi:type="dcterms:W3CDTF">2024-06-03T21:35:22Z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