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  <p:sldMasterId id="2147483686" r:id="rId5"/>
  </p:sldMasterIdLst>
  <p:notesMasterIdLst>
    <p:notesMasterId r:id="rId19"/>
  </p:notesMasterIdLst>
  <p:sldIdLst>
    <p:sldId id="256" r:id="rId6"/>
    <p:sldId id="268" r:id="rId7"/>
    <p:sldId id="288" r:id="rId8"/>
    <p:sldId id="300" r:id="rId9"/>
    <p:sldId id="291" r:id="rId10"/>
    <p:sldId id="289" r:id="rId11"/>
    <p:sldId id="290" r:id="rId12"/>
    <p:sldId id="292" r:id="rId13"/>
    <p:sldId id="293" r:id="rId14"/>
    <p:sldId id="294" r:id="rId15"/>
    <p:sldId id="296" r:id="rId16"/>
    <p:sldId id="298" r:id="rId17"/>
    <p:sldId id="299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EFDCE6B1-AD84-4C29-8E32-498BB60A1686}"/>
  </pc:docChgLst>
  <pc:docChgLst>
    <pc:chgData name="Marcia Moraes" userId="c9c67e8a-58e2-4733-9a1c-5d44fec4775b" providerId="ADAL" clId="{E7B8EF6F-2CCA-4EFC-B0A7-F207FE17DEAA}"/>
    <pc:docChg chg="modSld">
      <pc:chgData name="Marcia Moraes" userId="c9c67e8a-58e2-4733-9a1c-5d44fec4775b" providerId="ADAL" clId="{E7B8EF6F-2CCA-4EFC-B0A7-F207FE17DEAA}" dt="2024-09-05T21:07:41.603" v="0"/>
      <pc:docMkLst>
        <pc:docMk/>
      </pc:docMkLst>
      <pc:sldChg chg="modSp">
        <pc:chgData name="Marcia Moraes" userId="c9c67e8a-58e2-4733-9a1c-5d44fec4775b" providerId="ADAL" clId="{E7B8EF6F-2CCA-4EFC-B0A7-F207FE17DEAA}" dt="2024-09-05T21:07:41.603" v="0"/>
        <pc:sldMkLst>
          <pc:docMk/>
          <pc:sldMk cId="1172125351" sldId="288"/>
        </pc:sldMkLst>
        <pc:spChg chg="mod">
          <ac:chgData name="Marcia Moraes" userId="c9c67e8a-58e2-4733-9a1c-5d44fec4775b" providerId="ADAL" clId="{E7B8EF6F-2CCA-4EFC-B0A7-F207FE17DEAA}" dt="2024-09-05T21:07:41.603" v="0"/>
          <ac:spMkLst>
            <pc:docMk/>
            <pc:sldMk cId="1172125351" sldId="288"/>
            <ac:spMk id="3" creationId="{93E01694-2C32-BA4D-B6F8-4BE99716E841}"/>
          </ac:spMkLst>
        </pc:spChg>
      </pc:sldChg>
    </pc:docChg>
  </pc:docChgLst>
  <pc:docChgLst>
    <pc:chgData name="Moraes,Marcia" userId="c9c67e8a-58e2-4733-9a1c-5d44fec4775b" providerId="ADAL" clId="{E3353E87-C11A-4BC4-BE75-F2B75EC04806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2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12" y="4448384"/>
            <a:ext cx="2357688" cy="527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7376557" y="4792425"/>
            <a:ext cx="1653004" cy="3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4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6845363" y="5010814"/>
            <a:ext cx="2357688" cy="255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529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529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07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68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45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33952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97947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85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15637" y="27597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8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03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47817" y="1819932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163382" y="3993671"/>
            <a:ext cx="8780257" cy="12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4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491658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497849"/>
            <a:ext cx="9144000" cy="40840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379284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6266909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38327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5117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051176" y="0"/>
            <a:ext cx="3092824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26841" y="1846010"/>
            <a:ext cx="2541494" cy="387995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1853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26841" y="2571750"/>
            <a:ext cx="2541494" cy="372666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16" y="4598058"/>
            <a:ext cx="323566" cy="3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5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11449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1449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40665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85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785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23582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987" y="4403848"/>
            <a:ext cx="8614026" cy="550539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909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18268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5202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055167" y="1533699"/>
            <a:ext cx="2673197" cy="886144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5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55167" y="2468061"/>
            <a:ext cx="2673197" cy="37266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839933" y="954952"/>
            <a:ext cx="4541694" cy="33063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150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87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5563252" y="0"/>
            <a:ext cx="3580749" cy="500705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2654" y="2778581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83506" y="3928468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6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638" y="20033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7" y="1142129"/>
            <a:ext cx="8312726" cy="208909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2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463005" rtl="0" eaLnBrk="1" latinLnBrk="0" hangingPunct="1">
        <a:spcBef>
          <a:spcPct val="0"/>
        </a:spcBef>
        <a:buNone/>
        <a:defRPr sz="3574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347254" indent="-347254" algn="l" defTabSz="463005" rtl="0" eaLnBrk="1" latinLnBrk="0" hangingPunct="1">
        <a:lnSpc>
          <a:spcPct val="120000"/>
        </a:lnSpc>
        <a:spcBef>
          <a:spcPts val="397"/>
        </a:spcBef>
        <a:spcAft>
          <a:spcPts val="397"/>
        </a:spcAft>
        <a:buFont typeface="Arial"/>
        <a:buChar char="•"/>
        <a:defRPr sz="1191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752384" indent="-289379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157515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•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1620520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2083526" indent="-231502" algn="l" defTabSz="463005" rtl="0" eaLnBrk="1" latinLnBrk="0" hangingPunct="1">
        <a:spcBef>
          <a:spcPct val="20000"/>
        </a:spcBef>
        <a:buFont typeface="Arial"/>
        <a:buChar char="»"/>
        <a:defRPr sz="1091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2546532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9539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2543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5550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1pPr>
      <a:lvl2pPr marL="46300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926012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3pPr>
      <a:lvl4pPr marL="1389017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52024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315029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77803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1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704046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152: </a:t>
            </a:r>
            <a:r>
              <a:rPr lang="en-US" dirty="0"/>
              <a:t>String Slices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CS 152: </a:t>
            </a:r>
            <a:r>
              <a:rPr lang="en-US" dirty="0"/>
              <a:t>Python for STEM</a:t>
            </a: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Albert Lionelle and Updated by Marcia Moraes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Floating Point Precision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33C48-91AF-4D20-6CB0-E109433729E1}"/>
              </a:ext>
            </a:extLst>
          </p:cNvPr>
          <p:cNvSpPr txBox="1"/>
          <p:nvPr/>
        </p:nvSpPr>
        <p:spPr>
          <a:xfrm>
            <a:off x="570089" y="1183367"/>
            <a:ext cx="78514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 indicates how many digits to the right of the decimal should be included in the output of floating types.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147BC1-9442-0861-9D11-F6B31D0ADA5C}"/>
              </a:ext>
            </a:extLst>
          </p:cNvPr>
          <p:cNvSpPr txBox="1"/>
          <p:nvPr/>
        </p:nvSpPr>
        <p:spPr>
          <a:xfrm>
            <a:off x="570089" y="2263973"/>
            <a:ext cx="23537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Courier New" panose="02070309020205020404" pitchFamily="49" charset="0"/>
              </a:rPr>
              <a:t>f'{1.725:.1f}'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340799-BE91-ED01-F845-E679E8D18885}"/>
              </a:ext>
            </a:extLst>
          </p:cNvPr>
          <p:cNvSpPr txBox="1"/>
          <p:nvPr/>
        </p:nvSpPr>
        <p:spPr>
          <a:xfrm>
            <a:off x="570089" y="271157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Courier New" panose="02070309020205020404" pitchFamily="49" charset="0"/>
              </a:rPr>
              <a:t>f'{1.5:.3f}’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C5F90D-3B2C-705D-3A5A-2EA133DADED1}"/>
              </a:ext>
            </a:extLst>
          </p:cNvPr>
          <p:cNvSpPr txBox="1"/>
          <p:nvPr/>
        </p:nvSpPr>
        <p:spPr>
          <a:xfrm>
            <a:off x="570089" y="317250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Courier New" panose="02070309020205020404" pitchFamily="49" charset="0"/>
              </a:rPr>
              <a:t>f'{1.666:.2f}'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96A1CB-865D-B552-C2D8-19D669F0F3ED}"/>
              </a:ext>
            </a:extLst>
          </p:cNvPr>
          <p:cNvSpPr txBox="1"/>
          <p:nvPr/>
        </p:nvSpPr>
        <p:spPr>
          <a:xfrm>
            <a:off x="3965222" y="2263972"/>
            <a:ext cx="23537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Courier New" panose="02070309020205020404" pitchFamily="49" charset="0"/>
              </a:rPr>
              <a:t>1.7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CD9F42-49AA-D620-DC0A-3488178F8802}"/>
              </a:ext>
            </a:extLst>
          </p:cNvPr>
          <p:cNvSpPr txBox="1"/>
          <p:nvPr/>
        </p:nvSpPr>
        <p:spPr>
          <a:xfrm>
            <a:off x="3849511" y="267335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Courier New" panose="02070309020205020404" pitchFamily="49" charset="0"/>
              </a:rPr>
              <a:t>1.500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DE55B5-6526-247F-D8E1-EF92B3FA26EA}"/>
              </a:ext>
            </a:extLst>
          </p:cNvPr>
          <p:cNvSpPr txBox="1"/>
          <p:nvPr/>
        </p:nvSpPr>
        <p:spPr>
          <a:xfrm>
            <a:off x="3849511" y="313428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Courier New" panose="02070309020205020404" pitchFamily="49" charset="0"/>
              </a:rPr>
              <a:t>1.67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34B09C-C059-1E31-7EC6-02500DDB252C}"/>
              </a:ext>
            </a:extLst>
          </p:cNvPr>
          <p:cNvCxnSpPr/>
          <p:nvPr/>
        </p:nvCxnSpPr>
        <p:spPr>
          <a:xfrm>
            <a:off x="2562578" y="2417860"/>
            <a:ext cx="11740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BD0DAE8-CE12-6E3F-7871-DBE729B60F77}"/>
              </a:ext>
            </a:extLst>
          </p:cNvPr>
          <p:cNvCxnSpPr/>
          <p:nvPr/>
        </p:nvCxnSpPr>
        <p:spPr>
          <a:xfrm>
            <a:off x="2562578" y="2827991"/>
            <a:ext cx="11740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9BAB39-7252-B4A2-8DC9-2C8825848D5F}"/>
              </a:ext>
            </a:extLst>
          </p:cNvPr>
          <p:cNvCxnSpPr/>
          <p:nvPr/>
        </p:nvCxnSpPr>
        <p:spPr>
          <a:xfrm>
            <a:off x="2545645" y="3288169"/>
            <a:ext cx="11740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13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String functions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AC9A6-F14C-028B-44F0-F2F465A1F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3289"/>
            <a:ext cx="8008698" cy="2975173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replace(old, new)</a:t>
            </a:r>
          </a:p>
          <a:p>
            <a:pPr>
              <a:buClrTx/>
            </a:pPr>
            <a:r>
              <a:rPr lang="en-US" sz="1800" dirty="0"/>
              <a:t>find(x)</a:t>
            </a:r>
          </a:p>
          <a:p>
            <a:pPr>
              <a:buClrTx/>
            </a:pPr>
            <a:r>
              <a:rPr lang="en-US" sz="1800" dirty="0"/>
              <a:t>count(x)</a:t>
            </a:r>
          </a:p>
          <a:p>
            <a:pPr>
              <a:buClrTx/>
            </a:pPr>
            <a:r>
              <a:rPr lang="en-US" sz="1800" dirty="0"/>
              <a:t>split(delimiter) – if no delimiter is passed, whitespace is considered the delimiter</a:t>
            </a:r>
          </a:p>
          <a:p>
            <a:pPr>
              <a:buClrTx/>
            </a:pPr>
            <a:r>
              <a:rPr lang="en-US" sz="1800" dirty="0"/>
              <a:t>join()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C9B634-C935-233F-5C83-A504C523E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816" y="2732411"/>
            <a:ext cx="6436884" cy="209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7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Coding Activity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AC9A6-F14C-028B-44F0-F2F465A1F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3289"/>
            <a:ext cx="8008698" cy="2251129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With a Peer:</a:t>
            </a:r>
          </a:p>
          <a:p>
            <a:pPr lvl="1"/>
            <a:r>
              <a:rPr lang="en-US" sz="1668" dirty="0"/>
              <a:t>Write a Python function that receives the name of a csv file, reads the content of the file and calculate the sum and average of the years old data. The average should be printed with 2 decimals after the point.</a:t>
            </a:r>
          </a:p>
          <a:p>
            <a:pPr lvl="1"/>
            <a:r>
              <a:rPr lang="en-US" sz="1668" dirty="0"/>
              <a:t>Consider that the csv file has the following format.</a:t>
            </a:r>
          </a:p>
          <a:p>
            <a:pPr>
              <a:buClrTx/>
            </a:pPr>
            <a:r>
              <a:rPr lang="en-US" sz="1800" dirty="0"/>
              <a:t>Tip: rewrite the </a:t>
            </a:r>
            <a:r>
              <a:rPr lang="en-US" sz="1800" dirty="0" err="1"/>
              <a:t>readCSVFile</a:t>
            </a:r>
            <a:r>
              <a:rPr lang="en-US" sz="1800" dirty="0"/>
              <a:t> function provided in Canvas.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245BA-7C77-BBAE-E798-647D13B27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87" y="3274483"/>
            <a:ext cx="12668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9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Coding Activity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AC9A6-F14C-028B-44F0-F2F465A1F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3289"/>
            <a:ext cx="7023741" cy="2967223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With a Peer:</a:t>
            </a:r>
          </a:p>
          <a:p>
            <a:pPr lvl="1"/>
            <a:r>
              <a:rPr lang="en-US" sz="1668" dirty="0"/>
              <a:t>Write a Python function that receives the name of a csv file, reads the content of the file and create a list with the years old that are in that file. Consider that the csv file has the format shown here.</a:t>
            </a:r>
          </a:p>
          <a:p>
            <a:pPr>
              <a:buClrTx/>
            </a:pPr>
            <a:r>
              <a:rPr lang="en-US" sz="1800" dirty="0"/>
              <a:t>Tip: rewrite the </a:t>
            </a:r>
            <a:r>
              <a:rPr lang="en-US" sz="1800" dirty="0" err="1"/>
              <a:t>readCSVFile</a:t>
            </a:r>
            <a:r>
              <a:rPr lang="en-US" sz="1800" dirty="0"/>
              <a:t> function provided in Canvas.</a:t>
            </a:r>
          </a:p>
          <a:p>
            <a:pPr>
              <a:buClrTx/>
            </a:pPr>
            <a:r>
              <a:rPr lang="en-US" sz="1800" dirty="0"/>
              <a:t>Write a new version of your function so the list generated do not have repeated numbers.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245BA-7C77-BBAE-E798-647D13B27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476" y="1434394"/>
            <a:ext cx="12668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5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Weekly Announcements!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45870"/>
            <a:ext cx="55519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Reminders: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9 (zybooks) –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10 (zybooks) –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Reading 11 </a:t>
            </a:r>
            <a:r>
              <a:rPr lang="en-US" dirty="0"/>
              <a:t>(zybooks) –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  <p:pic>
        <p:nvPicPr>
          <p:cNvPr id="1030" name="Picture 6" descr="We Can Do Hard Things Printable – Let's DIY It All – With Kritsyn Merkley">
            <a:extLst>
              <a:ext uri="{FF2B5EF4-FFF2-40B4-BE49-F238E27FC236}">
                <a16:creationId xmlns:a16="http://schemas.microsoft.com/office/drawing/2014/main" id="{83D0F5CD-1EEC-604C-481A-8DF8AE123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582" y="-169333"/>
            <a:ext cx="3434018" cy="265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26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Recall Activity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106733"/>
            <a:ext cx="8312726" cy="1786386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What is string slicing? Explain with your own words.</a:t>
            </a:r>
          </a:p>
          <a:p>
            <a:pPr>
              <a:buClrTx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Write your answer in our today’s attendance assignment.</a:t>
            </a:r>
          </a:p>
          <a:p>
            <a:pPr>
              <a:buClrTx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212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String Slicing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106733"/>
            <a:ext cx="8312726" cy="1608133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Slice notation has the form:</a:t>
            </a:r>
          </a:p>
          <a:p>
            <a:pPr lvl="1"/>
            <a:r>
              <a:rPr lang="en-US" sz="1668" dirty="0" err="1"/>
              <a:t>my_str</a:t>
            </a:r>
            <a:r>
              <a:rPr lang="en-US" sz="1668" dirty="0"/>
              <a:t>[</a:t>
            </a:r>
            <a:r>
              <a:rPr lang="en-US" sz="1668" dirty="0" err="1"/>
              <a:t>start:end</a:t>
            </a:r>
            <a:r>
              <a:rPr lang="en-US" sz="1668" dirty="0"/>
              <a:t>]</a:t>
            </a:r>
          </a:p>
          <a:p>
            <a:r>
              <a:rPr lang="en-US" sz="1800" dirty="0"/>
              <a:t>creates a new string whose value contains the characters of </a:t>
            </a:r>
            <a:r>
              <a:rPr lang="en-US" sz="1800" dirty="0" err="1"/>
              <a:t>my_str</a:t>
            </a:r>
            <a:r>
              <a:rPr lang="en-US" sz="1800" dirty="0"/>
              <a:t> from indices start to end - 1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BB329-A367-11F4-C3C7-96CEB776D7D7}"/>
              </a:ext>
            </a:extLst>
          </p:cNvPr>
          <p:cNvSpPr txBox="1"/>
          <p:nvPr/>
        </p:nvSpPr>
        <p:spPr>
          <a:xfrm>
            <a:off x="716844" y="2858311"/>
            <a:ext cx="4058356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 = "CS152 - Python for STEM"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str_Cs152 = str[0:5]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print(str)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print(str_Cs152)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1F223-925B-47EE-3816-92E6F40C4460}"/>
              </a:ext>
            </a:extLst>
          </p:cNvPr>
          <p:cNvSpPr txBox="1"/>
          <p:nvPr/>
        </p:nvSpPr>
        <p:spPr>
          <a:xfrm>
            <a:off x="5384799" y="2871227"/>
            <a:ext cx="184858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roxima Nova"/>
              </a:rPr>
              <a:t>What is printed?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568FDC-A5D1-04D0-825E-F9347122D6CF}"/>
              </a:ext>
            </a:extLst>
          </p:cNvPr>
          <p:cNvSpPr txBox="1"/>
          <p:nvPr/>
        </p:nvSpPr>
        <p:spPr>
          <a:xfrm>
            <a:off x="5384799" y="3396920"/>
            <a:ext cx="348364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roxima Nova"/>
              </a:rPr>
              <a:t>What instructions should we use</a:t>
            </a:r>
          </a:p>
          <a:p>
            <a:r>
              <a:rPr lang="en-US" sz="1800" dirty="0">
                <a:latin typeface="Proxima Nova"/>
              </a:rPr>
              <a:t>to parse “Python” from str?</a:t>
            </a:r>
          </a:p>
        </p:txBody>
      </p:sp>
    </p:spTree>
    <p:extLst>
      <p:ext uri="{BB962C8B-B14F-4D97-AF65-F5344CB8AC3E}">
        <p14:creationId xmlns:p14="http://schemas.microsoft.com/office/powerpoint/2010/main" val="39549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Slicing operations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AB0652-5C28-DC26-A7A7-1C2EB7BED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152525"/>
            <a:ext cx="79438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2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347735"/>
            <a:ext cx="8312726" cy="615553"/>
          </a:xfrm>
        </p:spPr>
        <p:txBody>
          <a:bodyPr/>
          <a:lstStyle/>
          <a:p>
            <a:r>
              <a:rPr lang="en-US" sz="2800" dirty="0"/>
              <a:t>Slice stride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106733"/>
            <a:ext cx="8312726" cy="1146211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Slice notation also provides for a third argument, known as the stride. The stride determines how much to increment the index after reading each element.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17D38-F454-2193-1F17-F41D865F6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6389"/>
            <a:ext cx="8965956" cy="149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6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Field with</a:t>
            </a:r>
            <a:endParaRPr lang="en-US" sz="28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62DAD61-1EDD-AAE4-CFAB-8C7E3A83E836}"/>
              </a:ext>
            </a:extLst>
          </p:cNvPr>
          <p:cNvSpPr txBox="1">
            <a:spLocks/>
          </p:cNvSpPr>
          <p:nvPr/>
        </p:nvSpPr>
        <p:spPr>
          <a:xfrm>
            <a:off x="415636" y="1106733"/>
            <a:ext cx="8446141" cy="3096745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347254" indent="-347254" algn="l" defTabSz="463005" rtl="0" eaLnBrk="1" latinLnBrk="0" hangingPunct="1">
              <a:lnSpc>
                <a:spcPct val="120000"/>
              </a:lnSpc>
              <a:spcBef>
                <a:spcPts val="397"/>
              </a:spcBef>
              <a:spcAft>
                <a:spcPts val="397"/>
              </a:spcAft>
              <a:buFont typeface="Arial"/>
              <a:buChar char="•"/>
              <a:defRPr sz="1191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752384" indent="-289379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–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157515" indent="-231502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•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1620520" indent="-231502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–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2083526" indent="-231502" algn="l" defTabSz="463005" rtl="0" eaLnBrk="1" latinLnBrk="0" hangingPunct="1">
              <a:spcBef>
                <a:spcPct val="20000"/>
              </a:spcBef>
              <a:buFont typeface="Arial"/>
              <a:buChar char="»"/>
              <a:defRPr sz="1091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2546532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9539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2543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5550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1800" dirty="0"/>
              <a:t>Defines the minimum number of characters that must be inserted into the string. </a:t>
            </a:r>
          </a:p>
          <a:p>
            <a:pPr>
              <a:buClrTx/>
            </a:pPr>
            <a:r>
              <a:rPr lang="en-US" sz="1800" dirty="0"/>
              <a:t>If the replacement value is smaller in size than the given field width, then the string's left side is padded with space characters.</a:t>
            </a:r>
          </a:p>
          <a:p>
            <a:pPr>
              <a:buClrTx/>
            </a:pPr>
            <a:r>
              <a:rPr lang="en-US" sz="1800" dirty="0"/>
              <a:t>Specify by including an integer after the colon</a:t>
            </a:r>
          </a:p>
          <a:p>
            <a:pPr lvl="1">
              <a:buClrTx/>
            </a:pPr>
            <a:r>
              <a:rPr lang="en-US" sz="1668" dirty="0"/>
              <a:t>{name:16}</a:t>
            </a:r>
          </a:p>
          <a:p>
            <a:pPr lvl="1">
              <a:buClrTx/>
            </a:pPr>
            <a:r>
              <a:rPr lang="en-US" sz="1668" dirty="0"/>
              <a:t>specify a width of 16 characters</a:t>
            </a:r>
          </a:p>
          <a:p>
            <a:pPr lvl="1">
              <a:buClrTx/>
            </a:pPr>
            <a:endParaRPr lang="en-US" sz="1668" dirty="0"/>
          </a:p>
        </p:txBody>
      </p:sp>
    </p:spTree>
    <p:extLst>
      <p:ext uri="{BB962C8B-B14F-4D97-AF65-F5344CB8AC3E}">
        <p14:creationId xmlns:p14="http://schemas.microsoft.com/office/powerpoint/2010/main" val="6385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Align Character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F8637-16C8-70D1-4CE9-DB1585F92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963288"/>
            <a:ext cx="6752167" cy="351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8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Fill Character</a:t>
            </a:r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D483F-6EA5-978D-4744-845987B5A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175746"/>
            <a:ext cx="3862851" cy="2899543"/>
          </a:xfrm>
        </p:spPr>
        <p:txBody>
          <a:bodyPr/>
          <a:lstStyle/>
          <a:p>
            <a:r>
              <a:rPr lang="en-US" sz="1800" dirty="0">
                <a:sym typeface="Arial"/>
              </a:rPr>
              <a:t>is used to pad a replacement field when the string being inserted is smaller than the field width</a:t>
            </a:r>
          </a:p>
          <a:p>
            <a:r>
              <a:rPr lang="en-US" sz="1800" dirty="0">
                <a:sym typeface="Arial"/>
              </a:rPr>
              <a:t>default fill character is whitespace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B8E1A7-2735-24F7-91E5-6801552FF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111" y="595943"/>
            <a:ext cx="4684889" cy="36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5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4" ma:contentTypeDescription="Create a new document." ma:contentTypeScope="" ma:versionID="16aa88660fc2fdca5573e381835fe0c9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08ce21c39dd96af8dcee1a6fd74aaf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E8EA35-9C42-4825-ABC6-2C345E8579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BA097B-6123-4B8A-8BF9-8745C25437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D3EE4C-68D3-4BA3-94E6-383E2DFDD168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e06ed288-fd75-4b50-bbed-f5a5df88c31c"/>
    <ds:schemaRef ds:uri="http://www.w3.org/XML/1998/namespace"/>
    <ds:schemaRef ds:uri="http://purl.org/dc/dcmitype/"/>
    <ds:schemaRef ds:uri="http://schemas.microsoft.com/office/infopath/2007/PartnerControls"/>
    <ds:schemaRef ds:uri="92c41bee-f0ee-4aa6-9399-a35fbb883510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528</Words>
  <Application>Microsoft Office PowerPoint</Application>
  <PresentationFormat>On-screen Show (16:9)</PresentationFormat>
  <Paragraphs>65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Courier New</vt:lpstr>
      <vt:lpstr>Franklin Gothic Book</vt:lpstr>
      <vt:lpstr>Proxima Nova</vt:lpstr>
      <vt:lpstr>Source Sans Pro</vt:lpstr>
      <vt:lpstr>Vitesse Light</vt:lpstr>
      <vt:lpstr>Wingdings</vt:lpstr>
      <vt:lpstr>Office Theme</vt:lpstr>
      <vt:lpstr>1_Office Theme</vt:lpstr>
      <vt:lpstr>PowerPoint Presentation</vt:lpstr>
      <vt:lpstr>Weekly Announcements! </vt:lpstr>
      <vt:lpstr>Recall Activity</vt:lpstr>
      <vt:lpstr>String Slicing</vt:lpstr>
      <vt:lpstr>Slicing operations</vt:lpstr>
      <vt:lpstr>Slice stride</vt:lpstr>
      <vt:lpstr>Field with</vt:lpstr>
      <vt:lpstr>Align Character</vt:lpstr>
      <vt:lpstr>Fill Character</vt:lpstr>
      <vt:lpstr>Floating Point Precision</vt:lpstr>
      <vt:lpstr>String functions</vt:lpstr>
      <vt:lpstr>Coding Activity</vt:lpstr>
      <vt:lpstr>Coding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mmoraes</dc:creator>
  <cp:lastModifiedBy>Marcia Moraes</cp:lastModifiedBy>
  <cp:revision>36</cp:revision>
  <dcterms:modified xsi:type="dcterms:W3CDTF">2024-09-05T21:08:10Z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