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8"/>
  </p:notesMasterIdLst>
  <p:sldIdLst>
    <p:sldId id="256" r:id="rId6"/>
    <p:sldId id="268" r:id="rId7"/>
    <p:sldId id="286" r:id="rId8"/>
    <p:sldId id="300" r:id="rId9"/>
    <p:sldId id="288" r:id="rId10"/>
    <p:sldId id="260" r:id="rId11"/>
    <p:sldId id="262" r:id="rId12"/>
    <p:sldId id="301" r:id="rId13"/>
    <p:sldId id="264" r:id="rId14"/>
    <p:sldId id="277" r:id="rId15"/>
    <p:sldId id="302" r:id="rId16"/>
    <p:sldId id="30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568" autoAdjust="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935AC106-06D3-410A-90B6-7BC2C7F699F6}"/>
    <pc:docChg chg="undo custSel modSld">
      <pc:chgData name="Moraes,Marcia" userId="c9c67e8a-58e2-4733-9a1c-5d44fec4775b" providerId="ADAL" clId="{935AC106-06D3-410A-90B6-7BC2C7F699F6}" dt="2023-01-21T00:12:53.794" v="84" actId="20577"/>
      <pc:docMkLst>
        <pc:docMk/>
      </pc:docMkLst>
      <pc:sldChg chg="modSp">
        <pc:chgData name="Moraes,Marcia" userId="c9c67e8a-58e2-4733-9a1c-5d44fec4775b" providerId="ADAL" clId="{935AC106-06D3-410A-90B6-7BC2C7F699F6}" dt="2023-01-21T00:12:53.794" v="84" actId="20577"/>
        <pc:sldMkLst>
          <pc:docMk/>
          <pc:sldMk cId="2954226462" sldId="268"/>
        </pc:sldMkLst>
        <pc:spChg chg="mod">
          <ac:chgData name="Moraes,Marcia" userId="c9c67e8a-58e2-4733-9a1c-5d44fec4775b" providerId="ADAL" clId="{935AC106-06D3-410A-90B6-7BC2C7F699F6}" dt="2023-01-21T00:12:53.794" v="84" actId="20577"/>
          <ac:spMkLst>
            <pc:docMk/>
            <pc:sldMk cId="2954226462" sldId="268"/>
            <ac:spMk id="7" creationId="{F1F79DD2-1F3F-234C-A44A-3A87D436D29A}"/>
          </ac:spMkLst>
        </pc:spChg>
      </pc:sldChg>
      <pc:sldChg chg="modSp">
        <pc:chgData name="Moraes,Marcia" userId="c9c67e8a-58e2-4733-9a1c-5d44fec4775b" providerId="ADAL" clId="{935AC106-06D3-410A-90B6-7BC2C7F699F6}" dt="2023-01-21T00:08:15.823" v="72" actId="20577"/>
        <pc:sldMkLst>
          <pc:docMk/>
          <pc:sldMk cId="0" sldId="286"/>
        </pc:sldMkLst>
        <pc:spChg chg="mod">
          <ac:chgData name="Moraes,Marcia" userId="c9c67e8a-58e2-4733-9a1c-5d44fec4775b" providerId="ADAL" clId="{935AC106-06D3-410A-90B6-7BC2C7F699F6}" dt="2023-01-21T00:08:15.823" v="72" actId="20577"/>
          <ac:spMkLst>
            <pc:docMk/>
            <pc:sldMk cId="0" sldId="286"/>
            <ac:spMk id="6" creationId="{BBA84413-A189-4E45-8BC1-0BAF8D0446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73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Programs are typically written using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incremental development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, meaning a small amount of code is written and tested, then a small amount more (an incremental amount) is written and tested, and so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To assist with the incremental development process, programmers commonly introduce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 stubs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, which are function definitions whose statements haven't been written yet.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pass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keyword, which performs no operation except to act as a placeholder for a required statement.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05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docstring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is a string literal placed in the first line of a function body.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help()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function can aid a programmer by providing them with all the documentation associated with an object. A statement such as </a:t>
            </a:r>
            <a:r>
              <a:rPr lang="en-US" dirty="0"/>
              <a:t>help(</a:t>
            </a:r>
            <a:r>
              <a:rPr lang="en-US" dirty="0" err="1"/>
              <a:t>ticket_price</a:t>
            </a:r>
            <a:r>
              <a:rPr lang="en-US" dirty="0"/>
              <a:t>)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would print out the docstring for the </a:t>
            </a:r>
            <a:r>
              <a:rPr lang="en-US" dirty="0" err="1"/>
              <a:t>ticket_price</a:t>
            </a:r>
            <a:r>
              <a:rPr lang="en-US" dirty="0"/>
              <a:t>()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function, providing the programmer with information about how to call that function.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71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21" marR="0" lvl="0" indent="-30481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5055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98D6-D36C-544F-AF62-95730C14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1243"/>
            <a:ext cx="8312700" cy="672000"/>
          </a:xfrm>
        </p:spPr>
        <p:txBody>
          <a:bodyPr/>
          <a:lstStyle/>
          <a:p>
            <a:r>
              <a:rPr lang="en-US" dirty="0"/>
              <a:t>Student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9082-94D2-634F-9F23-5B100F33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84155"/>
            <a:ext cx="8312700" cy="3936201"/>
          </a:xfrm>
        </p:spPr>
        <p:txBody>
          <a:bodyPr/>
          <a:lstStyle/>
          <a:p>
            <a:r>
              <a:rPr lang="en-US" sz="1800" dirty="0"/>
              <a:t>Team Coding</a:t>
            </a:r>
          </a:p>
          <a:p>
            <a:r>
              <a:rPr lang="en-US" sz="1800" dirty="0"/>
              <a:t>As group, write two functions</a:t>
            </a:r>
          </a:p>
          <a:p>
            <a:pPr lvl="1"/>
            <a:r>
              <a:rPr lang="en-US" sz="1400" dirty="0"/>
              <a:t>The first function takes in two parameters – first, last</a:t>
            </a:r>
          </a:p>
          <a:p>
            <a:pPr lvl="2"/>
            <a:r>
              <a:rPr lang="en-US" sz="1400" dirty="0"/>
              <a:t>It prints the ”welcome to the class (last), (first)”</a:t>
            </a:r>
          </a:p>
          <a:p>
            <a:pPr lvl="1"/>
            <a:r>
              <a:rPr lang="en-US" sz="1400" dirty="0"/>
              <a:t>The second function </a:t>
            </a:r>
          </a:p>
          <a:p>
            <a:pPr lvl="2"/>
            <a:r>
              <a:rPr lang="en-US" sz="1400" dirty="0"/>
              <a:t>Calls input to ask the client their first name</a:t>
            </a:r>
          </a:p>
          <a:p>
            <a:pPr lvl="2"/>
            <a:r>
              <a:rPr lang="en-US" sz="1400" dirty="0"/>
              <a:t>It calls input a second time to ask them their last name</a:t>
            </a:r>
          </a:p>
          <a:p>
            <a:pPr lvl="2"/>
            <a:r>
              <a:rPr lang="en-US" sz="1400" dirty="0"/>
              <a:t>it calls your first function to print out the result</a:t>
            </a:r>
          </a:p>
          <a:p>
            <a:pPr lvl="2"/>
            <a:endParaRPr lang="en-US" dirty="0"/>
          </a:p>
          <a:p>
            <a:r>
              <a:rPr lang="en-US" sz="1400" dirty="0"/>
              <a:t>Have one person on the table code using their laptop and </a:t>
            </a:r>
            <a:r>
              <a:rPr lang="en-US" sz="1400" dirty="0" err="1"/>
              <a:t>zybooks</a:t>
            </a:r>
            <a:r>
              <a:rPr lang="en-US" sz="1400" dirty="0"/>
              <a:t> IDE</a:t>
            </a:r>
          </a:p>
          <a:p>
            <a:pPr lvl="1"/>
            <a:r>
              <a:rPr lang="en-US" sz="1400" dirty="0"/>
              <a:t>The person who codes has to limit their input. They follow the instructions of others</a:t>
            </a:r>
          </a:p>
          <a:p>
            <a:pPr lvl="1"/>
            <a:r>
              <a:rPr lang="en-US" sz="14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1099256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74943" y="86078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 – From Your Readings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DA07-9D4C-F347-518D-80DC6702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943" y="728086"/>
            <a:ext cx="3241962" cy="4025195"/>
          </a:xfrm>
        </p:spPr>
        <p:txBody>
          <a:bodyPr/>
          <a:lstStyle/>
          <a:p>
            <a:r>
              <a:rPr lang="en-US" sz="1800" dirty="0"/>
              <a:t>What is incremental development?</a:t>
            </a:r>
          </a:p>
          <a:p>
            <a:endParaRPr lang="en-US" sz="1800" dirty="0"/>
          </a:p>
          <a:p>
            <a:r>
              <a:rPr lang="en-US" sz="1800" dirty="0"/>
              <a:t>What is function stubs?</a:t>
            </a:r>
          </a:p>
          <a:p>
            <a:endParaRPr lang="en-US" sz="1800" dirty="0"/>
          </a:p>
          <a:p>
            <a:r>
              <a:rPr lang="en-US" sz="1800" dirty="0"/>
              <a:t>What does the pass keyword mean? When is it used?</a:t>
            </a:r>
          </a:p>
          <a:p>
            <a:endParaRPr lang="en-US" sz="1800" dirty="0"/>
          </a:p>
          <a:p>
            <a:r>
              <a:rPr lang="en-US" sz="1800" dirty="0"/>
              <a:t>Discuss your answer with your group</a:t>
            </a:r>
          </a:p>
          <a:p>
            <a:endParaRPr lang="en-US" sz="1800" dirty="0"/>
          </a:p>
        </p:txBody>
      </p:sp>
      <p:pic>
        <p:nvPicPr>
          <p:cNvPr id="5" name="Picture 4" descr="Definition of functions steps to feet and steps to calories and how to call those functions.">
            <a:extLst>
              <a:ext uri="{FF2B5EF4-FFF2-40B4-BE49-F238E27FC236}">
                <a16:creationId xmlns:a16="http://schemas.microsoft.com/office/drawing/2014/main" id="{6C222CAE-E9E6-954D-7203-62B0CD5C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58" y="1032227"/>
            <a:ext cx="5358342" cy="34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74943" y="86078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 – From Your Readings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DA07-9D4C-F347-518D-80DC6702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942" y="728086"/>
            <a:ext cx="8112701" cy="896237"/>
          </a:xfrm>
        </p:spPr>
        <p:txBody>
          <a:bodyPr/>
          <a:lstStyle/>
          <a:p>
            <a:r>
              <a:rPr lang="en-US" sz="1800" dirty="0"/>
              <a:t>What is a docstring?</a:t>
            </a:r>
          </a:p>
          <a:p>
            <a:r>
              <a:rPr lang="en-US" sz="1800" dirty="0"/>
              <a:t>What is a help function? How would you use it in the example below?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Definition of functions num seats and ticket price.">
            <a:extLst>
              <a:ext uri="{FF2B5EF4-FFF2-40B4-BE49-F238E27FC236}">
                <a16:creationId xmlns:a16="http://schemas.microsoft.com/office/drawing/2014/main" id="{919A1807-55BC-2C57-5BEF-24A54155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0" y="1624323"/>
            <a:ext cx="7834120" cy="32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3282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2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–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Reading 4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Audrey Hepburn Quote: &quot;Nothing is impossible. The word itself says “I'm  possible!”&quot;">
            <a:extLst>
              <a:ext uri="{FF2B5EF4-FFF2-40B4-BE49-F238E27FC236}">
                <a16:creationId xmlns:a16="http://schemas.microsoft.com/office/drawing/2014/main" id="{438DB6CA-8E97-871F-192E-2A6E388A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06" y="0"/>
            <a:ext cx="3339394" cy="33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8" y="1150620"/>
            <a:ext cx="7917181" cy="3322320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600" dirty="0"/>
              <a:t>Grab a paper and write at least three concepts that you can remember from our last class</a:t>
            </a:r>
          </a:p>
          <a:p>
            <a:r>
              <a:rPr lang="en-US" sz="1700" dirty="0"/>
              <a:t>With your neighbor(s)</a:t>
            </a:r>
          </a:p>
          <a:p>
            <a:pPr lvl="1"/>
            <a:r>
              <a:rPr lang="en-US" sz="1600" dirty="0"/>
              <a:t>Discuss what each other could remember. Did you remember the same things? What did you learn from each other?</a:t>
            </a:r>
          </a:p>
          <a:p>
            <a:r>
              <a:rPr lang="en-US" sz="1700" dirty="0"/>
              <a:t>Turn you paper to the TAs or myself at the end of the class, this will count as your participation for attendance in this lecture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-398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Remembering - Peer Coding from Last Class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118" y="668014"/>
            <a:ext cx="8371491" cy="40563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600" dirty="0"/>
              <a:t>Dr. Green is looking for a bank that will give the most return on her money over the next 5 years. She has P100,000.00 into a savings account. The standard equation to calculate principal plus interest at the end of a period is:</a:t>
            </a:r>
          </a:p>
          <a:p>
            <a:pPr lvl="1"/>
            <a:r>
              <a:rPr lang="en-US" sz="1600" dirty="0"/>
              <a:t>amount = P * (1 + I/M) ^ (N * M)</a:t>
            </a:r>
          </a:p>
          <a:p>
            <a:r>
              <a:rPr lang="en-US" sz="1600" dirty="0"/>
              <a:t>Where:</a:t>
            </a:r>
          </a:p>
          <a:p>
            <a:pPr lvl="1"/>
            <a:r>
              <a:rPr lang="en-US" sz="1600" dirty="0"/>
              <a:t>P – principal (amount of money to invest)</a:t>
            </a:r>
          </a:p>
          <a:p>
            <a:pPr lvl="1"/>
            <a:r>
              <a:rPr lang="en-US" sz="1600" dirty="0"/>
              <a:t>I – interest (percentage rate the bank pays to the investor)</a:t>
            </a:r>
          </a:p>
          <a:p>
            <a:pPr lvl="1"/>
            <a:r>
              <a:rPr lang="en-US" sz="1600" dirty="0"/>
              <a:t>N – number of years (time for which the principal is invested)</a:t>
            </a:r>
          </a:p>
          <a:p>
            <a:pPr lvl="1"/>
            <a:r>
              <a:rPr lang="en-US" sz="1600" dirty="0"/>
              <a:t>M – compound interval (the number of times per year the interest is calculated and added to the principal)</a:t>
            </a:r>
          </a:p>
          <a:p>
            <a:r>
              <a:rPr lang="en-US" sz="1700" dirty="0"/>
              <a:t>Think about what problem do you need to solve, how you are doing to solve it (write in English the steps to do that), write a Python code to solve that.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06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One Possible Solution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598275" y="2986151"/>
            <a:ext cx="729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What happen if we want to repeat this code to calculate the principal plus interest for another bank? Or for 10, 100 banks?</a:t>
            </a:r>
          </a:p>
        </p:txBody>
      </p:sp>
      <p:pic>
        <p:nvPicPr>
          <p:cNvPr id="5" name="Picture 4" descr="Possible solution">
            <a:extLst>
              <a:ext uri="{FF2B5EF4-FFF2-40B4-BE49-F238E27FC236}">
                <a16:creationId xmlns:a16="http://schemas.microsoft.com/office/drawing/2014/main" id="{B2B7A81E-EF65-D674-B033-4CA87C85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5" y="785571"/>
            <a:ext cx="6625753" cy="199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59C30-3330-55BD-E9D9-6FD41DCA4574}"/>
              </a:ext>
            </a:extLst>
          </p:cNvPr>
          <p:cNvSpPr txBox="1"/>
          <p:nvPr/>
        </p:nvSpPr>
        <p:spPr>
          <a:xfrm>
            <a:off x="823641" y="3732975"/>
            <a:ext cx="308751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"/>
              </a:rPr>
              <a:t>Code should be </a:t>
            </a:r>
            <a:r>
              <a:rPr lang="en-US" sz="1800" b="1" dirty="0">
                <a:latin typeface="Proxima Nova"/>
              </a:rPr>
              <a:t>Reusable</a:t>
            </a:r>
          </a:p>
          <a:p>
            <a:r>
              <a:rPr lang="en-US" sz="1800" dirty="0">
                <a:latin typeface="Proxima Nova"/>
              </a:rPr>
              <a:t>Code  should be </a:t>
            </a:r>
            <a:r>
              <a:rPr lang="en-US" sz="1800" b="1" dirty="0">
                <a:latin typeface="Proxima Nova"/>
              </a:rPr>
              <a:t>DRY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Proxima Nova"/>
              </a:rPr>
              <a:t>D</a:t>
            </a:r>
            <a:r>
              <a:rPr lang="en-US" sz="1800" dirty="0">
                <a:latin typeface="Proxima Nova"/>
              </a:rPr>
              <a:t>on’t </a:t>
            </a:r>
            <a:r>
              <a:rPr lang="en-US" sz="1800" b="1" dirty="0">
                <a:latin typeface="Proxima Nova"/>
              </a:rPr>
              <a:t>R</a:t>
            </a:r>
            <a:r>
              <a:rPr lang="en-US" sz="1800" dirty="0">
                <a:latin typeface="Proxima Nova"/>
              </a:rPr>
              <a:t>epeat </a:t>
            </a:r>
            <a:r>
              <a:rPr lang="en-US" sz="1800" b="1" dirty="0">
                <a:latin typeface="Proxima Nova"/>
              </a:rPr>
              <a:t>Y</a:t>
            </a:r>
            <a:r>
              <a:rPr lang="en-US" sz="1800" dirty="0">
                <a:latin typeface="Proxima Nova"/>
              </a:rPr>
              <a:t>ourself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C585-D174-2485-DD32-295C4ED04B42}"/>
              </a:ext>
            </a:extLst>
          </p:cNvPr>
          <p:cNvSpPr txBox="1"/>
          <p:nvPr/>
        </p:nvSpPr>
        <p:spPr>
          <a:xfrm>
            <a:off x="4994885" y="4009974"/>
            <a:ext cx="15413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Proxima Nova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50" y="23404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338719" y="1244310"/>
            <a:ext cx="4694941" cy="3480067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r>
              <a:rPr lang="en" sz="1800" dirty="0"/>
              <a:t>Programming == Problem Solving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600" dirty="0"/>
              <a:t>You look at the problem to solve</a:t>
            </a:r>
            <a:endParaRPr sz="1600" dirty="0"/>
          </a:p>
          <a:p>
            <a:pPr lvl="2">
              <a:spcBef>
                <a:spcPts val="0"/>
              </a:spcBef>
            </a:pPr>
            <a:r>
              <a:rPr lang="en" sz="1400" dirty="0"/>
              <a:t>Clarify the problem and constraints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600" dirty="0"/>
              <a:t>Break it up into *smaller* parts (Divide)</a:t>
            </a:r>
          </a:p>
          <a:p>
            <a:pPr lvl="1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Outline the steps needed</a:t>
            </a:r>
            <a:endParaRPr sz="1600" dirty="0"/>
          </a:p>
          <a:p>
            <a:pPr lvl="2">
              <a:spcBef>
                <a:spcPts val="0"/>
              </a:spcBef>
            </a:pPr>
            <a:r>
              <a:rPr lang="en" sz="1600" dirty="0"/>
              <a:t>Solve each step (Conquer)</a:t>
            </a:r>
          </a:p>
          <a:p>
            <a:pPr lvl="2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Reassemble the pieces (Glue) </a:t>
            </a:r>
          </a:p>
          <a:p>
            <a:pPr lvl="1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Completed program</a:t>
            </a:r>
            <a:endParaRPr sz="16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6047799" y="2016179"/>
            <a:ext cx="1307159" cy="81410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dirty="0"/>
              <a:t>Divide</a:t>
            </a:r>
            <a:endParaRPr sz="2000" dirty="0"/>
          </a:p>
        </p:txBody>
      </p:sp>
      <p:sp>
        <p:nvSpPr>
          <p:cNvPr id="195" name="Google Shape;195;p40"/>
          <p:cNvSpPr/>
          <p:nvPr/>
        </p:nvSpPr>
        <p:spPr>
          <a:xfrm>
            <a:off x="5235214" y="2984344"/>
            <a:ext cx="907214" cy="48683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6" name="Google Shape;196;p40"/>
          <p:cNvSpPr/>
          <p:nvPr/>
        </p:nvSpPr>
        <p:spPr>
          <a:xfrm>
            <a:off x="6284546" y="2984344"/>
            <a:ext cx="907214" cy="5024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7259950" y="2986591"/>
            <a:ext cx="907214" cy="490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8" name="Google Shape;198;p40"/>
          <p:cNvSpPr/>
          <p:nvPr/>
        </p:nvSpPr>
        <p:spPr>
          <a:xfrm>
            <a:off x="6047799" y="3625246"/>
            <a:ext cx="1307159" cy="7578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/>
              <a:t>Glue</a:t>
            </a:r>
            <a:endParaRPr sz="2000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175" y="-19734"/>
            <a:ext cx="1429825" cy="1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3" y="156303"/>
            <a:ext cx="8312700" cy="67200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777" y="1402556"/>
            <a:ext cx="4987245" cy="3196344"/>
          </a:xfrm>
        </p:spPr>
        <p:txBody>
          <a:bodyPr/>
          <a:lstStyle/>
          <a:p>
            <a:r>
              <a:rPr lang="en-US" sz="1800" dirty="0"/>
              <a:t>def</a:t>
            </a:r>
            <a:r>
              <a:rPr lang="en-US" dirty="0"/>
              <a:t> </a:t>
            </a:r>
          </a:p>
          <a:p>
            <a:pPr lvl="1"/>
            <a:r>
              <a:rPr lang="en-US" sz="1600" dirty="0"/>
              <a:t>defines the start of a function </a:t>
            </a:r>
          </a:p>
          <a:p>
            <a:pPr lvl="1"/>
            <a:r>
              <a:rPr lang="en-US" sz="1600" dirty="0"/>
              <a:t>indents keep the ‘code’ with the function</a:t>
            </a:r>
          </a:p>
          <a:p>
            <a:pPr lvl="1"/>
            <a:r>
              <a:rPr lang="en-US" sz="1600" dirty="0"/>
              <a:t>spacing matters! </a:t>
            </a:r>
          </a:p>
          <a:p>
            <a:r>
              <a:rPr lang="en-US" sz="1800" dirty="0"/>
              <a:t>parameters </a:t>
            </a:r>
          </a:p>
          <a:p>
            <a:pPr lvl="1"/>
            <a:r>
              <a:rPr lang="en-US" sz="1600" dirty="0"/>
              <a:t>allows for variables to the functions</a:t>
            </a:r>
          </a:p>
          <a:p>
            <a:pPr lvl="1"/>
            <a:r>
              <a:rPr lang="en-US" sz="1600" dirty="0"/>
              <a:t>print(your value) </a:t>
            </a:r>
          </a:p>
          <a:p>
            <a:pPr lvl="2"/>
            <a:r>
              <a:rPr lang="en-US" sz="1600" dirty="0"/>
              <a:t>function name print</a:t>
            </a:r>
          </a:p>
          <a:p>
            <a:pPr lvl="2"/>
            <a:r>
              <a:rPr lang="en-US" sz="1600" dirty="0"/>
              <a:t>your value is a parameter!</a:t>
            </a:r>
          </a:p>
        </p:txBody>
      </p:sp>
      <p:pic>
        <p:nvPicPr>
          <p:cNvPr id="5" name="Picture 4" descr="Possible solution for the problem presented in the fourth slide.">
            <a:extLst>
              <a:ext uri="{FF2B5EF4-FFF2-40B4-BE49-F238E27FC236}">
                <a16:creationId xmlns:a16="http://schemas.microsoft.com/office/drawing/2014/main" id="{9C65B6E3-787E-024F-D417-6E8F8DF9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4" y="0"/>
            <a:ext cx="5519406" cy="1664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9DEC4-245B-286F-F778-5C095646229F}"/>
              </a:ext>
            </a:extLst>
          </p:cNvPr>
          <p:cNvSpPr txBox="1"/>
          <p:nvPr/>
        </p:nvSpPr>
        <p:spPr>
          <a:xfrm>
            <a:off x="5401524" y="2571750"/>
            <a:ext cx="32297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What should be the parameters for our code?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3A1F5-3902-701F-1CFB-64105A46280D}"/>
              </a:ext>
            </a:extLst>
          </p:cNvPr>
          <p:cNvSpPr txBox="1"/>
          <p:nvPr/>
        </p:nvSpPr>
        <p:spPr>
          <a:xfrm>
            <a:off x="5401524" y="3367617"/>
            <a:ext cx="32297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Which commands are part of the function? Why?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3" y="156303"/>
            <a:ext cx="3102000" cy="67200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 descr="Possible solution for the problem on slide number 4.">
            <a:extLst>
              <a:ext uri="{FF2B5EF4-FFF2-40B4-BE49-F238E27FC236}">
                <a16:creationId xmlns:a16="http://schemas.microsoft.com/office/drawing/2014/main" id="{9C65B6E3-787E-024F-D417-6E8F8DF9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4" y="0"/>
            <a:ext cx="5519406" cy="1664786"/>
          </a:xfrm>
          <a:prstGeom prst="rect">
            <a:avLst/>
          </a:prstGeom>
        </p:spPr>
      </p:pic>
      <p:pic>
        <p:nvPicPr>
          <p:cNvPr id="10" name="Picture 9" descr="Function principal plus interest">
            <a:extLst>
              <a:ext uri="{FF2B5EF4-FFF2-40B4-BE49-F238E27FC236}">
                <a16:creationId xmlns:a16="http://schemas.microsoft.com/office/drawing/2014/main" id="{CF33E45D-4392-DB00-3152-9FB9CCA1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3" y="1875615"/>
            <a:ext cx="5790290" cy="866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32ABC8-29EF-D900-8332-B1F121DB3795}"/>
              </a:ext>
            </a:extLst>
          </p:cNvPr>
          <p:cNvSpPr txBox="1"/>
          <p:nvPr/>
        </p:nvSpPr>
        <p:spPr>
          <a:xfrm>
            <a:off x="5457410" y="2952513"/>
            <a:ext cx="325772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How are we going to call the function we just created?</a:t>
            </a:r>
          </a:p>
        </p:txBody>
      </p:sp>
      <p:pic>
        <p:nvPicPr>
          <p:cNvPr id="13" name="Picture 12" descr="Code that call function principal plus interest.">
            <a:extLst>
              <a:ext uri="{FF2B5EF4-FFF2-40B4-BE49-F238E27FC236}">
                <a16:creationId xmlns:a16="http://schemas.microsoft.com/office/drawing/2014/main" id="{F432B77C-8C1B-A3AC-354A-1700609B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8" y="3169292"/>
            <a:ext cx="4675540" cy="1637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BE1A43-290B-5E14-A198-C97DD4962631}"/>
              </a:ext>
            </a:extLst>
          </p:cNvPr>
          <p:cNvSpPr txBox="1"/>
          <p:nvPr/>
        </p:nvSpPr>
        <p:spPr>
          <a:xfrm>
            <a:off x="5457410" y="3788996"/>
            <a:ext cx="325772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Could we improve this code a little bit more? How about p and n variables?</a:t>
            </a:r>
          </a:p>
        </p:txBody>
      </p:sp>
    </p:spTree>
    <p:extLst>
      <p:ext uri="{BB962C8B-B14F-4D97-AF65-F5344CB8AC3E}">
        <p14:creationId xmlns:p14="http://schemas.microsoft.com/office/powerpoint/2010/main" val="248355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2"/>
            <a:ext cx="8312700" cy="672000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9" y="742758"/>
            <a:ext cx="3675716" cy="1464663"/>
          </a:xfrm>
        </p:spPr>
        <p:txBody>
          <a:bodyPr/>
          <a:lstStyle/>
          <a:p>
            <a:r>
              <a:rPr lang="en-US" sz="1800" dirty="0"/>
              <a:t>Better yet</a:t>
            </a:r>
          </a:p>
          <a:p>
            <a:r>
              <a:rPr lang="en-US" sz="1800" dirty="0"/>
              <a:t>Functions do some work</a:t>
            </a:r>
          </a:p>
          <a:p>
            <a:pPr lvl="1"/>
            <a:r>
              <a:rPr lang="en-US" sz="1600" dirty="0"/>
              <a:t>and then return the answer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300354" y="2591190"/>
            <a:ext cx="6056219" cy="217399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927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2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9283C-F886-4C4D-8754-7449C47F8DF5}"/>
              </a:ext>
            </a:extLst>
          </p:cNvPr>
          <p:cNvSpPr txBox="1"/>
          <p:nvPr/>
        </p:nvSpPr>
        <p:spPr>
          <a:xfrm>
            <a:off x="6528645" y="2591190"/>
            <a:ext cx="2199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turn – one person coding  - type the code above, and then as a group figure out ways to modify it!</a:t>
            </a:r>
          </a:p>
          <a:p>
            <a:r>
              <a:rPr lang="en-US" sz="1600" dirty="0"/>
              <a:t>How do you test those changes?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6EDDDC-3EA4-FDF3-3BCA-36EE8C72DD40}"/>
              </a:ext>
            </a:extLst>
          </p:cNvPr>
          <p:cNvSpPr txBox="1">
            <a:spLocks/>
          </p:cNvSpPr>
          <p:nvPr/>
        </p:nvSpPr>
        <p:spPr>
          <a:xfrm>
            <a:off x="4319423" y="0"/>
            <a:ext cx="4941808" cy="21221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21" marR="0" lvl="0" indent="-30481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Other programs  can then use those  answers</a:t>
            </a:r>
          </a:p>
          <a:p>
            <a:pPr lvl="1"/>
            <a:r>
              <a:rPr lang="en-US" sz="1400" dirty="0"/>
              <a:t>As  they  need / best  for  their problem</a:t>
            </a:r>
          </a:p>
          <a:p>
            <a:pPr lvl="1"/>
            <a:r>
              <a:rPr lang="en-US" sz="1400" dirty="0"/>
              <a:t>Always  the best paradigm to follow</a:t>
            </a:r>
          </a:p>
          <a:p>
            <a:pPr lvl="1"/>
            <a:r>
              <a:rPr lang="en-US" sz="1400" dirty="0"/>
              <a:t>Notice </a:t>
            </a:r>
            <a:r>
              <a:rPr lang="en-US" sz="1400" b="1" dirty="0"/>
              <a:t>return</a:t>
            </a:r>
            <a:r>
              <a:rPr lang="en-US" sz="1400" dirty="0"/>
              <a:t>  in </a:t>
            </a:r>
            <a:r>
              <a:rPr lang="en-US" sz="1400" dirty="0" err="1"/>
              <a:t>get_real_code</a:t>
            </a:r>
            <a:endParaRPr lang="en-US" sz="1400" dirty="0"/>
          </a:p>
          <a:p>
            <a:pPr lvl="2"/>
            <a:r>
              <a:rPr lang="en-US" sz="1400" dirty="0"/>
              <a:t>returns the value, done with the  function</a:t>
            </a:r>
          </a:p>
          <a:p>
            <a:pPr lvl="1"/>
            <a:r>
              <a:rPr lang="en-US" sz="1400" dirty="0"/>
              <a:t>Pure Functional - Most all functions should return something! </a:t>
            </a: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06ed288-fd75-4b50-bbed-f5a5df88c31c"/>
    <ds:schemaRef ds:uri="92c41bee-f0ee-4aa6-9399-a35fbb88351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800D0-3D6E-4FB2-BDE6-C600A6FE85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1023</Words>
  <Application>Microsoft Office PowerPoint</Application>
  <PresentationFormat>On-screen Show (16:9)</PresentationFormat>
  <Paragraphs>113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Consolas</vt:lpstr>
      <vt:lpstr>Franklin Gothic Book</vt:lpstr>
      <vt:lpstr>Proxima Nova</vt:lpstr>
      <vt:lpstr>Roboto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Remembering - Peer Coding from Last Class</vt:lpstr>
      <vt:lpstr>One Possible Solution</vt:lpstr>
      <vt:lpstr>Reusable Code</vt:lpstr>
      <vt:lpstr>Function</vt:lpstr>
      <vt:lpstr>Function</vt:lpstr>
      <vt:lpstr>Return Values</vt:lpstr>
      <vt:lpstr>Student Challenge</vt:lpstr>
      <vt:lpstr>Recall Activity – From Your Readings</vt:lpstr>
      <vt:lpstr>Recall Activity – From Your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32</cp:revision>
  <dcterms:modified xsi:type="dcterms:W3CDTF">2023-01-21T00:12:55Z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