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300" r:id="rId9"/>
    <p:sldId id="291" r:id="rId10"/>
    <p:sldId id="289" r:id="rId11"/>
    <p:sldId id="290" r:id="rId12"/>
    <p:sldId id="292" r:id="rId13"/>
    <p:sldId id="293" r:id="rId14"/>
    <p:sldId id="294" r:id="rId15"/>
    <p:sldId id="296" r:id="rId16"/>
    <p:sldId id="298" r:id="rId17"/>
    <p:sldId id="29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EFDCE6B1-AD84-4C29-8E32-498BB60A1686}"/>
    <pc:docChg chg="custSel addSld modSld">
      <pc:chgData name="Marcia Moraes" userId="c9c67e8a-58e2-4733-9a1c-5d44fec4775b" providerId="ADAL" clId="{EFDCE6B1-AD84-4C29-8E32-498BB60A1686}" dt="2023-02-12T23:44:43.152" v="105"/>
      <pc:docMkLst>
        <pc:docMk/>
      </pc:docMkLst>
      <pc:sldChg chg="delSp modSp delAnim">
        <pc:chgData name="Marcia Moraes" userId="c9c67e8a-58e2-4733-9a1c-5d44fec4775b" providerId="ADAL" clId="{EFDCE6B1-AD84-4C29-8E32-498BB60A1686}" dt="2023-02-12T23:44:43.152" v="105"/>
        <pc:sldMkLst>
          <pc:docMk/>
          <pc:sldMk cId="1172125351" sldId="288"/>
        </pc:sldMkLst>
        <pc:spChg chg="mod">
          <ac:chgData name="Marcia Moraes" userId="c9c67e8a-58e2-4733-9a1c-5d44fec4775b" providerId="ADAL" clId="{EFDCE6B1-AD84-4C29-8E32-498BB60A1686}" dt="2023-02-12T23:43:38.566" v="15" actId="20577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arcia Moraes" userId="c9c67e8a-58e2-4733-9a1c-5d44fec4775b" providerId="ADAL" clId="{EFDCE6B1-AD84-4C29-8E32-498BB60A1686}" dt="2023-02-12T23:44:43.152" v="105"/>
          <ac:spMkLst>
            <pc:docMk/>
            <pc:sldMk cId="1172125351" sldId="288"/>
            <ac:spMk id="3" creationId="{93E01694-2C32-BA4D-B6F8-4BE99716E841}"/>
          </ac:spMkLst>
        </pc:spChg>
        <pc:spChg chg="del">
          <ac:chgData name="Marcia Moraes" userId="c9c67e8a-58e2-4733-9a1c-5d44fec4775b" providerId="ADAL" clId="{EFDCE6B1-AD84-4C29-8E32-498BB60A1686}" dt="2023-02-12T23:44:21.178" v="99" actId="478"/>
          <ac:spMkLst>
            <pc:docMk/>
            <pc:sldMk cId="1172125351" sldId="288"/>
            <ac:spMk id="7" creationId="{569BB329-A367-11F4-C3C7-96CEB776D7D7}"/>
          </ac:spMkLst>
        </pc:spChg>
        <pc:spChg chg="del mod">
          <ac:chgData name="Marcia Moraes" userId="c9c67e8a-58e2-4733-9a1c-5d44fec4775b" providerId="ADAL" clId="{EFDCE6B1-AD84-4C29-8E32-498BB60A1686}" dt="2023-02-12T23:44:22.414" v="101" actId="478"/>
          <ac:spMkLst>
            <pc:docMk/>
            <pc:sldMk cId="1172125351" sldId="288"/>
            <ac:spMk id="8" creationId="{5F11F223-925B-47EE-3816-92E6F40C4460}"/>
          </ac:spMkLst>
        </pc:spChg>
        <pc:spChg chg="del">
          <ac:chgData name="Marcia Moraes" userId="c9c67e8a-58e2-4733-9a1c-5d44fec4775b" providerId="ADAL" clId="{EFDCE6B1-AD84-4C29-8E32-498BB60A1686}" dt="2023-02-12T23:44:23.407" v="102" actId="478"/>
          <ac:spMkLst>
            <pc:docMk/>
            <pc:sldMk cId="1172125351" sldId="288"/>
            <ac:spMk id="9" creationId="{19568FDC-A5D1-04D0-825E-F9347122D6CF}"/>
          </ac:spMkLst>
        </pc:spChg>
      </pc:sldChg>
      <pc:sldChg chg="add">
        <pc:chgData name="Marcia Moraes" userId="c9c67e8a-58e2-4733-9a1c-5d44fec4775b" providerId="ADAL" clId="{EFDCE6B1-AD84-4C29-8E32-498BB60A1686}" dt="2023-02-12T23:43:32.223" v="0"/>
        <pc:sldMkLst>
          <pc:docMk/>
          <pc:sldMk cId="395494992" sldId="300"/>
        </pc:sldMkLst>
      </pc:sldChg>
    </pc:docChg>
  </pc:docChgLst>
  <pc:docChgLst>
    <pc:chgData name="Moraes,Marcia" userId="c9c67e8a-58e2-4733-9a1c-5d44fec4775b" providerId="ADAL" clId="{E3353E87-C11A-4BC4-BE75-F2B75EC0480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String Slices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Floating Point Precision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33C48-91AF-4D20-6CB0-E109433729E1}"/>
              </a:ext>
            </a:extLst>
          </p:cNvPr>
          <p:cNvSpPr txBox="1"/>
          <p:nvPr/>
        </p:nvSpPr>
        <p:spPr>
          <a:xfrm>
            <a:off x="570089" y="1183367"/>
            <a:ext cx="7851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 indicates how many digits to the right of the decimal should be included in the output of floating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47BC1-9442-0861-9D11-F6B31D0ADA5C}"/>
              </a:ext>
            </a:extLst>
          </p:cNvPr>
          <p:cNvSpPr txBox="1"/>
          <p:nvPr/>
        </p:nvSpPr>
        <p:spPr>
          <a:xfrm>
            <a:off x="570089" y="2263973"/>
            <a:ext cx="235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f'{1.725:.1f}'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40799-BE91-ED01-F845-E679E8D18885}"/>
              </a:ext>
            </a:extLst>
          </p:cNvPr>
          <p:cNvSpPr txBox="1"/>
          <p:nvPr/>
        </p:nvSpPr>
        <p:spPr>
          <a:xfrm>
            <a:off x="570089" y="27115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f'{1.5:.3f}’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5F90D-3B2C-705D-3A5A-2EA133DADED1}"/>
              </a:ext>
            </a:extLst>
          </p:cNvPr>
          <p:cNvSpPr txBox="1"/>
          <p:nvPr/>
        </p:nvSpPr>
        <p:spPr>
          <a:xfrm>
            <a:off x="570089" y="31725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f'{1.666:.2f}'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6A1CB-865D-B552-C2D8-19D669F0F3ED}"/>
              </a:ext>
            </a:extLst>
          </p:cNvPr>
          <p:cNvSpPr txBox="1"/>
          <p:nvPr/>
        </p:nvSpPr>
        <p:spPr>
          <a:xfrm>
            <a:off x="3965222" y="2263972"/>
            <a:ext cx="235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1.7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D9F42-49AA-D620-DC0A-3488178F8802}"/>
              </a:ext>
            </a:extLst>
          </p:cNvPr>
          <p:cNvSpPr txBox="1"/>
          <p:nvPr/>
        </p:nvSpPr>
        <p:spPr>
          <a:xfrm>
            <a:off x="3849511" y="26733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1.500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E55B5-6526-247F-D8E1-EF92B3FA26EA}"/>
              </a:ext>
            </a:extLst>
          </p:cNvPr>
          <p:cNvSpPr txBox="1"/>
          <p:nvPr/>
        </p:nvSpPr>
        <p:spPr>
          <a:xfrm>
            <a:off x="3849511" y="31342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1.67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34B09C-C059-1E31-7EC6-02500DDB252C}"/>
              </a:ext>
            </a:extLst>
          </p:cNvPr>
          <p:cNvCxnSpPr/>
          <p:nvPr/>
        </p:nvCxnSpPr>
        <p:spPr>
          <a:xfrm>
            <a:off x="2562578" y="2417860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D0DAE8-CE12-6E3F-7871-DBE729B60F77}"/>
              </a:ext>
            </a:extLst>
          </p:cNvPr>
          <p:cNvCxnSpPr/>
          <p:nvPr/>
        </p:nvCxnSpPr>
        <p:spPr>
          <a:xfrm>
            <a:off x="2562578" y="2827991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BAB39-7252-B4A2-8DC9-2C8825848D5F}"/>
              </a:ext>
            </a:extLst>
          </p:cNvPr>
          <p:cNvCxnSpPr/>
          <p:nvPr/>
        </p:nvCxnSpPr>
        <p:spPr>
          <a:xfrm>
            <a:off x="2545645" y="3288169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97517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replace(old, new)</a:t>
            </a:r>
          </a:p>
          <a:p>
            <a:pPr>
              <a:buClrTx/>
            </a:pPr>
            <a:r>
              <a:rPr lang="en-US" sz="1800" dirty="0"/>
              <a:t>find(x)</a:t>
            </a:r>
          </a:p>
          <a:p>
            <a:pPr>
              <a:buClrTx/>
            </a:pPr>
            <a:r>
              <a:rPr lang="en-US" sz="1800" dirty="0"/>
              <a:t>count(x)</a:t>
            </a:r>
          </a:p>
          <a:p>
            <a:pPr>
              <a:buClrTx/>
            </a:pPr>
            <a:r>
              <a:rPr lang="en-US" sz="1800" dirty="0"/>
              <a:t>split(delimiter) – if no delimiter is passed, whitespace is considered the delimiter</a:t>
            </a:r>
          </a:p>
          <a:p>
            <a:pPr>
              <a:buClrTx/>
            </a:pPr>
            <a:r>
              <a:rPr lang="en-US" sz="1800" dirty="0"/>
              <a:t>join()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9B634-C935-233F-5C83-A504C523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16" y="2732411"/>
            <a:ext cx="6436884" cy="2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51129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 The average should be printed with 2 decimals after the point.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7023741" cy="296722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create a list with the years old that are in that file. Consider that the csv file has the format shown here.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  <a:p>
            <a:pPr>
              <a:buClrTx/>
            </a:pPr>
            <a:r>
              <a:rPr lang="en-US" sz="1800" dirty="0"/>
              <a:t>Write a new version of your function so the list generated do not have repeated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76" y="1434394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 11 </a:t>
            </a:r>
            <a:r>
              <a:rPr lang="en-US" dirty="0"/>
              <a:t>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We Can Do Hard Things Printable – Let's DIY It All – With Kritsyn Merkley">
            <a:extLst>
              <a:ext uri="{FF2B5EF4-FFF2-40B4-BE49-F238E27FC236}">
                <a16:creationId xmlns:a16="http://schemas.microsoft.com/office/drawing/2014/main" id="{83D0F5CD-1EEC-604C-481A-8DF8AE12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82" y="-169333"/>
            <a:ext cx="3434018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786386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string slicing? Explain with your own words.</a:t>
            </a:r>
          </a:p>
          <a:p>
            <a:pPr>
              <a:buClrTx/>
            </a:pPr>
            <a:endParaRPr lang="en-US" sz="1800" dirty="0"/>
          </a:p>
          <a:p>
            <a:r>
              <a:rPr lang="en-US" sz="1800"/>
              <a:t>Have this written in a paper, you will turn in at the end of the class.</a:t>
            </a:r>
          </a:p>
          <a:p>
            <a:pPr>
              <a:buClrTx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String Slicing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6081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Slice notation has the form:</a:t>
            </a:r>
          </a:p>
          <a:p>
            <a:pPr lvl="1"/>
            <a:r>
              <a:rPr lang="en-US" sz="1668" dirty="0" err="1"/>
              <a:t>my_str</a:t>
            </a:r>
            <a:r>
              <a:rPr lang="en-US" sz="1668" dirty="0"/>
              <a:t>[</a:t>
            </a:r>
            <a:r>
              <a:rPr lang="en-US" sz="1668" dirty="0" err="1"/>
              <a:t>start:end</a:t>
            </a:r>
            <a:r>
              <a:rPr lang="en-US" sz="1668" dirty="0"/>
              <a:t>]</a:t>
            </a:r>
          </a:p>
          <a:p>
            <a:r>
              <a:rPr lang="en-US" sz="1800" dirty="0"/>
              <a:t>creates a new string whose value contains the characters of </a:t>
            </a:r>
            <a:r>
              <a:rPr lang="en-US" sz="1800" dirty="0" err="1"/>
              <a:t>my_str</a:t>
            </a:r>
            <a:r>
              <a:rPr lang="en-US" sz="1800" dirty="0"/>
              <a:t> from indices start to end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B329-A367-11F4-C3C7-96CEB776D7D7}"/>
              </a:ext>
            </a:extLst>
          </p:cNvPr>
          <p:cNvSpPr txBox="1"/>
          <p:nvPr/>
        </p:nvSpPr>
        <p:spPr>
          <a:xfrm>
            <a:off x="716844" y="2858311"/>
            <a:ext cx="405835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 = "CS152 - Python for STEM"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str_Cs152 = str[0:5]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print(str_Cs152)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1F223-925B-47EE-3816-92E6F40C4460}"/>
              </a:ext>
            </a:extLst>
          </p:cNvPr>
          <p:cNvSpPr txBox="1"/>
          <p:nvPr/>
        </p:nvSpPr>
        <p:spPr>
          <a:xfrm>
            <a:off x="5384799" y="2871227"/>
            <a:ext cx="18485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printed?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68FDC-A5D1-04D0-825E-F9347122D6CF}"/>
              </a:ext>
            </a:extLst>
          </p:cNvPr>
          <p:cNvSpPr txBox="1"/>
          <p:nvPr/>
        </p:nvSpPr>
        <p:spPr>
          <a:xfrm>
            <a:off x="5384799" y="3396920"/>
            <a:ext cx="34836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instructions should we use</a:t>
            </a:r>
          </a:p>
          <a:p>
            <a:r>
              <a:rPr lang="en-US" sz="1800" dirty="0">
                <a:latin typeface="Proxima Nova"/>
              </a:rPr>
              <a:t>to parse “Python” from str?</a:t>
            </a:r>
          </a:p>
        </p:txBody>
      </p:sp>
    </p:spTree>
    <p:extLst>
      <p:ext uri="{BB962C8B-B14F-4D97-AF65-F5344CB8AC3E}">
        <p14:creationId xmlns:p14="http://schemas.microsoft.com/office/powerpoint/2010/main" val="3954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Slicing operations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0652-5C28-DC26-A7A7-1C2EB7BE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52525"/>
            <a:ext cx="7943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47735"/>
            <a:ext cx="8312726" cy="615553"/>
          </a:xfrm>
        </p:spPr>
        <p:txBody>
          <a:bodyPr/>
          <a:lstStyle/>
          <a:p>
            <a:r>
              <a:rPr lang="en-US" sz="2800" dirty="0"/>
              <a:t>Slice stride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146211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Slice notation also provides for a third argument, known as the stride. The stride determines how much to increment the index after reading each element.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7D38-F454-2193-1F17-F41D865F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389"/>
            <a:ext cx="8965956" cy="14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Field with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30967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Defines the minimum number of characters that must be inserted into the string. </a:t>
            </a:r>
          </a:p>
          <a:p>
            <a:pPr>
              <a:buClrTx/>
            </a:pPr>
            <a:r>
              <a:rPr lang="en-US" sz="1800" dirty="0"/>
              <a:t>If the replacement value is smaller in size than the given field width, then the string's left side is padded with space characters.</a:t>
            </a:r>
          </a:p>
          <a:p>
            <a:pPr>
              <a:buClrTx/>
            </a:pPr>
            <a:r>
              <a:rPr lang="en-US" sz="1800" dirty="0"/>
              <a:t>Specify by including an integer after the colon</a:t>
            </a:r>
          </a:p>
          <a:p>
            <a:pPr lvl="1">
              <a:buClrTx/>
            </a:pPr>
            <a:r>
              <a:rPr lang="en-US" sz="1668" dirty="0"/>
              <a:t>{name:16}</a:t>
            </a:r>
          </a:p>
          <a:p>
            <a:pPr lvl="1">
              <a:buClrTx/>
            </a:pPr>
            <a:r>
              <a:rPr lang="en-US" sz="1668" dirty="0"/>
              <a:t>specify a width of 16 characters</a:t>
            </a:r>
          </a:p>
          <a:p>
            <a:pPr lvl="1">
              <a:buClrTx/>
            </a:pP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Align Character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F8637-16C8-70D1-4CE9-DB1585F9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63288"/>
            <a:ext cx="6752167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Fill Character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D483F-6EA5-978D-4744-845987B5A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6"/>
            <a:ext cx="3862851" cy="2899543"/>
          </a:xfrm>
        </p:spPr>
        <p:txBody>
          <a:bodyPr/>
          <a:lstStyle/>
          <a:p>
            <a:r>
              <a:rPr lang="en-US" sz="1800" dirty="0">
                <a:sym typeface="Arial"/>
              </a:rPr>
              <a:t>is used to pad a replacement field when the string being inserted is smaller than the field width</a:t>
            </a:r>
          </a:p>
          <a:p>
            <a:r>
              <a:rPr lang="en-US" sz="1800" dirty="0">
                <a:sym typeface="Arial"/>
              </a:rPr>
              <a:t>default fill character is whitespace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8E1A7-2735-24F7-91E5-6801552F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11" y="595943"/>
            <a:ext cx="4684889" cy="3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92c41bee-f0ee-4aa6-9399-a35fbb883510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e06ed288-fd75-4b50-bbed-f5a5df88c31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537</Words>
  <Application>Microsoft Office PowerPoint</Application>
  <PresentationFormat>On-screen Show (16:9)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String Slicing</vt:lpstr>
      <vt:lpstr>Slicing operations</vt:lpstr>
      <vt:lpstr>Slice stride</vt:lpstr>
      <vt:lpstr>Field with</vt:lpstr>
      <vt:lpstr>Align Character</vt:lpstr>
      <vt:lpstr>Fill Character</vt:lpstr>
      <vt:lpstr>Floating Point Precision</vt:lpstr>
      <vt:lpstr>String functions</vt:lpstr>
      <vt:lpstr>Coding Activity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36</cp:revision>
  <dcterms:modified xsi:type="dcterms:W3CDTF">2023-02-12T23:44:45Z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