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23"/>
  </p:notesMasterIdLst>
  <p:sldIdLst>
    <p:sldId id="256" r:id="rId6"/>
    <p:sldId id="268" r:id="rId7"/>
    <p:sldId id="286" r:id="rId8"/>
    <p:sldId id="288" r:id="rId9"/>
    <p:sldId id="289" r:id="rId10"/>
    <p:sldId id="293" r:id="rId11"/>
    <p:sldId id="269" r:id="rId12"/>
    <p:sldId id="294" r:id="rId13"/>
    <p:sldId id="287" r:id="rId14"/>
    <p:sldId id="295" r:id="rId15"/>
    <p:sldId id="291" r:id="rId16"/>
    <p:sldId id="261" r:id="rId17"/>
    <p:sldId id="292" r:id="rId18"/>
    <p:sldId id="296" r:id="rId19"/>
    <p:sldId id="297" r:id="rId20"/>
    <p:sldId id="298" r:id="rId21"/>
    <p:sldId id="29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EA91A-D7B8-4799-B10E-19904E2B8FF3}" v="2" dt="2022-08-05T20:54:30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14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253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91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63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5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Operations, Input, Types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Operators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C10CD8-7603-4D43-BB27-A9782E16E4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481414"/>
          </a:xfrm>
        </p:spPr>
        <p:txBody>
          <a:bodyPr/>
          <a:lstStyle/>
          <a:p>
            <a:r>
              <a:rPr lang="en-US" sz="1800" dirty="0"/>
              <a:t>provide a shorthand way to update a variable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E4DF1-6C02-4906-8086-8838EDBC8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864266"/>
            <a:ext cx="7842778" cy="21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-56928"/>
            <a:ext cx="8312726" cy="1284711"/>
          </a:xfrm>
        </p:spPr>
        <p:txBody>
          <a:bodyPr/>
          <a:lstStyle/>
          <a:p>
            <a:r>
              <a:rPr lang="en-US" dirty="0"/>
              <a:t>Arithmetic Expressions and Compound Operators </a:t>
            </a:r>
            <a:r>
              <a:rPr lang="en-US" sz="2800" dirty="0"/>
              <a:t>– Class Activity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A7CC3F-0AB3-4614-9ED9-8551B2CE17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481414"/>
          </a:xfrm>
        </p:spPr>
        <p:txBody>
          <a:bodyPr/>
          <a:lstStyle/>
          <a:p>
            <a:r>
              <a:rPr lang="en-US" sz="1800" dirty="0"/>
              <a:t>Write exactly what will be printed in the program below: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74E11D-A493-490A-8718-0B985778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35" y="1657160"/>
            <a:ext cx="3717786" cy="31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7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38" y="2508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Objects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18" y="847293"/>
            <a:ext cx="8312700" cy="23607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800" dirty="0"/>
              <a:t>are used to represent everything in a Python program, including integers, strings, functions, lists, etc.</a:t>
            </a:r>
          </a:p>
          <a:p>
            <a:r>
              <a:rPr lang="en-US" sz="1800" dirty="0"/>
              <a:t>Each object has:</a:t>
            </a:r>
          </a:p>
          <a:p>
            <a:pPr lvl="1"/>
            <a:r>
              <a:rPr lang="en-US" sz="1700" dirty="0"/>
              <a:t>Value: A value such as "20", "</a:t>
            </a:r>
            <a:r>
              <a:rPr lang="en-US" sz="1700" dirty="0" err="1"/>
              <a:t>abcdef</a:t>
            </a:r>
            <a:r>
              <a:rPr lang="en-US" sz="1700" dirty="0"/>
              <a:t>", or 55.</a:t>
            </a:r>
          </a:p>
          <a:p>
            <a:pPr lvl="1"/>
            <a:r>
              <a:rPr lang="en-US" sz="1700" dirty="0"/>
              <a:t>Type: The type of the object, such as integer or string.</a:t>
            </a:r>
          </a:p>
          <a:p>
            <a:pPr lvl="1"/>
            <a:r>
              <a:rPr lang="en-US" sz="1700" dirty="0"/>
              <a:t>Identity: A unique identifier that describes the object (address in memory).</a:t>
            </a:r>
          </a:p>
          <a:p>
            <a:pPr marL="152400" indent="0">
              <a:spcBef>
                <a:spcPts val="0"/>
              </a:spcBef>
              <a:buNone/>
            </a:pPr>
            <a:endParaRPr sz="15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4E21D5-E33D-406C-B214-C09496468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5" y="3658552"/>
            <a:ext cx="1504950" cy="904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E927E5-F60E-4997-981E-657FD5851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415" y="3889162"/>
            <a:ext cx="1619250" cy="70485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B769C8A-D475-4FD0-BA87-659BBA55E16C}"/>
              </a:ext>
            </a:extLst>
          </p:cNvPr>
          <p:cNvSpPr/>
          <p:nvPr/>
        </p:nvSpPr>
        <p:spPr>
          <a:xfrm>
            <a:off x="2773680" y="4052367"/>
            <a:ext cx="670560" cy="24384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D6A184-167E-464D-906F-2340109B9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52397"/>
              </p:ext>
            </p:extLst>
          </p:nvPr>
        </p:nvGraphicFramePr>
        <p:xfrm>
          <a:off x="6134100" y="3881943"/>
          <a:ext cx="2352675" cy="681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5302">
                  <a:extLst>
                    <a:ext uri="{9D8B030D-6E8A-4147-A177-3AD203B41FA5}">
                      <a16:colId xmlns:a16="http://schemas.microsoft.com/office/drawing/2014/main" val="748886733"/>
                    </a:ext>
                  </a:extLst>
                </a:gridCol>
                <a:gridCol w="699444">
                  <a:extLst>
                    <a:ext uri="{9D8B030D-6E8A-4147-A177-3AD203B41FA5}">
                      <a16:colId xmlns:a16="http://schemas.microsoft.com/office/drawing/2014/main" val="674631900"/>
                    </a:ext>
                  </a:extLst>
                </a:gridCol>
                <a:gridCol w="317929">
                  <a:extLst>
                    <a:ext uri="{9D8B030D-6E8A-4147-A177-3AD203B41FA5}">
                      <a16:colId xmlns:a16="http://schemas.microsoft.com/office/drawing/2014/main" val="89537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Memory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596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140706803187039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35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140706803187040</a:t>
                      </a:r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x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22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140706803187041</a:t>
                      </a:r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0065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50" y="83132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Strings Basic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090" y="922868"/>
            <a:ext cx="9220841" cy="380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800" dirty="0"/>
              <a:t>Immutable sequence of characters</a:t>
            </a:r>
          </a:p>
          <a:p>
            <a:r>
              <a:rPr lang="en-US" sz="1800" dirty="0"/>
              <a:t>name = “Marcia”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print(name[0]) </a:t>
            </a:r>
            <a:r>
              <a:rPr lang="en-US" sz="1800" dirty="0">
                <a:sym typeface="Wingdings" panose="05000000000000000000" pitchFamily="2" charset="2"/>
              </a:rPr>
              <a:t> ‘M’</a:t>
            </a:r>
          </a:p>
          <a:p>
            <a:r>
              <a:rPr lang="en-US" sz="1800" dirty="0">
                <a:sym typeface="Wingdings" panose="05000000000000000000" pitchFamily="2" charset="2"/>
              </a:rPr>
              <a:t>name[0] = ‘m’  error – Strings are immutable, can’t be changed by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                         indexes, </a:t>
            </a:r>
            <a:r>
              <a:rPr lang="en-US" sz="1800" dirty="0"/>
              <a:t>update the variable by assigning an entirely new string</a:t>
            </a:r>
          </a:p>
          <a:p>
            <a:endParaRPr lang="en-US" sz="1800" dirty="0"/>
          </a:p>
          <a:p>
            <a:pPr>
              <a:spcBef>
                <a:spcPts val="0"/>
              </a:spcBef>
            </a:pPr>
            <a:endParaRPr sz="15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3689C5-EB55-4CAA-BC8D-231E5E834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38446"/>
              </p:ext>
            </p:extLst>
          </p:nvPr>
        </p:nvGraphicFramePr>
        <p:xfrm>
          <a:off x="3173505" y="1553840"/>
          <a:ext cx="1060398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199">
                  <a:extLst>
                    <a:ext uri="{9D8B030D-6E8A-4147-A177-3AD203B41FA5}">
                      <a16:colId xmlns:a16="http://schemas.microsoft.com/office/drawing/2014/main" val="2563587930"/>
                    </a:ext>
                  </a:extLst>
                </a:gridCol>
                <a:gridCol w="530199">
                  <a:extLst>
                    <a:ext uri="{9D8B030D-6E8A-4147-A177-3AD203B41FA5}">
                      <a16:colId xmlns:a16="http://schemas.microsoft.com/office/drawing/2014/main" val="3722084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0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8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51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0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21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50" y="83132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Strings Basic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661" y="922868"/>
            <a:ext cx="8371491" cy="380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800" dirty="0"/>
              <a:t>Concatenation </a:t>
            </a:r>
            <a:r>
              <a:rPr lang="en-US" sz="1800" dirty="0">
                <a:sym typeface="Wingdings" panose="05000000000000000000" pitchFamily="2" charset="2"/>
              </a:rPr>
              <a:t> +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Formatting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800" dirty="0"/>
              <a:t>f-string, allows a programmer to create a string with placeholder expressions that are evaluated as the program executes</a:t>
            </a:r>
            <a:endParaRPr sz="18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5EB8EB-F017-49B0-8A08-060FECD8A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07" y="1527941"/>
            <a:ext cx="2124075" cy="95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4A7497-444E-4234-BDD9-EA5E89B3E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07" y="3646730"/>
            <a:ext cx="58007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6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50" y="83132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Formatting floating point numbers – Class Activity 3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661" y="922868"/>
            <a:ext cx="8371491" cy="1505022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39F4C-D23A-4492-93B4-DF8CD0F04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05" y="1607203"/>
            <a:ext cx="1819275" cy="638175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5557C84-EF06-41E9-84C2-0BF0EB99FAE2}"/>
              </a:ext>
            </a:extLst>
          </p:cNvPr>
          <p:cNvSpPr txBox="1">
            <a:spLocks/>
          </p:cNvSpPr>
          <p:nvPr/>
        </p:nvSpPr>
        <p:spPr>
          <a:xfrm>
            <a:off x="707300" y="1041921"/>
            <a:ext cx="6276824" cy="4814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Write exactly what will be printed in the program below:</a:t>
            </a:r>
          </a:p>
        </p:txBody>
      </p:sp>
    </p:spTree>
    <p:extLst>
      <p:ext uri="{BB962C8B-B14F-4D97-AF65-F5344CB8AC3E}">
        <p14:creationId xmlns:p14="http://schemas.microsoft.com/office/powerpoint/2010/main" val="219603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50" y="83132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Peer Coding – Class Activity 4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661" y="922867"/>
            <a:ext cx="8371491" cy="3540276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endParaRPr lang="en-US" sz="1800" dirty="0"/>
          </a:p>
          <a:p>
            <a:endParaRPr lang="en-US" sz="1800" dirty="0"/>
          </a:p>
          <a:p>
            <a:pPr lvl="1"/>
            <a:r>
              <a:rPr lang="en-US" sz="1700" dirty="0"/>
              <a:t>Average of the numbers</a:t>
            </a:r>
          </a:p>
          <a:p>
            <a:pPr lvl="1"/>
            <a:r>
              <a:rPr lang="en-US" sz="1700" dirty="0"/>
              <a:t>Result of num1 divided by num2</a:t>
            </a:r>
          </a:p>
          <a:p>
            <a:pPr lvl="1"/>
            <a:r>
              <a:rPr lang="en-US" sz="1700" dirty="0"/>
              <a:t>Result of num1 module num2</a:t>
            </a:r>
          </a:p>
          <a:p>
            <a:pPr lvl="1"/>
            <a:r>
              <a:rPr lang="en-US" sz="1700" dirty="0"/>
              <a:t>Result of num1 floor num2</a:t>
            </a:r>
          </a:p>
          <a:p>
            <a:pPr lvl="1"/>
            <a:r>
              <a:rPr lang="en-US" sz="1700" dirty="0"/>
              <a:t>Area of a rectangle of side num1</a:t>
            </a:r>
          </a:p>
          <a:p>
            <a:pPr lvl="1"/>
            <a:r>
              <a:rPr lang="en-US" sz="1700" dirty="0"/>
              <a:t>Area of a triangle of base num1 and heigh num2</a:t>
            </a:r>
          </a:p>
          <a:p>
            <a:pPr lvl="1"/>
            <a:r>
              <a:rPr lang="en-US" sz="1700" dirty="0"/>
              <a:t>Area of a sphere with radius as num3, use </a:t>
            </a:r>
            <a:r>
              <a:rPr lang="en-US" sz="1700" dirty="0" err="1"/>
              <a:t>math.pi</a:t>
            </a:r>
            <a:r>
              <a:rPr lang="en-US" sz="1700" dirty="0"/>
              <a:t> for pi number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5557C84-EF06-41E9-84C2-0BF0EB99FAE2}"/>
              </a:ext>
            </a:extLst>
          </p:cNvPr>
          <p:cNvSpPr txBox="1">
            <a:spLocks/>
          </p:cNvSpPr>
          <p:nvPr/>
        </p:nvSpPr>
        <p:spPr>
          <a:xfrm>
            <a:off x="707300" y="1041921"/>
            <a:ext cx="6276824" cy="235442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Write a Phyton program that reads three numbers (num1, num2, num3) and calculates and prints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282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50" y="-3986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Peer Coding – Class </a:t>
            </a:r>
            <a:r>
              <a:rPr lang="en-US" sz="2800"/>
              <a:t>Activity 5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118" y="668014"/>
            <a:ext cx="8371491" cy="4056354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600" dirty="0"/>
              <a:t>Dr. Green is looking for a bank that will give the most return on her money over the next 5 years. She has P100,000.00 into a savings account. The standard equation to calculate principal plus interest at the end of a period is:</a:t>
            </a:r>
          </a:p>
          <a:p>
            <a:pPr lvl="1"/>
            <a:r>
              <a:rPr lang="en-US" sz="1600" dirty="0"/>
              <a:t>amount = P * (1 + I/M) ^ (N * M)</a:t>
            </a:r>
          </a:p>
          <a:p>
            <a:r>
              <a:rPr lang="en-US" sz="1600" dirty="0"/>
              <a:t>Where:</a:t>
            </a:r>
          </a:p>
          <a:p>
            <a:pPr lvl="1"/>
            <a:r>
              <a:rPr lang="en-US" sz="1600" dirty="0"/>
              <a:t>P – principal (amount of money to invest)</a:t>
            </a:r>
          </a:p>
          <a:p>
            <a:pPr lvl="1"/>
            <a:r>
              <a:rPr lang="en-US" sz="1600" dirty="0"/>
              <a:t>I – interest (percentage rate the bank pays to the investor)</a:t>
            </a:r>
          </a:p>
          <a:p>
            <a:pPr lvl="1"/>
            <a:r>
              <a:rPr lang="en-US" sz="1600" dirty="0"/>
              <a:t>N – number of years (time for which the principal is invested)</a:t>
            </a:r>
          </a:p>
          <a:p>
            <a:pPr lvl="1"/>
            <a:r>
              <a:rPr lang="en-US" sz="1600" dirty="0"/>
              <a:t>M – compound interval (the number of times per year the interest is calculated and added to the principal)</a:t>
            </a:r>
          </a:p>
          <a:p>
            <a:r>
              <a:rPr lang="en-US" sz="1700" dirty="0"/>
              <a:t>Think about what problem do you need to solve, how you are doing to solve it (write in English the steps to do that), write a Python code to solve that.</a:t>
            </a:r>
          </a:p>
          <a:p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31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23808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 MS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2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</p:txBody>
      </p:sp>
      <p:pic>
        <p:nvPicPr>
          <p:cNvPr id="1032" name="Picture 8" descr="The expert at anything was once a beginner. - Helen Hayes">
            <a:extLst>
              <a:ext uri="{FF2B5EF4-FFF2-40B4-BE49-F238E27FC236}">
                <a16:creationId xmlns:a16="http://schemas.microsoft.com/office/drawing/2014/main" id="{EB9ACAD2-7C2A-484F-8A5E-BB4F4E99D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920" y="0"/>
            <a:ext cx="2672080" cy="400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89432" y="252226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Recall Activity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A84413-A189-4E45-8BC1-0BAF8D04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818" y="1150620"/>
            <a:ext cx="7917181" cy="3322320"/>
          </a:xfrm>
        </p:spPr>
        <p:txBody>
          <a:bodyPr/>
          <a:lstStyle/>
          <a:p>
            <a:r>
              <a:rPr lang="en-US" sz="1800" dirty="0"/>
              <a:t>Individually</a:t>
            </a:r>
          </a:p>
          <a:p>
            <a:pPr lvl="1"/>
            <a:r>
              <a:rPr lang="en-US" sz="1600" dirty="0"/>
              <a:t>Access our Attendance for today’s class and write at least three concepts that you can remember from our last class</a:t>
            </a:r>
          </a:p>
          <a:p>
            <a:r>
              <a:rPr lang="en-US" sz="1700" dirty="0"/>
              <a:t>With your neighbor(s)</a:t>
            </a:r>
          </a:p>
          <a:p>
            <a:pPr lvl="1"/>
            <a:r>
              <a:rPr lang="en-US" sz="1600" dirty="0"/>
              <a:t>Discuss what each other could remember. Did you remember the same things? What did you learn from each </a:t>
            </a:r>
            <a:r>
              <a:rPr lang="en-US" sz="1600"/>
              <a:t>other?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What is missing?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D1E14-C3F2-449C-97E3-FA15C761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42" y="1910715"/>
            <a:ext cx="6924675" cy="272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94CEF-B264-46C4-892F-0565B001035C}"/>
              </a:ext>
            </a:extLst>
          </p:cNvPr>
          <p:cNvSpPr txBox="1"/>
          <p:nvPr/>
        </p:nvSpPr>
        <p:spPr>
          <a:xfrm>
            <a:off x="835342" y="1016014"/>
            <a:ext cx="789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Proxima Nova"/>
              </a:rPr>
              <a:t>What do we need to do in order to make the following program generic,</a:t>
            </a:r>
          </a:p>
          <a:p>
            <a:r>
              <a:rPr lang="en-US" sz="1800" dirty="0">
                <a:latin typeface="Proxima Nova"/>
              </a:rPr>
              <a:t>     meaning that it could work for any values of x and y?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303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Input: Reading</a:t>
            </a:r>
            <a:endParaRPr lang="en-US" sz="28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55017AF-6B86-4583-B292-A2E3AA591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39526"/>
            <a:ext cx="8312726" cy="1396004"/>
          </a:xfrm>
        </p:spPr>
        <p:txBody>
          <a:bodyPr/>
          <a:lstStyle/>
          <a:p>
            <a:r>
              <a:rPr lang="en-US" sz="1800" dirty="0"/>
              <a:t>input() function</a:t>
            </a:r>
          </a:p>
          <a:p>
            <a:pPr lvl="1"/>
            <a:r>
              <a:rPr lang="en-US" sz="1600" dirty="0"/>
              <a:t>reads a string (sequence of characters) that the user typed</a:t>
            </a:r>
          </a:p>
          <a:p>
            <a:pPr lvl="1"/>
            <a:r>
              <a:rPr lang="en-US" sz="1600" dirty="0"/>
              <a:t>text = input()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2B0AF-3B0A-4264-BD52-EDD86909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2369821"/>
            <a:ext cx="3028950" cy="714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C9F790-A737-46A6-993C-E59B949CD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65" y="3718199"/>
            <a:ext cx="3581400" cy="48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614ADF-435E-4BB3-B7F1-85512352E377}"/>
              </a:ext>
            </a:extLst>
          </p:cNvPr>
          <p:cNvSpPr txBox="1"/>
          <p:nvPr/>
        </p:nvSpPr>
        <p:spPr>
          <a:xfrm>
            <a:off x="2194560" y="324730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4586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Input: Reading</a:t>
            </a:r>
            <a:endParaRPr lang="en-US" sz="28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55017AF-6B86-4583-B292-A2E3AA591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764554"/>
            <a:ext cx="8312726" cy="1127553"/>
          </a:xfrm>
        </p:spPr>
        <p:txBody>
          <a:bodyPr/>
          <a:lstStyle/>
          <a:p>
            <a:r>
              <a:rPr lang="en-US" sz="1800" dirty="0"/>
              <a:t>Analyze the program below</a:t>
            </a:r>
          </a:p>
          <a:p>
            <a:pPr lvl="1"/>
            <a:r>
              <a:rPr lang="en-US" sz="1600" dirty="0"/>
              <a:t>Considering that input() reads strings, do you think we are going to have a problem when we run this program?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8990E-4D90-4236-B389-D5BC1BAE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931229"/>
            <a:ext cx="7305675" cy="1362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EC91E0-727B-4E94-9D91-B03D12B66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48" y="3869358"/>
            <a:ext cx="6715125" cy="1019175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8E477EAF-6DF6-4D6A-B064-3159DF9962E2}"/>
              </a:ext>
            </a:extLst>
          </p:cNvPr>
          <p:cNvSpPr/>
          <p:nvPr/>
        </p:nvSpPr>
        <p:spPr>
          <a:xfrm>
            <a:off x="4175760" y="3332426"/>
            <a:ext cx="274320" cy="477574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4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E36F-43C4-184F-BD5B-4B8C1E48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63979"/>
            <a:ext cx="8312726" cy="734688"/>
          </a:xfrm>
        </p:spPr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4C065B-9047-CE46-83FD-A71EE5F3167F}"/>
              </a:ext>
            </a:extLst>
          </p:cNvPr>
          <p:cNvSpPr>
            <a:spLocks noGrp="1"/>
          </p:cNvSpPr>
          <p:nvPr/>
        </p:nvSpPr>
        <p:spPr>
          <a:xfrm>
            <a:off x="593437" y="854471"/>
            <a:ext cx="6988463" cy="3330592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already saw that Python uses ”implicit”/weak typing</a:t>
            </a:r>
          </a:p>
          <a:p>
            <a:pPr lvl="1"/>
            <a:r>
              <a:rPr lang="en-US" dirty="0"/>
              <a:t>figures out types for you! </a:t>
            </a:r>
          </a:p>
          <a:p>
            <a:r>
              <a:rPr lang="en-US" dirty="0"/>
              <a:t>Somethings  you  want  to specify type</a:t>
            </a:r>
          </a:p>
          <a:p>
            <a:pPr lvl="1"/>
            <a:r>
              <a:rPr lang="en-US" dirty="0"/>
              <a:t>int  - whole numbers only</a:t>
            </a:r>
          </a:p>
          <a:p>
            <a:pPr lvl="1"/>
            <a:r>
              <a:rPr lang="en-US" dirty="0"/>
              <a:t>float – floating point/decimal numbers</a:t>
            </a:r>
          </a:p>
          <a:p>
            <a:pPr lvl="1"/>
            <a:r>
              <a:rPr lang="en-US" dirty="0"/>
              <a:t>str – strings (sequence of characters)</a:t>
            </a:r>
          </a:p>
          <a:p>
            <a:r>
              <a:rPr lang="en-US" dirty="0"/>
              <a:t>Most useful on getting client  input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answer = int(input(“get the answer”))</a:t>
            </a:r>
          </a:p>
        </p:txBody>
      </p:sp>
    </p:spTree>
    <p:extLst>
      <p:ext uri="{BB962C8B-B14F-4D97-AF65-F5344CB8AC3E}">
        <p14:creationId xmlns:p14="http://schemas.microsoft.com/office/powerpoint/2010/main" val="27349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Input: Reading </a:t>
            </a:r>
            <a:r>
              <a:rPr lang="en-US" sz="2800" dirty="0"/>
              <a:t>– Class Activity 1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55017AF-6B86-4583-B292-A2E3AA591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7184"/>
            <a:ext cx="8312726" cy="813813"/>
          </a:xfrm>
        </p:spPr>
        <p:txBody>
          <a:bodyPr/>
          <a:lstStyle/>
          <a:p>
            <a:r>
              <a:rPr lang="en-US" sz="1800" dirty="0"/>
              <a:t>Discuss with your peers and change the program below in order to read an int value for 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8990E-4D90-4236-B389-D5BC1BAE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" y="2015049"/>
            <a:ext cx="73056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9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8641"/>
            <a:ext cx="8312726" cy="813813"/>
          </a:xfrm>
        </p:spPr>
        <p:txBody>
          <a:bodyPr/>
          <a:lstStyle/>
          <a:p>
            <a:r>
              <a:rPr lang="en-US" sz="1800" dirty="0"/>
              <a:t>combination of items, like variables, literals, operators, and parentheses, that evaluates to a value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B91DA-6D8B-47FC-B859-02360B41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" y="1908538"/>
            <a:ext cx="7078980" cy="2041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B8781B-47B1-4AF5-A854-AF1E9B3A4DF6}"/>
              </a:ext>
            </a:extLst>
          </p:cNvPr>
          <p:cNvSpPr txBox="1"/>
          <p:nvPr/>
        </p:nvSpPr>
        <p:spPr>
          <a:xfrm>
            <a:off x="815340" y="4075248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- returns an integer result (the floor)</a:t>
            </a:r>
          </a:p>
          <a:p>
            <a:r>
              <a:rPr lang="en-US" dirty="0"/>
              <a:t>% - (modulo) operator returns the remainder</a:t>
            </a:r>
          </a:p>
        </p:txBody>
      </p:sp>
    </p:spTree>
    <p:extLst>
      <p:ext uri="{BB962C8B-B14F-4D97-AF65-F5344CB8AC3E}">
        <p14:creationId xmlns:p14="http://schemas.microsoft.com/office/powerpoint/2010/main" val="294521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8" ma:contentTypeDescription="Create a new document." ma:contentTypeScope="" ma:versionID="f1370cf9ee1e5e11f0acb4a247531cd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938b4a25e3c44f678c666c4180151b0f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3EE4C-68D3-4BA3-94E6-383E2DFDD168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e06ed288-fd75-4b50-bbed-f5a5df88c31c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92c41bee-f0ee-4aa6-9399-a35fbb883510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F05121-2FFF-4D36-8291-C0A78E87F7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783</Words>
  <Application>Microsoft Office PowerPoint</Application>
  <PresentationFormat>On-screen Show (16:9)</PresentationFormat>
  <Paragraphs>120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Consolas</vt:lpstr>
      <vt:lpstr>Franklin Gothic Book</vt:lpstr>
      <vt:lpstr>Proxima Nova</vt:lpstr>
      <vt:lpstr>Source Sans Pro</vt:lpstr>
      <vt:lpstr>Times New Roman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Recall Activity</vt:lpstr>
      <vt:lpstr>What is missing?</vt:lpstr>
      <vt:lpstr>Input: Reading</vt:lpstr>
      <vt:lpstr>Input: Reading</vt:lpstr>
      <vt:lpstr>Types in Python</vt:lpstr>
      <vt:lpstr>Input: Reading – Class Activity 1</vt:lpstr>
      <vt:lpstr>Arithmetic Expressions</vt:lpstr>
      <vt:lpstr>Compound Operators</vt:lpstr>
      <vt:lpstr>Arithmetic Expressions and Compound Operators – Class Activity 2</vt:lpstr>
      <vt:lpstr>Objects</vt:lpstr>
      <vt:lpstr>Strings Basic</vt:lpstr>
      <vt:lpstr>Strings Basic</vt:lpstr>
      <vt:lpstr>Formatting floating point numbers – Class Activity 3</vt:lpstr>
      <vt:lpstr>Peer Coding – Class Activity 4</vt:lpstr>
      <vt:lpstr>Peer Coding – Class Activity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31</cp:revision>
  <dcterms:modified xsi:type="dcterms:W3CDTF">2024-08-23T14:39:36Z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