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9"/>
  </p:notesMasterIdLst>
  <p:sldIdLst>
    <p:sldId id="256" r:id="rId6"/>
    <p:sldId id="268" r:id="rId7"/>
    <p:sldId id="288" r:id="rId8"/>
    <p:sldId id="291" r:id="rId9"/>
    <p:sldId id="289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E99DEA61-9850-4739-A411-B35A6E00371E}"/>
    <pc:docChg chg="modSld">
      <pc:chgData name="Moraes,Marcia" userId="c9c67e8a-58e2-4733-9a1c-5d44fec4775b" providerId="ADAL" clId="{E99DEA61-9850-4739-A411-B35A6E00371E}" dt="2023-02-12T23:31:25.080" v="2" actId="20577"/>
      <pc:docMkLst>
        <pc:docMk/>
      </pc:docMkLst>
      <pc:sldChg chg="modSp">
        <pc:chgData name="Moraes,Marcia" userId="c9c67e8a-58e2-4733-9a1c-5d44fec4775b" providerId="ADAL" clId="{E99DEA61-9850-4739-A411-B35A6E00371E}" dt="2023-02-12T23:31:25.080" v="2" actId="20577"/>
        <pc:sldMkLst>
          <pc:docMk/>
          <pc:sldMk cId="2954226462" sldId="268"/>
        </pc:sldMkLst>
        <pc:spChg chg="mod">
          <ac:chgData name="Moraes,Marcia" userId="c9c67e8a-58e2-4733-9a1c-5d44fec4775b" providerId="ADAL" clId="{E99DEA61-9850-4739-A411-B35A6E00371E}" dt="2023-02-12T23:31:25.080" v="2" actId="20577"/>
          <ac:spMkLst>
            <pc:docMk/>
            <pc:sldMk cId="2954226462" sldId="268"/>
            <ac:spMk id="7" creationId="{F1F79DD2-1F3F-234C-A44A-3A87D436D29A}"/>
          </ac:spMkLst>
        </pc:spChg>
      </pc:sldChg>
    </pc:docChg>
  </pc:docChgLst>
  <pc:docChgLst>
    <pc:chgData name="Moraes,Marcia" userId="c9c67e8a-58e2-4733-9a1c-5d44fec4775b" providerId="ADAL" clId="{4E3B83FF-25F6-43BF-95B0-B478B0802F6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string_replace.asp" TargetMode="External"/><Relationship Id="rId2" Type="http://schemas.openxmlformats.org/officeDocument/2006/relationships/hyperlink" Target="https://www.w3schools.com/python/ref_string_split.asp" TargetMode="Externa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csv files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121ED-FA27-534D-AD40-133F69C72CBC}"/>
              </a:ext>
            </a:extLst>
          </p:cNvPr>
          <p:cNvSpPr txBox="1"/>
          <p:nvPr/>
        </p:nvSpPr>
        <p:spPr>
          <a:xfrm>
            <a:off x="603954" y="1236947"/>
            <a:ext cx="7411157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delimiter=',')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row in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f'Row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#{row_num}:', row)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147239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Writing  csv files with append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121ED-FA27-534D-AD40-133F69C72CBC}"/>
              </a:ext>
            </a:extLst>
          </p:cNvPr>
          <p:cNvSpPr txBox="1"/>
          <p:nvPr/>
        </p:nvSpPr>
        <p:spPr>
          <a:xfrm>
            <a:off x="719665" y="3375047"/>
            <a:ext cx="741115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rows):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'a', newline='') as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csv.writer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row in rows: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name_ages.writerow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2208890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writeCSVFile</a:t>
            </a:r>
            <a:r>
              <a:rPr lang="en-US" sz="1800" dirty="0"/>
              <a:t> function</a:t>
            </a:r>
          </a:p>
          <a:p>
            <a:pPr lvl="1"/>
            <a:r>
              <a:rPr lang="en-US" sz="1668" dirty="0"/>
              <a:t>Rows is a list of a list </a:t>
            </a:r>
            <a:r>
              <a:rPr lang="en-US" sz="1668" dirty="0">
                <a:sym typeface="Wingdings" panose="05000000000000000000" pitchFamily="2" charset="2"/>
              </a:rPr>
              <a:t> we will work more on that</a:t>
            </a:r>
          </a:p>
          <a:p>
            <a:pPr lvl="2"/>
            <a:r>
              <a:rPr lang="en-US" sz="1668" dirty="0"/>
              <a:t>rows = [["Julia", "18"], ["Anton", "19"]]</a:t>
            </a:r>
          </a:p>
          <a:p>
            <a:pPr lvl="1"/>
            <a:r>
              <a:rPr lang="en-US" sz="1668" dirty="0"/>
              <a:t>open function has 3 parameters: name of the file, mode for open the file – a – append, newline=‘’ does not add a blank line in the csv file, between rows that are being appended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47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Along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3253198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Write a Python function that receives the lines of a file as a parameter and calculates and prints the sum of each line.</a:t>
            </a:r>
          </a:p>
          <a:p>
            <a:pPr>
              <a:buClrTx/>
            </a:pPr>
            <a:r>
              <a:rPr lang="en-US" sz="1800" dirty="0"/>
              <a:t>To do this we will need to use the following additional functions:</a:t>
            </a:r>
          </a:p>
          <a:p>
            <a:pPr lvl="1"/>
            <a:r>
              <a:rPr lang="en-US" sz="1536" dirty="0"/>
              <a:t>split() – split a string into a list (</a:t>
            </a:r>
            <a:r>
              <a:rPr lang="en-US" sz="1536" dirty="0">
                <a:hlinkClick r:id="rId2"/>
              </a:rPr>
              <a:t>https://www.w3schools.com/python/ref_string_split.asp</a:t>
            </a:r>
            <a:r>
              <a:rPr lang="en-US" sz="1536" dirty="0"/>
              <a:t>)</a:t>
            </a:r>
          </a:p>
          <a:p>
            <a:pPr lvl="1"/>
            <a:r>
              <a:rPr lang="en-US" sz="1536"/>
              <a:t>replace(</a:t>
            </a:r>
            <a:r>
              <a:rPr lang="en-US" sz="1536" dirty="0" err="1"/>
              <a:t>oldValue</a:t>
            </a:r>
            <a:r>
              <a:rPr lang="en-US" sz="1536" dirty="0"/>
              <a:t>, </a:t>
            </a:r>
            <a:r>
              <a:rPr lang="en-US" sz="1536" dirty="0" err="1"/>
              <a:t>newValue</a:t>
            </a:r>
            <a:r>
              <a:rPr lang="en-US" sz="1536" dirty="0"/>
              <a:t>) – removes the </a:t>
            </a:r>
            <a:r>
              <a:rPr lang="en-US" sz="1536" dirty="0" err="1"/>
              <a:t>oldValue</a:t>
            </a:r>
            <a:r>
              <a:rPr lang="en-US" sz="1536" dirty="0"/>
              <a:t> and substitute for a </a:t>
            </a:r>
            <a:r>
              <a:rPr lang="en-US" sz="1536" dirty="0" err="1"/>
              <a:t>newValue</a:t>
            </a:r>
            <a:r>
              <a:rPr lang="en-US" sz="1536" dirty="0"/>
              <a:t> in a string (</a:t>
            </a:r>
            <a:r>
              <a:rPr lang="en-US" sz="1536" dirty="0">
                <a:hlinkClick r:id="rId3"/>
              </a:rPr>
              <a:t>https://www.w3schools.com/python/ref_string_replace.asp</a:t>
            </a:r>
            <a:r>
              <a:rPr lang="en-US" sz="1536" dirty="0"/>
              <a:t>)</a:t>
            </a:r>
          </a:p>
          <a:p>
            <a:r>
              <a:rPr lang="en-US" sz="1800" dirty="0"/>
              <a:t>Download the fileExamples.py file from Canvas, that file already has reading and writing functions to work with files</a:t>
            </a:r>
          </a:p>
        </p:txBody>
      </p:sp>
    </p:spTree>
    <p:extLst>
      <p:ext uri="{BB962C8B-B14F-4D97-AF65-F5344CB8AC3E}">
        <p14:creationId xmlns:p14="http://schemas.microsoft.com/office/powerpoint/2010/main" val="19715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2018758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the name of a csv file, reads the content of the file and calculate the sum and average of the years old data.</a:t>
            </a:r>
          </a:p>
          <a:p>
            <a:pPr lvl="1"/>
            <a:r>
              <a:rPr lang="en-US" sz="1668" dirty="0"/>
              <a:t>Consider that the csv file has the following format.</a:t>
            </a:r>
          </a:p>
          <a:p>
            <a:pPr>
              <a:buClrTx/>
            </a:pPr>
            <a:r>
              <a:rPr lang="en-US" sz="1800" dirty="0"/>
              <a:t>Tip: rewrite the </a:t>
            </a:r>
            <a:r>
              <a:rPr lang="en-US" sz="1800" dirty="0" err="1"/>
              <a:t>readCSVFile</a:t>
            </a:r>
            <a:r>
              <a:rPr lang="en-US" sz="1800" dirty="0"/>
              <a:t> function provided in Canvas.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245BA-7C77-BBAE-E798-647D13B2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3274483"/>
            <a:ext cx="1266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9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10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11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</p:txBody>
      </p:sp>
      <p:pic>
        <p:nvPicPr>
          <p:cNvPr id="1026" name="Picture 2" descr="Believe in yourself and you will be unstoppable | Picture Quotes">
            <a:extLst>
              <a:ext uri="{FF2B5EF4-FFF2-40B4-BE49-F238E27FC236}">
                <a16:creationId xmlns:a16="http://schemas.microsoft.com/office/drawing/2014/main" id="{A67BA562-A35D-8D08-3086-DC22E9F84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0"/>
            <a:ext cx="27559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Recall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124880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Write at least three concepts that you remember from your readings regarding Files in Python.</a:t>
            </a:r>
          </a:p>
          <a:p>
            <a:pPr>
              <a:buClrTx/>
            </a:pPr>
            <a:r>
              <a:rPr lang="en-US" sz="1800" dirty="0"/>
              <a:t>Have this written in a paper, you will turn in at the end of the class.</a:t>
            </a: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entire .txt files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293003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readEntireTxtFile</a:t>
            </a:r>
            <a:r>
              <a:rPr lang="en-US" sz="1800" dirty="0"/>
              <a:t>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entire .txt files with “with”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2531975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readEntireTxtFileWith</a:t>
            </a:r>
            <a:r>
              <a:rPr lang="en-US" sz="1800" dirty="0"/>
              <a:t>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readEntireTxtFileWith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f: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</p:spTree>
    <p:extLst>
      <p:ext uri="{BB962C8B-B14F-4D97-AF65-F5344CB8AC3E}">
        <p14:creationId xmlns:p14="http://schemas.microsoft.com/office/powerpoint/2010/main" val="2447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Comparing Solutions for Reading entire .txt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8615" y="1343799"/>
            <a:ext cx="4156363" cy="166199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readEntireTxtFileWith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f: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A46BD7-2EF2-C242-A955-A5423A373C13}"/>
              </a:ext>
            </a:extLst>
          </p:cNvPr>
          <p:cNvSpPr txBox="1">
            <a:spLocks/>
          </p:cNvSpPr>
          <p:nvPr/>
        </p:nvSpPr>
        <p:spPr>
          <a:xfrm>
            <a:off x="415637" y="1343799"/>
            <a:ext cx="4370852" cy="20600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open(name);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</p:spTree>
    <p:extLst>
      <p:ext uri="{BB962C8B-B14F-4D97-AF65-F5344CB8AC3E}">
        <p14:creationId xmlns:p14="http://schemas.microsoft.com/office/powerpoint/2010/main" val="638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each line in .txt files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5488452" cy="293003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readEachLineTxtFile</a:t>
            </a:r>
            <a:r>
              <a:rPr lang="en-US" sz="1800" dirty="0"/>
              <a:t>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readEachLineTxtFile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23B75-AC5A-4D63-8493-56770FB41B1B}"/>
              </a:ext>
            </a:extLst>
          </p:cNvPr>
          <p:cNvSpPr txBox="1"/>
          <p:nvPr/>
        </p:nvSpPr>
        <p:spPr>
          <a:xfrm>
            <a:off x="5100447" y="2077156"/>
            <a:ext cx="334364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oxima Nova"/>
              </a:rPr>
              <a:t>Write the </a:t>
            </a:r>
            <a:r>
              <a:rPr lang="en-US" sz="1800" dirty="0" err="1">
                <a:latin typeface="Proxima Nova"/>
              </a:rPr>
              <a:t>readEachLineTxtFileWith</a:t>
            </a:r>
            <a:r>
              <a:rPr lang="en-US" sz="1800" dirty="0">
                <a:latin typeface="Proxima Nova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5049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Writing in .txt files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9328" y="1166488"/>
            <a:ext cx="4585341" cy="1661993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open(name, 'w')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17EE1-27B9-4C16-4390-6918E10B7BE5}"/>
              </a:ext>
            </a:extLst>
          </p:cNvPr>
          <p:cNvSpPr txBox="1"/>
          <p:nvPr/>
        </p:nvSpPr>
        <p:spPr>
          <a:xfrm>
            <a:off x="1765684" y="3359969"/>
            <a:ext cx="561263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writeTextFileWith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'w') as f: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895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Modes for opening files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130D7-1566-D1C2-C9FD-CBAA7BEC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3" y="1464881"/>
            <a:ext cx="8845727" cy="22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3EE4C-68D3-4BA3-94E6-383E2DFDD168}">
  <ds:schemaRefs>
    <ds:schemaRef ds:uri="92c41bee-f0ee-4aa6-9399-a35fbb883510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e06ed288-fd75-4b50-bbed-f5a5df88c31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714</Words>
  <Application>Microsoft Office PowerPoint</Application>
  <PresentationFormat>On-screen Show (16:9)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Courier New</vt:lpstr>
      <vt:lpstr>Franklin Gothic Book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Activity</vt:lpstr>
      <vt:lpstr>Reading entire .txt files</vt:lpstr>
      <vt:lpstr>Reading entire .txt files with “with”</vt:lpstr>
      <vt:lpstr>Comparing Solutions for Reading entire .txt</vt:lpstr>
      <vt:lpstr>Reading each line in .txt files</vt:lpstr>
      <vt:lpstr>Writing in .txt files</vt:lpstr>
      <vt:lpstr>Modes for opening files</vt:lpstr>
      <vt:lpstr>Reading csv files</vt:lpstr>
      <vt:lpstr>Writing  csv files with append</vt:lpstr>
      <vt:lpstr>Coding Along</vt:lpstr>
      <vt:lpstr>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35</cp:revision>
  <dcterms:modified xsi:type="dcterms:W3CDTF">2023-02-12T23:40:03Z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