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6"/>
  </p:notesMasterIdLst>
  <p:sldIdLst>
    <p:sldId id="256" r:id="rId6"/>
    <p:sldId id="268" r:id="rId7"/>
    <p:sldId id="301" r:id="rId8"/>
    <p:sldId id="288" r:id="rId9"/>
    <p:sldId id="291" r:id="rId10"/>
    <p:sldId id="289" r:id="rId11"/>
    <p:sldId id="290" r:id="rId12"/>
    <p:sldId id="292" r:id="rId13"/>
    <p:sldId id="299" r:id="rId14"/>
    <p:sldId id="30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057A192D-E217-4164-97C0-EE4A75DF9C7B}"/>
  </pc:docChgLst>
  <pc:docChgLst>
    <pc:chgData name="Marcia Moraes" userId="c9c67e8a-58e2-4733-9a1c-5d44fec4775b" providerId="ADAL" clId="{1C161051-F305-44BC-8320-E52FAB7F9605}"/>
  </pc:docChgLst>
  <pc:docChgLst>
    <pc:chgData name="Marcia Moraes" userId="c9c67e8a-58e2-4733-9a1c-5d44fec4775b" providerId="ADAL" clId="{B91376AB-2648-4EE8-8B12-A8EC7F34FBEC}"/>
    <pc:docChg chg="modSld">
      <pc:chgData name="Marcia Moraes" userId="c9c67e8a-58e2-4733-9a1c-5d44fec4775b" providerId="ADAL" clId="{B91376AB-2648-4EE8-8B12-A8EC7F34FBEC}" dt="2024-09-05T21:25:26.671" v="1" actId="5793"/>
      <pc:docMkLst>
        <pc:docMk/>
      </pc:docMkLst>
      <pc:sldChg chg="modSp">
        <pc:chgData name="Marcia Moraes" userId="c9c67e8a-58e2-4733-9a1c-5d44fec4775b" providerId="ADAL" clId="{B91376AB-2648-4EE8-8B12-A8EC7F34FBEC}" dt="2024-09-05T21:25:26.671" v="1" actId="5793"/>
        <pc:sldMkLst>
          <pc:docMk/>
          <pc:sldMk cId="2570581368" sldId="301"/>
        </pc:sldMkLst>
        <pc:spChg chg="mod">
          <ac:chgData name="Marcia Moraes" userId="c9c67e8a-58e2-4733-9a1c-5d44fec4775b" providerId="ADAL" clId="{B91376AB-2648-4EE8-8B12-A8EC7F34FBEC}" dt="2024-09-05T21:25:26.671" v="1" actId="5793"/>
          <ac:spMkLst>
            <pc:docMk/>
            <pc:sldMk cId="2570581368" sldId="301"/>
            <ac:spMk id="7" creationId="{F1F79DD2-1F3F-234C-A44A-3A87D436D2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More Functions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130052" cy="3529428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With a Peer:</a:t>
            </a:r>
          </a:p>
          <a:p>
            <a:pPr lvl="1"/>
            <a:r>
              <a:rPr lang="en-US" sz="1668" dirty="0"/>
              <a:t>Write a Python function that receives a list as a parameter and calculates and returns the number of positive, negative, and zeros in that list. Remember that in order to return more that one value, you need to return a tuple.</a:t>
            </a:r>
          </a:p>
          <a:p>
            <a:pPr lvl="1"/>
            <a:r>
              <a:rPr lang="en-US" sz="1800" dirty="0"/>
              <a:t>Write a Python function that receives a list as a parameter and generates and return two lists, one containing the even values and the other containing the odd values from the original list. </a:t>
            </a:r>
            <a:r>
              <a:rPr lang="en-US" sz="1800"/>
              <a:t>Remember that in order to return more that one value, you need to return a tuple.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90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12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13 (zybooks)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Coding Exam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Exam2</a:t>
            </a:r>
            <a:endParaRPr lang="en-US" dirty="0"/>
          </a:p>
        </p:txBody>
      </p:sp>
      <p:pic>
        <p:nvPicPr>
          <p:cNvPr id="1026" name="Picture 2" descr="Persistence is everything - Optimus Learning Services">
            <a:extLst>
              <a:ext uri="{FF2B5EF4-FFF2-40B4-BE49-F238E27FC236}">
                <a16:creationId xmlns:a16="http://schemas.microsoft.com/office/drawing/2014/main" id="{D4B45D9E-A747-4DDA-B821-5624463E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756" y="0"/>
            <a:ext cx="2393244" cy="244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US" dirty="0"/>
              <a:t>What is the difference between local variables and global variables? Explain with your own words.</a:t>
            </a:r>
          </a:p>
          <a:p>
            <a:pPr>
              <a:buClrTx/>
            </a:pPr>
            <a:endParaRPr lang="en-US" dirty="0"/>
          </a:p>
          <a:p>
            <a:r>
              <a:rPr lang="en-US" dirty="0"/>
              <a:t>Write your answer in our today’s attendance assignment.</a:t>
            </a:r>
          </a:p>
        </p:txBody>
      </p:sp>
      <p:pic>
        <p:nvPicPr>
          <p:cNvPr id="1026" name="Picture 2" descr="Persistence is everything - Optimus Learning Services">
            <a:extLst>
              <a:ext uri="{FF2B5EF4-FFF2-40B4-BE49-F238E27FC236}">
                <a16:creationId xmlns:a16="http://schemas.microsoft.com/office/drawing/2014/main" id="{D4B45D9E-A747-4DDA-B821-5624463E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756" y="0"/>
            <a:ext cx="2393244" cy="244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813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50" y="0"/>
            <a:ext cx="8312726" cy="734688"/>
          </a:xfrm>
        </p:spPr>
        <p:txBody>
          <a:bodyPr/>
          <a:lstStyle/>
          <a:p>
            <a:r>
              <a:rPr lang="en-US" dirty="0"/>
              <a:t>Scope of Variables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DE030-0ACD-16BE-CEF1-5F14C2BCF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750" y="734688"/>
            <a:ext cx="8312726" cy="4237827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def </a:t>
            </a:r>
            <a:r>
              <a:rPr lang="en-US" sz="1500" dirty="0" err="1">
                <a:latin typeface="Consolas" panose="020B0609020204030204" pitchFamily="49" charset="0"/>
              </a:rPr>
              <a:t>numberGenerator</a:t>
            </a:r>
            <a:r>
              <a:rPr lang="en-US" sz="1500" dirty="0">
                <a:latin typeface="Consolas" panose="020B0609020204030204" pitchFamily="49" charset="0"/>
              </a:rPr>
              <a:t>(start, end, step):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lst</a:t>
            </a:r>
            <a:r>
              <a:rPr lang="en-US" sz="1500" dirty="0"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while start &lt; end: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latin typeface="Consolas" panose="020B0609020204030204" pitchFamily="49" charset="0"/>
              </a:rPr>
              <a:t>lst.append</a:t>
            </a:r>
            <a:r>
              <a:rPr lang="en-US" sz="1500" dirty="0">
                <a:latin typeface="Consolas" panose="020B0609020204030204" pitchFamily="49" charset="0"/>
              </a:rPr>
              <a:t>(start)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  start += step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return </a:t>
            </a:r>
            <a:r>
              <a:rPr lang="en-US" sz="1500" dirty="0" err="1">
                <a:latin typeface="Consolas" panose="020B0609020204030204" pitchFamily="49" charset="0"/>
              </a:rPr>
              <a:t>lst</a:t>
            </a: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start = int(input("Enter start value:"))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end = int(input("Enter end value:"))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step = int(input("Enter step value:"))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print(</a:t>
            </a:r>
            <a:r>
              <a:rPr lang="en-US" sz="1500" dirty="0" err="1">
                <a:latin typeface="Consolas" panose="020B0609020204030204" pitchFamily="49" charset="0"/>
              </a:rPr>
              <a:t>numberGenerator</a:t>
            </a:r>
            <a:r>
              <a:rPr lang="en-US" sz="1500" dirty="0">
                <a:latin typeface="Consolas" panose="020B0609020204030204" pitchFamily="49" charset="0"/>
              </a:rPr>
              <a:t>(start, end, step))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AED4DC1-F798-9EA2-E1D0-867A50BB2144}"/>
              </a:ext>
            </a:extLst>
          </p:cNvPr>
          <p:cNvSpPr/>
          <p:nvPr/>
        </p:nvSpPr>
        <p:spPr>
          <a:xfrm>
            <a:off x="4775200" y="3499556"/>
            <a:ext cx="259644" cy="10047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EDFDE-0198-CDEB-E0EA-1AD1169AABE1}"/>
              </a:ext>
            </a:extLst>
          </p:cNvPr>
          <p:cNvSpPr txBox="1"/>
          <p:nvPr/>
        </p:nvSpPr>
        <p:spPr>
          <a:xfrm>
            <a:off x="5269856" y="3586412"/>
            <a:ext cx="241787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Global variables – declared outside of a function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BEC7AFA-7C77-2662-3427-42D3BD07435D}"/>
              </a:ext>
            </a:extLst>
          </p:cNvPr>
          <p:cNvSpPr/>
          <p:nvPr/>
        </p:nvSpPr>
        <p:spPr>
          <a:xfrm rot="5400000">
            <a:off x="3216421" y="452466"/>
            <a:ext cx="284044" cy="1524000"/>
          </a:xfrm>
          <a:prstGeom prst="rightBrace">
            <a:avLst>
              <a:gd name="adj1" fmla="val 8333"/>
              <a:gd name="adj2" fmla="val 4925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BB888A-26D6-536D-C410-9191BB3D3DA0}"/>
              </a:ext>
            </a:extLst>
          </p:cNvPr>
          <p:cNvCxnSpPr>
            <a:cxnSpLocks/>
          </p:cNvCxnSpPr>
          <p:nvPr/>
        </p:nvCxnSpPr>
        <p:spPr>
          <a:xfrm>
            <a:off x="1693333" y="1367777"/>
            <a:ext cx="1444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88004E-8403-60D7-4719-6BD8C01FFB75}"/>
              </a:ext>
            </a:extLst>
          </p:cNvPr>
          <p:cNvSpPr txBox="1"/>
          <p:nvPr/>
        </p:nvSpPr>
        <p:spPr>
          <a:xfrm>
            <a:off x="3363061" y="1469376"/>
            <a:ext cx="2417877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Local variables – declared inside of a function – exist while the function is being executed</a:t>
            </a:r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Namespaces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AE17C-A5E4-3900-059D-6DE48F255D96}"/>
              </a:ext>
            </a:extLst>
          </p:cNvPr>
          <p:cNvSpPr txBox="1"/>
          <p:nvPr/>
        </p:nvSpPr>
        <p:spPr>
          <a:xfrm>
            <a:off x="415637" y="10540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A namespace maps names to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B7929-7D4E-4EA9-3CF4-A280574C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7" y="1623561"/>
            <a:ext cx="8517688" cy="246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Scope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18022"/>
            <a:ext cx="8312726" cy="3793090"/>
          </a:xfrm>
        </p:spPr>
        <p:txBody>
          <a:bodyPr/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There are at least three nested scopes that are active at any point in a program's execution: 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Built-in scope: contains all of the built-in names of Python, such as int(), str(), list(), range(), etc.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Global scope: contains all globally defined names outside of any functions.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Local scope: Usually refers to scope within the currently executing function, but is the same as global scope if no function is executing.</a:t>
            </a:r>
          </a:p>
          <a:p>
            <a:pPr>
              <a:buClrTx/>
            </a:pPr>
            <a:endParaRPr lang="en-US" sz="1800" dirty="0"/>
          </a:p>
          <a:p>
            <a:pPr>
              <a:buClrTx/>
            </a:pPr>
            <a:r>
              <a:rPr lang="en-US" sz="1800" dirty="0"/>
              <a:t>When a name is referenced in code, the local scope's namespace is the first checked, followed by the global scope, and finally the built-in scope.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3F41C3-1126-5007-2448-50746912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Multiple Function Outputs</a:t>
            </a:r>
            <a:endParaRPr lang="en-US" sz="28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62DAD61-1EDD-AAE4-CFAB-8C7E3A83E836}"/>
              </a:ext>
            </a:extLst>
          </p:cNvPr>
          <p:cNvSpPr txBox="1">
            <a:spLocks/>
          </p:cNvSpPr>
          <p:nvPr/>
        </p:nvSpPr>
        <p:spPr>
          <a:xfrm>
            <a:off x="415636" y="1106733"/>
            <a:ext cx="8446141" cy="168379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347254" indent="-347254" algn="l" defTabSz="463005" rtl="0" eaLnBrk="1" latinLnBrk="0" hangingPunct="1">
              <a:lnSpc>
                <a:spcPct val="120000"/>
              </a:lnSpc>
              <a:spcBef>
                <a:spcPts val="397"/>
              </a:spcBef>
              <a:spcAft>
                <a:spcPts val="397"/>
              </a:spcAft>
              <a:buFont typeface="Arial"/>
              <a:buChar char="•"/>
              <a:defRPr sz="1191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752384" indent="-289379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57515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•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20520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83526" indent="-231502" algn="l" defTabSz="463005" rtl="0" eaLnBrk="1" latinLnBrk="0" hangingPunct="1">
              <a:spcBef>
                <a:spcPct val="20000"/>
              </a:spcBef>
              <a:buFont typeface="Arial"/>
              <a:buChar char="»"/>
              <a:defRPr sz="1091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2546532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9539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543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5550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/>
              <a:t>Occasionally a function should produce multiple output values.</a:t>
            </a:r>
          </a:p>
          <a:p>
            <a:pPr>
              <a:buClrTx/>
            </a:pPr>
            <a:r>
              <a:rPr lang="en-US" sz="1800" dirty="0"/>
              <a:t>However, function return statements are limited to returning only one value. </a:t>
            </a:r>
          </a:p>
          <a:p>
            <a:pPr>
              <a:buClrTx/>
            </a:pPr>
            <a:r>
              <a:rPr lang="en-US" sz="1800" dirty="0"/>
              <a:t>A workaround is to package the multiple outputs into a single container, commonly a tuple, and to then return that container.</a:t>
            </a:r>
          </a:p>
        </p:txBody>
      </p:sp>
    </p:spTree>
    <p:extLst>
      <p:ext uri="{BB962C8B-B14F-4D97-AF65-F5344CB8AC3E}">
        <p14:creationId xmlns:p14="http://schemas.microsoft.com/office/powerpoint/2010/main" val="6385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Multiple Function Outputs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EBA8D-C5C2-561A-3270-0E4F8F5C1B85}"/>
              </a:ext>
            </a:extLst>
          </p:cNvPr>
          <p:cNvSpPr txBox="1"/>
          <p:nvPr/>
        </p:nvSpPr>
        <p:spPr>
          <a:xfrm>
            <a:off x="637823" y="1045036"/>
            <a:ext cx="674511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def </a:t>
            </a:r>
            <a:r>
              <a:rPr lang="en-US" sz="1500" dirty="0" err="1">
                <a:latin typeface="Consolas" panose="020B0609020204030204" pitchFamily="49" charset="0"/>
              </a:rPr>
              <a:t>numberGeneratorAndSum</a:t>
            </a:r>
            <a:r>
              <a:rPr lang="en-US" sz="1500" dirty="0">
                <a:latin typeface="Consolas" panose="020B0609020204030204" pitchFamily="49" charset="0"/>
              </a:rPr>
              <a:t>(start, end, step):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lst</a:t>
            </a:r>
            <a:r>
              <a:rPr lang="en-US" sz="1500" dirty="0">
                <a:latin typeface="Consolas" panose="020B0609020204030204" pitchFamily="49" charset="0"/>
              </a:rPr>
              <a:t> = []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sumLst</a:t>
            </a:r>
            <a:r>
              <a:rPr lang="en-US" sz="15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while start &lt; end: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latin typeface="Consolas" panose="020B0609020204030204" pitchFamily="49" charset="0"/>
              </a:rPr>
              <a:t>lst.append</a:t>
            </a:r>
            <a:r>
              <a:rPr lang="en-US" sz="1500" dirty="0">
                <a:latin typeface="Consolas" panose="020B0609020204030204" pitchFamily="49" charset="0"/>
              </a:rPr>
              <a:t>(start)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start += step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latin typeface="Consolas" panose="020B0609020204030204" pitchFamily="49" charset="0"/>
              </a:rPr>
              <a:t>sumLst</a:t>
            </a:r>
            <a:r>
              <a:rPr lang="en-US" sz="1500" dirty="0">
                <a:latin typeface="Consolas" panose="020B0609020204030204" pitchFamily="49" charset="0"/>
              </a:rPr>
              <a:t> += start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return </a:t>
            </a:r>
            <a:r>
              <a:rPr lang="en-US" sz="1500" dirty="0" err="1">
                <a:latin typeface="Consolas" panose="020B0609020204030204" pitchFamily="49" charset="0"/>
              </a:rPr>
              <a:t>lst,sumLst</a:t>
            </a:r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start = int(input("Enter start value:"))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end = int(input("Enter end value:"))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step = int(input("Enter step value:"))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lst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sumLst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numberGeneratorAndSum</a:t>
            </a:r>
            <a:r>
              <a:rPr lang="en-US" sz="1500" dirty="0">
                <a:latin typeface="Consolas" panose="020B0609020204030204" pitchFamily="49" charset="0"/>
              </a:rPr>
              <a:t>(start, end, step)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print(</a:t>
            </a:r>
            <a:r>
              <a:rPr lang="en-US" sz="1500" dirty="0" err="1">
                <a:latin typeface="Consolas" panose="020B0609020204030204" pitchFamily="49" charset="0"/>
              </a:rPr>
              <a:t>lst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print(</a:t>
            </a:r>
            <a:r>
              <a:rPr lang="en-US" sz="1500" dirty="0" err="1">
                <a:latin typeface="Consolas" panose="020B0609020204030204" pitchFamily="49" charset="0"/>
              </a:rPr>
              <a:t>sumLst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EFBD9F-6C45-281D-4CBD-436C43D967EB}"/>
              </a:ext>
            </a:extLst>
          </p:cNvPr>
          <p:cNvCxnSpPr>
            <a:cxnSpLocks/>
          </p:cNvCxnSpPr>
          <p:nvPr/>
        </p:nvCxnSpPr>
        <p:spPr>
          <a:xfrm flipH="1">
            <a:off x="3183467" y="2833511"/>
            <a:ext cx="22013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D3628B-7263-9617-5164-14C03842FC91}"/>
              </a:ext>
            </a:extLst>
          </p:cNvPr>
          <p:cNvSpPr txBox="1"/>
          <p:nvPr/>
        </p:nvSpPr>
        <p:spPr>
          <a:xfrm>
            <a:off x="5563714" y="2541123"/>
            <a:ext cx="316464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Returning a tuple, could be</a:t>
            </a:r>
          </a:p>
          <a:p>
            <a:r>
              <a:rPr lang="en-US" sz="1600" dirty="0"/>
              <a:t>also represented as (</a:t>
            </a:r>
            <a:r>
              <a:rPr lang="en-US" sz="1600" dirty="0" err="1"/>
              <a:t>lst,sumLst</a:t>
            </a:r>
            <a:r>
              <a:rPr lang="en-US" sz="1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5049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130052" cy="3842590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With a Peer:</a:t>
            </a:r>
          </a:p>
          <a:p>
            <a:pPr lvl="1"/>
            <a:r>
              <a:rPr lang="en-US" sz="1668" dirty="0"/>
              <a:t>Write a Python function that receives two lists as a parameter and generates and returns other two lists. Remember that you need to return a tuple containing the lists.</a:t>
            </a:r>
          </a:p>
          <a:p>
            <a:pPr lvl="1"/>
            <a:r>
              <a:rPr lang="en-US" sz="1668" dirty="0"/>
              <a:t>One of the lists to be returned contains the sum of the elements in the same index for the lists that were passed as a parameter</a:t>
            </a:r>
          </a:p>
          <a:p>
            <a:pPr lvl="1"/>
            <a:r>
              <a:rPr lang="en-US" sz="1668" dirty="0"/>
              <a:t>The other list to be returned contains the multiplication of the elements in the same index for the lists that were passed as a parameter</a:t>
            </a:r>
          </a:p>
          <a:p>
            <a:pPr lvl="1"/>
            <a:r>
              <a:rPr lang="en-US" sz="1668" dirty="0"/>
              <a:t>You need to check the size of both lists passed as a parameter and you will consider the size of the shorter list to build the two new lists</a:t>
            </a:r>
          </a:p>
          <a:p>
            <a:pPr lvl="2"/>
            <a:r>
              <a:rPr lang="en-US" sz="1800" dirty="0"/>
              <a:t>Think about why do you need to do that…</a:t>
            </a:r>
          </a:p>
        </p:txBody>
      </p:sp>
    </p:spTree>
    <p:extLst>
      <p:ext uri="{BB962C8B-B14F-4D97-AF65-F5344CB8AC3E}">
        <p14:creationId xmlns:p14="http://schemas.microsoft.com/office/powerpoint/2010/main" val="188105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D3EE4C-68D3-4BA3-94E6-383E2DFDD168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e06ed288-fd75-4b50-bbed-f5a5df88c31c"/>
    <ds:schemaRef ds:uri="http://purl.org/dc/elements/1.1/"/>
    <ds:schemaRef ds:uri="92c41bee-f0ee-4aa6-9399-a35fbb883510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704</Words>
  <Application>Microsoft Office PowerPoint</Application>
  <PresentationFormat>On-screen Show (16:9)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Consolas</vt:lpstr>
      <vt:lpstr>Franklin Gothic Book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Recall Activity</vt:lpstr>
      <vt:lpstr>Scope of Variables</vt:lpstr>
      <vt:lpstr>Namespaces</vt:lpstr>
      <vt:lpstr>Scope Resolution</vt:lpstr>
      <vt:lpstr>Multiple Function Outputs</vt:lpstr>
      <vt:lpstr>Multiple Function Outputs</vt:lpstr>
      <vt:lpstr>Coding Activity</vt:lpstr>
      <vt:lpstr>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37</cp:revision>
  <dcterms:modified xsi:type="dcterms:W3CDTF">2024-09-05T21:26:21Z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