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8" r:id="rId8"/>
    <p:sldId id="291" r:id="rId9"/>
    <p:sldId id="312" r:id="rId10"/>
    <p:sldId id="289" r:id="rId11"/>
    <p:sldId id="313" r:id="rId12"/>
    <p:sldId id="314" r:id="rId13"/>
    <p:sldId id="31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CDF550E2-8E3B-484C-9123-A3E8F29C76B4}"/>
  </pc:docChgLst>
  <pc:docChgLst>
    <pc:chgData name="Marcia Moraes" userId="c9c67e8a-58e2-4733-9a1c-5d44fec4775b" providerId="ADAL" clId="{0FF1E190-C8B8-40A8-912C-7C527D186A9C}"/>
    <pc:docChg chg="modSld">
      <pc:chgData name="Marcia Moraes" userId="c9c67e8a-58e2-4733-9a1c-5d44fec4775b" providerId="ADAL" clId="{0FF1E190-C8B8-40A8-912C-7C527D186A9C}" dt="2024-09-05T21:46:45.800" v="0"/>
      <pc:docMkLst>
        <pc:docMk/>
      </pc:docMkLst>
      <pc:sldChg chg="modSp">
        <pc:chgData name="Marcia Moraes" userId="c9c67e8a-58e2-4733-9a1c-5d44fec4775b" providerId="ADAL" clId="{0FF1E190-C8B8-40A8-912C-7C527D186A9C}" dt="2024-09-05T21:46:45.800" v="0"/>
        <pc:sldMkLst>
          <pc:docMk/>
          <pc:sldMk cId="1172125351" sldId="288"/>
        </pc:sldMkLst>
        <pc:spChg chg="mod">
          <ac:chgData name="Marcia Moraes" userId="c9c67e8a-58e2-4733-9a1c-5d44fec4775b" providerId="ADAL" clId="{0FF1E190-C8B8-40A8-912C-7C527D186A9C}" dt="2024-09-05T21:46:45.800" v="0"/>
          <ac:spMkLst>
            <pc:docMk/>
            <pc:sldMk cId="1172125351" sldId="288"/>
            <ac:spMk id="4" creationId="{EDD76D24-F9A2-8B05-DE9C-DFBF0C7023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Recursion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14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15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Lab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Reading 16 (zybooks)</a:t>
            </a:r>
          </a:p>
        </p:txBody>
      </p:sp>
      <p:pic>
        <p:nvPicPr>
          <p:cNvPr id="1026" name="Picture 2" descr="don't walk away from your mistakes. embrace them and learn: OwnQuotes.com">
            <a:extLst>
              <a:ext uri="{FF2B5EF4-FFF2-40B4-BE49-F238E27FC236}">
                <a16:creationId xmlns:a16="http://schemas.microsoft.com/office/drawing/2014/main" id="{763B7C13-20F5-5B71-2744-82A0D4B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63" y="0"/>
            <a:ext cx="3269337" cy="21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6289962" cy="1683794"/>
          </a:xfrm>
        </p:spPr>
        <p:txBody>
          <a:bodyPr/>
          <a:lstStyle/>
          <a:p>
            <a:r>
              <a:rPr lang="en-US" sz="1800" dirty="0"/>
              <a:t>Write a Python dictionary to represent products and prices.</a:t>
            </a:r>
          </a:p>
          <a:p>
            <a:r>
              <a:rPr lang="en-US" sz="1800" dirty="0"/>
              <a:t>Use your creativity to build that dictionary </a:t>
            </a:r>
            <a:r>
              <a:rPr lang="en-US" sz="1800" dirty="0">
                <a:sym typeface="Wingdings" panose="05000000000000000000" pitchFamily="2" charset="2"/>
              </a:rPr>
              <a:t>.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your answer in our today’s attendance assignment.</a:t>
            </a:r>
          </a:p>
        </p:txBody>
      </p:sp>
      <p:pic>
        <p:nvPicPr>
          <p:cNvPr id="2050" name="Picture 2" descr="Vetor do Stock: Vector cartoon adult african black, caucasian people  thinking set. Men, beautiful women standing in thoughtful pose thinking  with questions above head portrait Isolated background illustration | Adobe  Stock">
            <a:extLst>
              <a:ext uri="{FF2B5EF4-FFF2-40B4-BE49-F238E27FC236}">
                <a16:creationId xmlns:a16="http://schemas.microsoft.com/office/drawing/2014/main" id="{454906C0-6A25-57A4-8E3E-C492A7FA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Function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6" y="1054022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84385-C891-0661-1C14-49EC366F60CD}"/>
              </a:ext>
            </a:extLst>
          </p:cNvPr>
          <p:cNvSpPr txBox="1"/>
          <p:nvPr/>
        </p:nvSpPr>
        <p:spPr>
          <a:xfrm>
            <a:off x="4797778" y="1977351"/>
            <a:ext cx="24833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0! = 1</a:t>
            </a:r>
          </a:p>
          <a:p>
            <a:r>
              <a:rPr lang="en-US" sz="1800" dirty="0">
                <a:latin typeface="Proxima Nova"/>
              </a:rPr>
              <a:t>1! = 1</a:t>
            </a:r>
          </a:p>
          <a:p>
            <a:r>
              <a:rPr lang="en-US" sz="1800" dirty="0">
                <a:latin typeface="Proxima Nova"/>
              </a:rPr>
              <a:t>num! = num * num-1!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8D005-9C41-9685-0BED-39028AD67D6C}"/>
              </a:ext>
            </a:extLst>
          </p:cNvPr>
          <p:cNvSpPr txBox="1"/>
          <p:nvPr/>
        </p:nvSpPr>
        <p:spPr>
          <a:xfrm>
            <a:off x="4797778" y="1162542"/>
            <a:ext cx="31245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original formula?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8FC6-2037-E554-2BA0-F1479DC74F13}"/>
              </a:ext>
            </a:extLst>
          </p:cNvPr>
          <p:cNvSpPr txBox="1"/>
          <p:nvPr/>
        </p:nvSpPr>
        <p:spPr>
          <a:xfrm>
            <a:off x="4797777" y="3346158"/>
            <a:ext cx="3124573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Recursion!</a:t>
            </a:r>
          </a:p>
          <a:p>
            <a:r>
              <a:rPr lang="en-US" sz="1800" dirty="0">
                <a:latin typeface="Proxima Nova"/>
              </a:rPr>
              <a:t>Function calling itself until reach a base case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Recursion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5F1CF-5E45-63D7-B968-A86566B8B8F8}"/>
              </a:ext>
            </a:extLst>
          </p:cNvPr>
          <p:cNvSpPr txBox="1"/>
          <p:nvPr/>
        </p:nvSpPr>
        <p:spPr>
          <a:xfrm>
            <a:off x="562391" y="3780746"/>
            <a:ext cx="252665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base case?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33E91-4746-E16E-814C-E274195FBC33}"/>
              </a:ext>
            </a:extLst>
          </p:cNvPr>
          <p:cNvSpPr txBox="1"/>
          <p:nvPr/>
        </p:nvSpPr>
        <p:spPr>
          <a:xfrm>
            <a:off x="4425428" y="202192"/>
            <a:ext cx="24833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0! = 1</a:t>
            </a:r>
          </a:p>
          <a:p>
            <a:r>
              <a:rPr lang="en-US" sz="1800" dirty="0">
                <a:latin typeface="Proxima Nova"/>
              </a:rPr>
              <a:t>1! = 1</a:t>
            </a:r>
          </a:p>
          <a:p>
            <a:r>
              <a:rPr lang="en-US" sz="1800" dirty="0">
                <a:latin typeface="Proxima Nova"/>
              </a:rPr>
              <a:t>num! = num * num-1!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CC2D689-5D42-D471-2CB0-A518BC27B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3772540" cy="2253694"/>
          </a:xfrm>
        </p:spPr>
        <p:txBody>
          <a:bodyPr/>
          <a:lstStyle/>
          <a:p>
            <a:r>
              <a:rPr lang="en-US" sz="1800" dirty="0"/>
              <a:t>Always have a base case</a:t>
            </a:r>
          </a:p>
          <a:p>
            <a:pPr lvl="1"/>
            <a:r>
              <a:rPr lang="en-US" sz="1668" dirty="0"/>
              <a:t>No recursive call</a:t>
            </a:r>
          </a:p>
          <a:p>
            <a:r>
              <a:rPr lang="en-US" sz="1800" dirty="0"/>
              <a:t>Recursive call</a:t>
            </a:r>
          </a:p>
          <a:p>
            <a:pPr lvl="1"/>
            <a:r>
              <a:rPr lang="en-US" sz="1668" dirty="0"/>
              <a:t>Need to change the parameter so it will reach the base case and stop calling the function recursively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436C5-EF15-54BF-3575-26D96B1320A7}"/>
              </a:ext>
            </a:extLst>
          </p:cNvPr>
          <p:cNvSpPr txBox="1"/>
          <p:nvPr/>
        </p:nvSpPr>
        <p:spPr>
          <a:xfrm>
            <a:off x="4188178" y="1287756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1050C-B9CD-F6D8-3AAD-372D4C440590}"/>
              </a:ext>
            </a:extLst>
          </p:cNvPr>
          <p:cNvSpPr txBox="1"/>
          <p:nvPr/>
        </p:nvSpPr>
        <p:spPr>
          <a:xfrm>
            <a:off x="562391" y="4178219"/>
            <a:ext cx="31740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FE85B-9F44-F912-A287-2F0C4833F28C}"/>
              </a:ext>
            </a:extLst>
          </p:cNvPr>
          <p:cNvSpPr txBox="1"/>
          <p:nvPr/>
        </p:nvSpPr>
        <p:spPr>
          <a:xfrm>
            <a:off x="4144238" y="4186957"/>
            <a:ext cx="284885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the recursive call?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DEA64-CCE9-5367-BA2D-A6689A507D9A}"/>
              </a:ext>
            </a:extLst>
          </p:cNvPr>
          <p:cNvSpPr txBox="1"/>
          <p:nvPr/>
        </p:nvSpPr>
        <p:spPr>
          <a:xfrm>
            <a:off x="4131734" y="4536854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/>
              </a:rPr>
              <a:t>return num * </a:t>
            </a:r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(num-1)</a:t>
            </a:r>
          </a:p>
        </p:txBody>
      </p:sp>
    </p:spTree>
    <p:extLst>
      <p:ext uri="{BB962C8B-B14F-4D97-AF65-F5344CB8AC3E}">
        <p14:creationId xmlns:p14="http://schemas.microsoft.com/office/powerpoint/2010/main" val="540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– Two Versions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AFA68-1098-A58A-AFE6-A3CDB2C27107}"/>
              </a:ext>
            </a:extLst>
          </p:cNvPr>
          <p:cNvSpPr txBox="1"/>
          <p:nvPr/>
        </p:nvSpPr>
        <p:spPr>
          <a:xfrm>
            <a:off x="415636" y="1054022"/>
            <a:ext cx="34112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factorial(num):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fact = num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for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in range(num-1, 1, -1):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fact = fact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i</a:t>
            </a:r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fact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print(factorial(0))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785D-CDF1-8370-85D2-2BEEBD973E2A}"/>
              </a:ext>
            </a:extLst>
          </p:cNvPr>
          <p:cNvSpPr txBox="1"/>
          <p:nvPr/>
        </p:nvSpPr>
        <p:spPr>
          <a:xfrm>
            <a:off x="4351867" y="1054022"/>
            <a:ext cx="447604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num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(num-1)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(4))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(0))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Factorial – Recursive Version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785D-CDF1-8370-85D2-2BEEBD973E2A}"/>
              </a:ext>
            </a:extLst>
          </p:cNvPr>
          <p:cNvSpPr txBox="1"/>
          <p:nvPr/>
        </p:nvSpPr>
        <p:spPr>
          <a:xfrm>
            <a:off x="95956" y="1257222"/>
            <a:ext cx="44760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def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if(num == 0 or num == 1):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    return 1</a:t>
            </a: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   return num * 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(num-1)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print(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factorialRecursive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(3))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422D9-8F63-3416-22F2-1AA436BB8929}"/>
              </a:ext>
            </a:extLst>
          </p:cNvPr>
          <p:cNvSpPr txBox="1"/>
          <p:nvPr/>
        </p:nvSpPr>
        <p:spPr>
          <a:xfrm>
            <a:off x="5384799" y="12388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34D272-83B7-7446-7D39-323D333B79D2}"/>
              </a:ext>
            </a:extLst>
          </p:cNvPr>
          <p:cNvCxnSpPr>
            <a:cxnSpLocks/>
          </p:cNvCxnSpPr>
          <p:nvPr/>
        </p:nvCxnSpPr>
        <p:spPr>
          <a:xfrm>
            <a:off x="6523091" y="1697489"/>
            <a:ext cx="0" cy="718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6E788F-1444-C86F-38B1-93E70CA1BCFC}"/>
              </a:ext>
            </a:extLst>
          </p:cNvPr>
          <p:cNvSpPr txBox="1"/>
          <p:nvPr/>
        </p:nvSpPr>
        <p:spPr>
          <a:xfrm>
            <a:off x="5384798" y="25204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CB712A-FA93-6611-6C2A-65153961020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23091" y="2985880"/>
            <a:ext cx="0" cy="83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74F108-B339-2DEB-0AF8-AF526D9BD11E}"/>
              </a:ext>
            </a:extLst>
          </p:cNvPr>
          <p:cNvSpPr txBox="1"/>
          <p:nvPr/>
        </p:nvSpPr>
        <p:spPr>
          <a:xfrm>
            <a:off x="5384798" y="382236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roxima Nova"/>
              </a:rPr>
              <a:t>factorialRecursive</a:t>
            </a:r>
            <a:r>
              <a:rPr lang="en-US" sz="1800" dirty="0">
                <a:latin typeface="Proxima Nova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02B31-FEBF-AD11-3046-4315F98041C2}"/>
              </a:ext>
            </a:extLst>
          </p:cNvPr>
          <p:cNvSpPr txBox="1"/>
          <p:nvPr/>
        </p:nvSpPr>
        <p:spPr>
          <a:xfrm>
            <a:off x="5926667" y="43621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ADEBD-3DF1-38CE-2010-8C5629777D06}"/>
              </a:ext>
            </a:extLst>
          </p:cNvPr>
          <p:cNvCxnSpPr>
            <a:cxnSpLocks/>
          </p:cNvCxnSpPr>
          <p:nvPr/>
        </p:nvCxnSpPr>
        <p:spPr>
          <a:xfrm flipV="1">
            <a:off x="6852356" y="3444804"/>
            <a:ext cx="970844" cy="1002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8F0083-6B96-1CED-33EE-48A4622DAABA}"/>
              </a:ext>
            </a:extLst>
          </p:cNvPr>
          <p:cNvSpPr txBox="1"/>
          <p:nvPr/>
        </p:nvSpPr>
        <p:spPr>
          <a:xfrm>
            <a:off x="6598009" y="30754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2 *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CEFF4-81CE-28E4-E98A-357DC686894E}"/>
              </a:ext>
            </a:extLst>
          </p:cNvPr>
          <p:cNvSpPr txBox="1"/>
          <p:nvPr/>
        </p:nvSpPr>
        <p:spPr>
          <a:xfrm>
            <a:off x="6852356" y="17938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3 *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50C20F-0955-364B-97C2-84E2EF095B40}"/>
              </a:ext>
            </a:extLst>
          </p:cNvPr>
          <p:cNvCxnSpPr>
            <a:cxnSpLocks/>
          </p:cNvCxnSpPr>
          <p:nvPr/>
        </p:nvCxnSpPr>
        <p:spPr>
          <a:xfrm flipV="1">
            <a:off x="7661383" y="2079856"/>
            <a:ext cx="377869" cy="98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5"/>
            <a:ext cx="7678495" cy="2664319"/>
          </a:xfrm>
        </p:spPr>
        <p:txBody>
          <a:bodyPr/>
          <a:lstStyle/>
          <a:p>
            <a:r>
              <a:rPr lang="en-US" sz="1800" dirty="0"/>
              <a:t>Write a Python recursive function that reverse a string.</a:t>
            </a:r>
          </a:p>
          <a:p>
            <a:r>
              <a:rPr lang="en-US" sz="1800" dirty="0"/>
              <a:t>Thinking process</a:t>
            </a:r>
          </a:p>
          <a:p>
            <a:pPr lvl="1"/>
            <a:r>
              <a:rPr lang="en-US" sz="1668" dirty="0"/>
              <a:t>Get the last element in the string, use index -1</a:t>
            </a:r>
          </a:p>
          <a:p>
            <a:pPr lvl="1"/>
            <a:r>
              <a:rPr lang="en-US" sz="1668" dirty="0"/>
              <a:t>Call the method again, now passing a string that does not have the last element</a:t>
            </a:r>
          </a:p>
          <a:p>
            <a:pPr lvl="1"/>
            <a:r>
              <a:rPr lang="en-US" sz="1668" dirty="0"/>
              <a:t>Stop calling the function recursively when the string is empty</a:t>
            </a:r>
          </a:p>
          <a:p>
            <a:pPr lvl="2"/>
            <a:r>
              <a:rPr lang="en-US" sz="1668" dirty="0"/>
              <a:t>How do you know if a string is empty?</a:t>
            </a:r>
          </a:p>
        </p:txBody>
      </p:sp>
    </p:spTree>
    <p:extLst>
      <p:ext uri="{BB962C8B-B14F-4D97-AF65-F5344CB8AC3E}">
        <p14:creationId xmlns:p14="http://schemas.microsoft.com/office/powerpoint/2010/main" val="34087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Pair Coding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5"/>
            <a:ext cx="7678495" cy="3331681"/>
          </a:xfrm>
        </p:spPr>
        <p:txBody>
          <a:bodyPr/>
          <a:lstStyle/>
          <a:p>
            <a:r>
              <a:rPr lang="en-US" sz="1800" dirty="0"/>
              <a:t>Write a Python recursive function that sum the elements in a list.</a:t>
            </a:r>
          </a:p>
          <a:p>
            <a:r>
              <a:rPr lang="en-US" sz="1800" dirty="0"/>
              <a:t>Tip:</a:t>
            </a:r>
          </a:p>
          <a:p>
            <a:pPr lvl="1"/>
            <a:r>
              <a:rPr lang="en-US" sz="1668" dirty="0"/>
              <a:t>You need to go through the entire list.</a:t>
            </a:r>
          </a:p>
          <a:p>
            <a:pPr lvl="1"/>
            <a:r>
              <a:rPr lang="en-US" sz="1668" dirty="0"/>
              <a:t>How do you know when you reach the end of a list?</a:t>
            </a:r>
          </a:p>
          <a:p>
            <a:pPr lvl="1"/>
            <a:r>
              <a:rPr lang="en-US" sz="1668" dirty="0"/>
              <a:t>Base case: when you reach the end of the list – what should you return?</a:t>
            </a:r>
          </a:p>
          <a:p>
            <a:pPr lvl="1"/>
            <a:r>
              <a:rPr lang="en-US" sz="1668" dirty="0"/>
              <a:t>How many parameters your method should receive?</a:t>
            </a:r>
          </a:p>
          <a:p>
            <a:pPr lvl="1"/>
            <a:r>
              <a:rPr lang="en-US" sz="1668" dirty="0"/>
              <a:t>Recursive case: remember that you need to change the parameter so it will reach the base case</a:t>
            </a:r>
          </a:p>
        </p:txBody>
      </p:sp>
    </p:spTree>
    <p:extLst>
      <p:ext uri="{BB962C8B-B14F-4D97-AF65-F5344CB8AC3E}">
        <p14:creationId xmlns:p14="http://schemas.microsoft.com/office/powerpoint/2010/main" val="1645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openxmlformats.org/package/2006/metadata/core-properties"/>
    <ds:schemaRef ds:uri="e06ed288-fd75-4b50-bbed-f5a5df88c31c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92c41bee-f0ee-4aa6-9399-a35fbb88351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626</Words>
  <Application>Microsoft Office PowerPoint</Application>
  <PresentationFormat>On-screen Show (16:9)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Factorial Function</vt:lpstr>
      <vt:lpstr>Recursion</vt:lpstr>
      <vt:lpstr>Factorial – Two Versions</vt:lpstr>
      <vt:lpstr>Factorial – Recursive Version</vt:lpstr>
      <vt:lpstr>Coding Along</vt:lpstr>
      <vt:lpstr>Pair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39</cp:revision>
  <dcterms:modified xsi:type="dcterms:W3CDTF">2024-09-05T21:47:07Z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