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4"/>
  </p:sldMasterIdLst>
  <p:notesMasterIdLst>
    <p:notesMasterId r:id="rId17"/>
  </p:notesMasterIdLst>
  <p:sldIdLst>
    <p:sldId id="256" r:id="rId5"/>
    <p:sldId id="268" r:id="rId6"/>
    <p:sldId id="286" r:id="rId7"/>
    <p:sldId id="307" r:id="rId8"/>
    <p:sldId id="304" r:id="rId9"/>
    <p:sldId id="261" r:id="rId10"/>
    <p:sldId id="277" r:id="rId11"/>
    <p:sldId id="305" r:id="rId12"/>
    <p:sldId id="306" r:id="rId13"/>
    <p:sldId id="262" r:id="rId14"/>
    <p:sldId id="263" r:id="rId15"/>
    <p:sldId id="278"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a Moraes" userId="c9c67e8a-58e2-4733-9a1c-5d44fec4775b" providerId="ADAL" clId="{34639843-2421-4EDD-9B8C-1549479A2AD1}"/>
    <pc:docChg chg="custSel modSld">
      <pc:chgData name="Marcia Moraes" userId="c9c67e8a-58e2-4733-9a1c-5d44fec4775b" providerId="ADAL" clId="{34639843-2421-4EDD-9B8C-1549479A2AD1}" dt="2024-08-23T17:40:21.237" v="89" actId="14100"/>
      <pc:docMkLst>
        <pc:docMk/>
      </pc:docMkLst>
      <pc:sldChg chg="modSp">
        <pc:chgData name="Marcia Moraes" userId="c9c67e8a-58e2-4733-9a1c-5d44fec4775b" providerId="ADAL" clId="{34639843-2421-4EDD-9B8C-1549479A2AD1}" dt="2024-08-23T17:40:21.237" v="89" actId="14100"/>
        <pc:sldMkLst>
          <pc:docMk/>
          <pc:sldMk cId="0" sldId="286"/>
        </pc:sldMkLst>
        <pc:spChg chg="mod">
          <ac:chgData name="Marcia Moraes" userId="c9c67e8a-58e2-4733-9a1c-5d44fec4775b" providerId="ADAL" clId="{34639843-2421-4EDD-9B8C-1549479A2AD1}" dt="2024-08-23T17:40:00.495" v="1" actId="1076"/>
          <ac:spMkLst>
            <pc:docMk/>
            <pc:sldMk cId="0" sldId="286"/>
            <ac:spMk id="3" creationId="{2CCE0028-C232-D079-44BA-37C465B31CC1}"/>
          </ac:spMkLst>
        </pc:spChg>
        <pc:spChg chg="mod">
          <ac:chgData name="Marcia Moraes" userId="c9c67e8a-58e2-4733-9a1c-5d44fec4775b" providerId="ADAL" clId="{34639843-2421-4EDD-9B8C-1549479A2AD1}" dt="2024-08-23T17:40:21.237" v="89" actId="14100"/>
          <ac:spMkLst>
            <pc:docMk/>
            <pc:sldMk cId="0" sldId="286"/>
            <ac:spMk id="6" creationId="{BBA84413-A189-4E45-8BC1-0BAF8D04460A}"/>
          </ac:spMkLst>
        </pc:spChg>
      </pc:sldChg>
    </pc:docChg>
  </pc:docChgLst>
  <pc:docChgLst>
    <pc:chgData name="Marcia Moraes" userId="c9c67e8a-58e2-4733-9a1c-5d44fec4775b" providerId="ADAL" clId="{422DB548-A3AC-45DE-BA8F-503D91CD8030}"/>
    <pc:docChg chg="undo custSel addSld modSld">
      <pc:chgData name="Marcia Moraes" userId="c9c67e8a-58e2-4733-9a1c-5d44fec4775b" providerId="ADAL" clId="{422DB548-A3AC-45DE-BA8F-503D91CD8030}" dt="2024-06-26T00:12:48.327" v="6685" actId="20577"/>
      <pc:docMkLst>
        <pc:docMk/>
      </pc:docMkLst>
      <pc:sldChg chg="modNotesTx">
        <pc:chgData name="Marcia Moraes" userId="c9c67e8a-58e2-4733-9a1c-5d44fec4775b" providerId="ADAL" clId="{422DB548-A3AC-45DE-BA8F-503D91CD8030}" dt="2024-06-25T23:00:02.922" v="3201" actId="20577"/>
        <pc:sldMkLst>
          <pc:docMk/>
          <pc:sldMk cId="0" sldId="261"/>
        </pc:sldMkLst>
      </pc:sldChg>
      <pc:sldChg chg="modSp modNotesTx">
        <pc:chgData name="Marcia Moraes" userId="c9c67e8a-58e2-4733-9a1c-5d44fec4775b" providerId="ADAL" clId="{422DB548-A3AC-45DE-BA8F-503D91CD8030}" dt="2024-06-25T23:56:10.050" v="6081" actId="20577"/>
        <pc:sldMkLst>
          <pc:docMk/>
          <pc:sldMk cId="1426773562" sldId="262"/>
        </pc:sldMkLst>
        <pc:spChg chg="mod">
          <ac:chgData name="Marcia Moraes" userId="c9c67e8a-58e2-4733-9a1c-5d44fec4775b" providerId="ADAL" clId="{422DB548-A3AC-45DE-BA8F-503D91CD8030}" dt="2024-06-25T23:56:10.050" v="6081" actId="20577"/>
          <ac:spMkLst>
            <pc:docMk/>
            <pc:sldMk cId="1426773562" sldId="262"/>
            <ac:spMk id="2" creationId="{9F025B83-0F1C-3A45-9135-939C71D92995}"/>
          </ac:spMkLst>
        </pc:spChg>
      </pc:sldChg>
      <pc:sldChg chg="modSp modNotesTx">
        <pc:chgData name="Marcia Moraes" userId="c9c67e8a-58e2-4733-9a1c-5d44fec4775b" providerId="ADAL" clId="{422DB548-A3AC-45DE-BA8F-503D91CD8030}" dt="2024-06-25T23:55:49.395" v="6068" actId="20577"/>
        <pc:sldMkLst>
          <pc:docMk/>
          <pc:sldMk cId="0" sldId="263"/>
        </pc:sldMkLst>
        <pc:spChg chg="mod">
          <ac:chgData name="Marcia Moraes" userId="c9c67e8a-58e2-4733-9a1c-5d44fec4775b" providerId="ADAL" clId="{422DB548-A3AC-45DE-BA8F-503D91CD8030}" dt="2024-06-25T23:53:45.103" v="5702" actId="6549"/>
          <ac:spMkLst>
            <pc:docMk/>
            <pc:sldMk cId="0" sldId="263"/>
            <ac:spMk id="3" creationId="{517ECBBE-97C5-6B43-A73A-9690596ABA9D}"/>
          </ac:spMkLst>
        </pc:spChg>
      </pc:sldChg>
      <pc:sldChg chg="modSp">
        <pc:chgData name="Marcia Moraes" userId="c9c67e8a-58e2-4733-9a1c-5d44fec4775b" providerId="ADAL" clId="{422DB548-A3AC-45DE-BA8F-503D91CD8030}" dt="2024-06-26T00:12:48.327" v="6685" actId="20577"/>
        <pc:sldMkLst>
          <pc:docMk/>
          <pc:sldMk cId="2954226462" sldId="268"/>
        </pc:sldMkLst>
        <pc:spChg chg="mod">
          <ac:chgData name="Marcia Moraes" userId="c9c67e8a-58e2-4733-9a1c-5d44fec4775b" providerId="ADAL" clId="{422DB548-A3AC-45DE-BA8F-503D91CD8030}" dt="2024-06-26T00:12:48.327" v="6685" actId="20577"/>
          <ac:spMkLst>
            <pc:docMk/>
            <pc:sldMk cId="2954226462" sldId="268"/>
            <ac:spMk id="7" creationId="{F1F79DD2-1F3F-234C-A44A-3A87D436D29A}"/>
          </ac:spMkLst>
        </pc:spChg>
      </pc:sldChg>
      <pc:sldChg chg="modSp modNotesTx">
        <pc:chgData name="Marcia Moraes" userId="c9c67e8a-58e2-4733-9a1c-5d44fec4775b" providerId="ADAL" clId="{422DB548-A3AC-45DE-BA8F-503D91CD8030}" dt="2024-06-25T23:03:14.223" v="3538" actId="20577"/>
        <pc:sldMkLst>
          <pc:docMk/>
          <pc:sldMk cId="3797561380" sldId="277"/>
        </pc:sldMkLst>
        <pc:spChg chg="mod">
          <ac:chgData name="Marcia Moraes" userId="c9c67e8a-58e2-4733-9a1c-5d44fec4775b" providerId="ADAL" clId="{422DB548-A3AC-45DE-BA8F-503D91CD8030}" dt="2024-06-25T23:00:54.485" v="3217" actId="20577"/>
          <ac:spMkLst>
            <pc:docMk/>
            <pc:sldMk cId="3797561380" sldId="277"/>
            <ac:spMk id="2" creationId="{84C0EF4A-2C3E-194F-B62B-FF48FC1462D9}"/>
          </ac:spMkLst>
        </pc:spChg>
        <pc:spChg chg="mod">
          <ac:chgData name="Marcia Moraes" userId="c9c67e8a-58e2-4733-9a1c-5d44fec4775b" providerId="ADAL" clId="{422DB548-A3AC-45DE-BA8F-503D91CD8030}" dt="2024-06-25T23:01:48.899" v="3323" actId="20577"/>
          <ac:spMkLst>
            <pc:docMk/>
            <pc:sldMk cId="3797561380" sldId="277"/>
            <ac:spMk id="5" creationId="{35412793-F400-5C42-AC21-77E51CD11ED8}"/>
          </ac:spMkLst>
        </pc:spChg>
      </pc:sldChg>
      <pc:sldChg chg="modSp modNotesTx">
        <pc:chgData name="Marcia Moraes" userId="c9c67e8a-58e2-4733-9a1c-5d44fec4775b" providerId="ADAL" clId="{422DB548-A3AC-45DE-BA8F-503D91CD8030}" dt="2024-06-26T00:05:03.368" v="6678" actId="313"/>
        <pc:sldMkLst>
          <pc:docMk/>
          <pc:sldMk cId="1912763063" sldId="278"/>
        </pc:sldMkLst>
        <pc:spChg chg="mod">
          <ac:chgData name="Marcia Moraes" userId="c9c67e8a-58e2-4733-9a1c-5d44fec4775b" providerId="ADAL" clId="{422DB548-A3AC-45DE-BA8F-503D91CD8030}" dt="2024-06-25T23:56:00.360" v="6074" actId="20577"/>
          <ac:spMkLst>
            <pc:docMk/>
            <pc:sldMk cId="1912763063" sldId="278"/>
            <ac:spMk id="2" creationId="{AD2374C8-5F3E-6C48-8DBD-B75C5876969D}"/>
          </ac:spMkLst>
        </pc:spChg>
      </pc:sldChg>
      <pc:sldChg chg="modNotesTx">
        <pc:chgData name="Marcia Moraes" userId="c9c67e8a-58e2-4733-9a1c-5d44fec4775b" providerId="ADAL" clId="{422DB548-A3AC-45DE-BA8F-503D91CD8030}" dt="2024-06-25T22:38:11.629" v="440" actId="20577"/>
        <pc:sldMkLst>
          <pc:docMk/>
          <pc:sldMk cId="0" sldId="286"/>
        </pc:sldMkLst>
      </pc:sldChg>
      <pc:sldChg chg="modNotesTx">
        <pc:chgData name="Marcia Moraes" userId="c9c67e8a-58e2-4733-9a1c-5d44fec4775b" providerId="ADAL" clId="{422DB548-A3AC-45DE-BA8F-503D91CD8030}" dt="2024-06-25T22:50:08.220" v="1736" actId="20577"/>
        <pc:sldMkLst>
          <pc:docMk/>
          <pc:sldMk cId="0" sldId="304"/>
        </pc:sldMkLst>
      </pc:sldChg>
      <pc:sldChg chg="modSp modNotesTx">
        <pc:chgData name="Marcia Moraes" userId="c9c67e8a-58e2-4733-9a1c-5d44fec4775b" providerId="ADAL" clId="{422DB548-A3AC-45DE-BA8F-503D91CD8030}" dt="2024-06-25T23:11:26.962" v="4457" actId="20577"/>
        <pc:sldMkLst>
          <pc:docMk/>
          <pc:sldMk cId="1686460947" sldId="305"/>
        </pc:sldMkLst>
        <pc:spChg chg="mod">
          <ac:chgData name="Marcia Moraes" userId="c9c67e8a-58e2-4733-9a1c-5d44fec4775b" providerId="ADAL" clId="{422DB548-A3AC-45DE-BA8F-503D91CD8030}" dt="2024-06-25T23:11:26.962" v="4457" actId="20577"/>
          <ac:spMkLst>
            <pc:docMk/>
            <pc:sldMk cId="1686460947" sldId="305"/>
            <ac:spMk id="2" creationId="{84C0EF4A-2C3E-194F-B62B-FF48FC1462D9}"/>
          </ac:spMkLst>
        </pc:spChg>
      </pc:sldChg>
      <pc:sldChg chg="modSp modNotesTx">
        <pc:chgData name="Marcia Moraes" userId="c9c67e8a-58e2-4733-9a1c-5d44fec4775b" providerId="ADAL" clId="{422DB548-A3AC-45DE-BA8F-503D91CD8030}" dt="2024-06-25T23:50:45.005" v="5568" actId="20577"/>
        <pc:sldMkLst>
          <pc:docMk/>
          <pc:sldMk cId="2302542266" sldId="306"/>
        </pc:sldMkLst>
        <pc:spChg chg="mod">
          <ac:chgData name="Marcia Moraes" userId="c9c67e8a-58e2-4733-9a1c-5d44fec4775b" providerId="ADAL" clId="{422DB548-A3AC-45DE-BA8F-503D91CD8030}" dt="2024-06-25T23:11:32.564" v="4467" actId="20577"/>
          <ac:spMkLst>
            <pc:docMk/>
            <pc:sldMk cId="2302542266" sldId="306"/>
            <ac:spMk id="2" creationId="{84C0EF4A-2C3E-194F-B62B-FF48FC1462D9}"/>
          </ac:spMkLst>
        </pc:spChg>
      </pc:sldChg>
      <pc:sldChg chg="modSp add modNotesTx">
        <pc:chgData name="Marcia Moraes" userId="c9c67e8a-58e2-4733-9a1c-5d44fec4775b" providerId="ADAL" clId="{422DB548-A3AC-45DE-BA8F-503D91CD8030}" dt="2024-06-25T22:47:27.729" v="1259" actId="20577"/>
        <pc:sldMkLst>
          <pc:docMk/>
          <pc:sldMk cId="44574330" sldId="307"/>
        </pc:sldMkLst>
        <pc:spChg chg="mod">
          <ac:chgData name="Marcia Moraes" userId="c9c67e8a-58e2-4733-9a1c-5d44fec4775b" providerId="ADAL" clId="{422DB548-A3AC-45DE-BA8F-503D91CD8030}" dt="2024-06-25T22:43:47.168" v="610" actId="1076"/>
          <ac:spMkLst>
            <pc:docMk/>
            <pc:sldMk cId="44574330" sldId="307"/>
            <ac:spMk id="3" creationId="{2CCE0028-C232-D079-44BA-37C465B31CC1}"/>
          </ac:spMkLst>
        </pc:spChg>
        <pc:spChg chg="mod">
          <ac:chgData name="Marcia Moraes" userId="c9c67e8a-58e2-4733-9a1c-5d44fec4775b" providerId="ADAL" clId="{422DB548-A3AC-45DE-BA8F-503D91CD8030}" dt="2024-06-25T22:43:43.157" v="609" actId="14100"/>
          <ac:spMkLst>
            <pc:docMk/>
            <pc:sldMk cId="44574330" sldId="307"/>
            <ac:spMk id="6" creationId="{BBA84413-A189-4E45-8BC1-0BAF8D04460A}"/>
          </ac:spMkLst>
        </pc:spChg>
        <pc:spChg chg="mod">
          <ac:chgData name="Marcia Moraes" userId="c9c67e8a-58e2-4733-9a1c-5d44fec4775b" providerId="ADAL" clId="{422DB548-A3AC-45DE-BA8F-503D91CD8030}" dt="2024-06-25T22:41:18.811" v="452" actId="20577"/>
          <ac:spMkLst>
            <pc:docMk/>
            <pc:sldMk cId="44574330" sldId="307"/>
            <ac:spMk id="1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ddd29dac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ddd29dac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d32104fe3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7d32104fe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good way is to draw a flow chart of your conditional statements, you need to have in mind that each condition can have a true and a false option. In this example our code would be something like this:</a:t>
            </a:r>
          </a:p>
          <a:p>
            <a:pPr marL="0" lvl="0" indent="0" algn="l" rtl="0">
              <a:spcBef>
                <a:spcPts val="0"/>
              </a:spcBef>
              <a:spcAft>
                <a:spcPts val="0"/>
              </a:spcAft>
              <a:buNone/>
            </a:pPr>
            <a:r>
              <a:rPr lang="en-US" dirty="0"/>
              <a:t>If </a:t>
            </a:r>
            <a:r>
              <a:rPr lang="en-US" dirty="0" err="1"/>
              <a:t>pyppyCounter</a:t>
            </a:r>
            <a:r>
              <a:rPr lang="en-US" dirty="0"/>
              <a:t> greater than 100 print Scream – So many puppies, else print Sad panda, need more puppies.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the divide-conquer-glue approach to think about this problem and how to solve it.</a:t>
            </a:r>
          </a:p>
          <a:p>
            <a:r>
              <a:rPr lang="en-US" dirty="0"/>
              <a:t>There are different ways to solve this problem. Since the last test says that you will print Not OK for everything else you put besides of USA or EURO that may be an indication that you should start testing the region before the age.</a:t>
            </a:r>
          </a:p>
          <a:p>
            <a:r>
              <a:rPr lang="en-US" dirty="0"/>
              <a:t>Use the Python Tutor editor to code and test your code.</a:t>
            </a:r>
          </a:p>
          <a:p>
            <a:pPr marL="158750" indent="0">
              <a:buNone/>
            </a:pPr>
            <a:endParaRPr lang="en-US" dirty="0"/>
          </a:p>
        </p:txBody>
      </p:sp>
    </p:spTree>
    <p:extLst>
      <p:ext uri="{BB962C8B-B14F-4D97-AF65-F5344CB8AC3E}">
        <p14:creationId xmlns:p14="http://schemas.microsoft.com/office/powerpoint/2010/main" val="1699052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dcb7c009e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dcb7c009e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 our lecture with a recall activity. Remember all functions start with the def reserved keyword and everything that is between parenthesis after the function name is the list of parameters that the function needs. Considering that, please pause the video to answer these questions.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dcb7c009e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dcb7c009e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2 functions in this program. </a:t>
            </a:r>
          </a:p>
          <a:p>
            <a:pPr marL="0" lvl="0" indent="0" algn="l" rtl="0">
              <a:spcBef>
                <a:spcPts val="0"/>
              </a:spcBef>
              <a:spcAft>
                <a:spcPts val="0"/>
              </a:spcAft>
              <a:buNone/>
            </a:pPr>
            <a:r>
              <a:rPr lang="en-US" dirty="0" err="1"/>
              <a:t>Name_last_name</a:t>
            </a:r>
            <a:r>
              <a:rPr lang="en-US" dirty="0"/>
              <a:t> function has two parameters which are name and </a:t>
            </a:r>
            <a:r>
              <a:rPr lang="en-US" dirty="0" err="1"/>
              <a:t>last_name</a:t>
            </a:r>
            <a:r>
              <a:rPr lang="en-US" dirty="0"/>
              <a:t>.</a:t>
            </a:r>
          </a:p>
          <a:p>
            <a:pPr marL="0" lvl="0" indent="0" algn="l" rtl="0">
              <a:spcBef>
                <a:spcPts val="0"/>
              </a:spcBef>
              <a:spcAft>
                <a:spcPts val="0"/>
              </a:spcAft>
              <a:buNone/>
            </a:pPr>
            <a:r>
              <a:rPr lang="en-US" dirty="0" err="1"/>
              <a:t>Greetingss</a:t>
            </a:r>
            <a:r>
              <a:rPr lang="en-US" dirty="0"/>
              <a:t> function has three parameters which are, msg, name, and </a:t>
            </a:r>
            <a:r>
              <a:rPr lang="en-US" dirty="0" err="1"/>
              <a:t>last_name</a:t>
            </a:r>
            <a:r>
              <a:rPr lang="en-US" dirty="0"/>
              <a:t>.</a:t>
            </a:r>
          </a:p>
          <a:p>
            <a:pPr marL="0" lvl="0" indent="0" algn="l" rtl="0">
              <a:spcBef>
                <a:spcPts val="0"/>
              </a:spcBef>
              <a:spcAft>
                <a:spcPts val="0"/>
              </a:spcAft>
              <a:buNone/>
            </a:pPr>
            <a:r>
              <a:rPr lang="en-US" dirty="0"/>
              <a:t>Since greetings function does not have a return, we call the function just by its name and send the list of parameters in the correct order.</a:t>
            </a:r>
          </a:p>
          <a:p>
            <a:pPr marL="0" lvl="0" indent="0" algn="l" rtl="0">
              <a:spcBef>
                <a:spcPts val="0"/>
              </a:spcBef>
              <a:spcAft>
                <a:spcPts val="0"/>
              </a:spcAft>
              <a:buNone/>
            </a:pPr>
            <a:r>
              <a:rPr lang="en-US" dirty="0" err="1"/>
              <a:t>Name_last_name</a:t>
            </a:r>
            <a:r>
              <a:rPr lang="en-US" dirty="0"/>
              <a:t> function do have a return, and its return is being concatenated in the string that is going to be printed out as the parameter for the print function.</a:t>
            </a:r>
            <a:endParaRPr dirty="0"/>
          </a:p>
        </p:txBody>
      </p:sp>
    </p:spTree>
    <p:extLst>
      <p:ext uri="{BB962C8B-B14F-4D97-AF65-F5344CB8AC3E}">
        <p14:creationId xmlns:p14="http://schemas.microsoft.com/office/powerpoint/2010/main" val="1448747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d32104fe3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d32104fe3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 will learn about basic conditional statements.</a:t>
            </a:r>
          </a:p>
          <a:p>
            <a:pPr marL="0" lvl="0" indent="0" algn="l" rtl="0">
              <a:spcBef>
                <a:spcPts val="0"/>
              </a:spcBef>
              <a:spcAft>
                <a:spcPts val="0"/>
              </a:spcAft>
              <a:buNone/>
            </a:pPr>
            <a:r>
              <a:rPr lang="en-US" dirty="0"/>
              <a:t>Conditional statements involved a condition that can be evaluated to true or false, also called a Boolean.</a:t>
            </a:r>
          </a:p>
          <a:p>
            <a:pPr marL="0" lvl="0" indent="0" algn="l" rtl="0">
              <a:spcBef>
                <a:spcPts val="0"/>
              </a:spcBef>
              <a:spcAft>
                <a:spcPts val="0"/>
              </a:spcAft>
              <a:buNone/>
            </a:pPr>
            <a:r>
              <a:rPr lang="en-US" dirty="0"/>
              <a:t>This type of statement is essential in all programming languages and we used all the time when we are testing and comparing things.</a:t>
            </a:r>
          </a:p>
          <a:p>
            <a:pPr marL="0" lvl="0" indent="0" algn="l" rtl="0">
              <a:spcBef>
                <a:spcPts val="0"/>
              </a:spcBef>
              <a:spcAft>
                <a:spcPts val="0"/>
              </a:spcAft>
              <a:buNone/>
            </a:pPr>
            <a:r>
              <a:rPr lang="en-US" dirty="0"/>
              <a:t>The common logic operators are equals, less than, great than, less than or equal, greater than or equal, and not equal.</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d32104fe3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d32104fe3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conditional statement is also know as an if statement. We can have if without else and if with else kind of statements.</a:t>
            </a:r>
          </a:p>
          <a:p>
            <a:pPr marL="0" lvl="0" indent="0" algn="l" rtl="0">
              <a:spcBef>
                <a:spcPts val="0"/>
              </a:spcBef>
              <a:spcAft>
                <a:spcPts val="0"/>
              </a:spcAft>
              <a:buNone/>
            </a:pPr>
            <a:r>
              <a:rPr lang="en-US" dirty="0"/>
              <a:t>Lets go over the if without else first. In our example we have a function named </a:t>
            </a:r>
            <a:r>
              <a:rPr lang="en-US" dirty="0" err="1"/>
              <a:t>get_happy</a:t>
            </a:r>
            <a:r>
              <a:rPr lang="en-US" dirty="0"/>
              <a:t> that has one parameter. At the beginning of that function, a variable happy is being initialized with False (this is a Boolean type of variable). Then we have out conditional if statement. If the values in puppies variable is greater than equal to 100 the happy variable will be updated to receive a True value. After that the happy variable is returned. In this case we only change the happy value if the condition is true.</a:t>
            </a:r>
          </a:p>
          <a:p>
            <a:pPr marL="0" lvl="0" indent="0" algn="l" rtl="0">
              <a:spcBef>
                <a:spcPts val="0"/>
              </a:spcBef>
              <a:spcAft>
                <a:spcPts val="0"/>
              </a:spcAft>
              <a:buNone/>
            </a:pPr>
            <a:r>
              <a:rPr lang="en-US" dirty="0"/>
              <a:t>In our example of if with else we have the get_happy2 function which receives one parameter. If the value of the puppies parameter is greater than equal 100 the happy value is initialized with True, if the condition is false, the instruction in the else is executed meaning that the variable happy will be initialized with False. After that the variable happy is returned.</a:t>
            </a:r>
          </a:p>
          <a:p>
            <a:pPr marL="0" lvl="0" indent="0" algn="l" rtl="0">
              <a:spcBef>
                <a:spcPts val="0"/>
              </a:spcBef>
              <a:spcAft>
                <a:spcPts val="0"/>
              </a:spcAft>
              <a:buNone/>
            </a:pPr>
            <a:r>
              <a:rPr lang="en-US" dirty="0"/>
              <a:t>Since conditions are logic operations, you can return the result of them, which is the case in the last example in function get_happy3, the condition puppies greater than equal will be evaluated and its result is going to be returned by the function.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an coding to correctly return True of False considering the presented function calls.</a:t>
            </a:r>
          </a:p>
          <a:p>
            <a:r>
              <a:rPr lang="en-US" dirty="0"/>
              <a:t>Check your answer later on with the solution provided on Canvas.</a:t>
            </a:r>
          </a:p>
        </p:txBody>
      </p:sp>
    </p:spTree>
    <p:extLst>
      <p:ext uri="{BB962C8B-B14F-4D97-AF65-F5344CB8AC3E}">
        <p14:creationId xmlns:p14="http://schemas.microsoft.com/office/powerpoint/2010/main" val="3628254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Elsif</a:t>
            </a:r>
            <a:r>
              <a:rPr lang="en-US" dirty="0"/>
              <a:t> is a conditional statement used for chaining if statements, meaning that if one condition is true the others can’t be true and don’t need to be tested.</a:t>
            </a:r>
          </a:p>
          <a:p>
            <a:r>
              <a:rPr lang="en-US" dirty="0"/>
              <a:t>Lets analyze de following code.</a:t>
            </a:r>
          </a:p>
          <a:p>
            <a:r>
              <a:rPr lang="en-US" dirty="0"/>
              <a:t>Our </a:t>
            </a:r>
            <a:r>
              <a:rPr lang="en-US" dirty="0" err="1"/>
              <a:t>verify_number</a:t>
            </a:r>
            <a:r>
              <a:rPr lang="en-US" dirty="0"/>
              <a:t> function receives a parameter named number. Inside of that function we have three separated if statements. If the number is positive you print the message Positive number followed by the value of the variable number.</a:t>
            </a:r>
          </a:p>
          <a:p>
            <a:r>
              <a:rPr lang="en-US" dirty="0"/>
              <a:t>If number is negative we print the message Negative number followed by the value of the variable number.</a:t>
            </a:r>
          </a:p>
          <a:p>
            <a:r>
              <a:rPr lang="en-US" dirty="0"/>
              <a:t>If number is equal to zero, we print the message Number 0.</a:t>
            </a:r>
          </a:p>
          <a:p>
            <a:r>
              <a:rPr lang="en-US" dirty="0"/>
              <a:t>Since we have three independent if statements, each call will run all these if statements, even if they already printed the correct message.</a:t>
            </a:r>
          </a:p>
        </p:txBody>
      </p:sp>
    </p:spTree>
    <p:extLst>
      <p:ext uri="{BB962C8B-B14F-4D97-AF65-F5344CB8AC3E}">
        <p14:creationId xmlns:p14="http://schemas.microsoft.com/office/powerpoint/2010/main" val="644527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use </a:t>
            </a:r>
            <a:r>
              <a:rPr lang="en-US" dirty="0" err="1"/>
              <a:t>Elif</a:t>
            </a:r>
            <a:r>
              <a:rPr lang="en-US" dirty="0"/>
              <a:t> when we have conditions that are mutually excluded, meaning that if one is true the others can’t be true and don’t need to be tested.</a:t>
            </a:r>
          </a:p>
          <a:p>
            <a:r>
              <a:rPr lang="en-US" dirty="0"/>
              <a:t>That is the case for our example.</a:t>
            </a:r>
          </a:p>
          <a:p>
            <a:r>
              <a:rPr lang="en-US" dirty="0"/>
              <a:t>In this new version of our </a:t>
            </a:r>
            <a:r>
              <a:rPr lang="en-US" dirty="0" err="1"/>
              <a:t>verify_number</a:t>
            </a:r>
            <a:r>
              <a:rPr lang="en-US" dirty="0"/>
              <a:t> function, if number is greater than zero we print the Positive number message and end the function. We did not test the other options. We only move to the second testing if the first one was False. </a:t>
            </a:r>
          </a:p>
          <a:p>
            <a:r>
              <a:rPr lang="en-US" dirty="0"/>
              <a:t>So if number is not greater than zero we go to the next test </a:t>
            </a:r>
            <a:r>
              <a:rPr lang="en-US" dirty="0" err="1"/>
              <a:t>elif</a:t>
            </a:r>
            <a:r>
              <a:rPr lang="en-US" dirty="0"/>
              <a:t> number is less than zero. If that second condition is true, we print the negative number message and end the function. If the number is neither greater nor less than zero it can only be zero, so we don’t need another </a:t>
            </a:r>
            <a:r>
              <a:rPr lang="en-US" dirty="0" err="1"/>
              <a:t>elif</a:t>
            </a:r>
            <a:r>
              <a:rPr lang="en-US" dirty="0"/>
              <a:t> to test this. We just have and else and the output that number is zero.</a:t>
            </a:r>
          </a:p>
          <a:p>
            <a:r>
              <a:rPr lang="en-US" dirty="0"/>
              <a:t>In the best case we will only test one condition and in the worst case we only test two conditions.</a:t>
            </a:r>
          </a:p>
        </p:txBody>
      </p:sp>
    </p:spTree>
    <p:extLst>
      <p:ext uri="{BB962C8B-B14F-4D97-AF65-F5344CB8AC3E}">
        <p14:creationId xmlns:p14="http://schemas.microsoft.com/office/powerpoint/2010/main" val="2964373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Pause the video and trace the code provided to know what is going to be printed for each function call.</a:t>
            </a:r>
          </a:p>
        </p:txBody>
      </p:sp>
    </p:spTree>
    <p:extLst>
      <p:ext uri="{BB962C8B-B14F-4D97-AF65-F5344CB8AC3E}">
        <p14:creationId xmlns:p14="http://schemas.microsoft.com/office/powerpoint/2010/main" val="3077410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3"/>
        <p:cNvGrpSpPr/>
        <p:nvPr/>
      </p:nvGrpSpPr>
      <p:grpSpPr>
        <a:xfrm>
          <a:off x="0" y="0"/>
          <a:ext cx="0" cy="0"/>
          <a:chOff x="0" y="0"/>
          <a:chExt cx="0" cy="0"/>
        </a:xfrm>
      </p:grpSpPr>
      <p:grpSp>
        <p:nvGrpSpPr>
          <p:cNvPr id="54" name="Google Shape;54;p14"/>
          <p:cNvGrpSpPr/>
          <p:nvPr/>
        </p:nvGrpSpPr>
        <p:grpSpPr>
          <a:xfrm>
            <a:off x="0" y="4879108"/>
            <a:ext cx="9165280" cy="264755"/>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b="0" i="0" u="none" strike="noStrike" cap="none">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b="0" i="0" u="none" strike="noStrike" cap="none">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415638" y="497243"/>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60" name="Google Shape;60;p14"/>
          <p:cNvSpPr txBox="1">
            <a:spLocks noGrp="1"/>
          </p:cNvSpPr>
          <p:nvPr>
            <p:ph type="body" idx="1"/>
          </p:nvPr>
        </p:nvSpPr>
        <p:spPr>
          <a:xfrm>
            <a:off x="415638" y="1271068"/>
            <a:ext cx="8312700" cy="13338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rgbClr val="000000"/>
              </a:buClr>
              <a:buSzPts val="1200"/>
              <a:buFont typeface="Arial"/>
              <a:buChar char="•"/>
              <a:defRPr sz="1200" b="0" i="0" u="none" strike="noStrike" cap="none">
                <a:solidFill>
                  <a:srgbClr val="000000"/>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4pPr>
            <a:lvl5pPr marL="2286000" marR="0" lvl="4" indent="-298450" algn="l" rtl="0">
              <a:spcBef>
                <a:spcPts val="400"/>
              </a:spcBef>
              <a:spcAft>
                <a:spcPts val="0"/>
              </a:spcAft>
              <a:buClr>
                <a:srgbClr val="000000"/>
              </a:buClr>
              <a:buSzPts val="1100"/>
              <a:buFont typeface="Arial"/>
              <a:buChar char="»"/>
              <a:defRPr sz="1100" b="0" i="0" u="none" strike="noStrike" cap="none">
                <a:solidFill>
                  <a:srgbClr val="000000"/>
                </a:solidFill>
                <a:latin typeface="Source Sans Pro"/>
                <a:ea typeface="Source Sans Pro"/>
                <a:cs typeface="Source Sans Pro"/>
                <a:sym typeface="Source Sans Pro"/>
              </a:defRPr>
            </a:lvl5pPr>
            <a:lvl6pPr marL="2743200" marR="0" lvl="5"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and Green Bar">
  <p:cSld name="Photo and Green Bar">
    <p:spTree>
      <p:nvGrpSpPr>
        <p:cNvPr id="1" name="Shape 112"/>
        <p:cNvGrpSpPr/>
        <p:nvPr/>
      </p:nvGrpSpPr>
      <p:grpSpPr>
        <a:xfrm>
          <a:off x="0" y="0"/>
          <a:ext cx="0" cy="0"/>
          <a:chOff x="0" y="0"/>
          <a:chExt cx="0" cy="0"/>
        </a:xfrm>
      </p:grpSpPr>
      <p:sp>
        <p:nvSpPr>
          <p:cNvPr id="113" name="Google Shape;113;p23"/>
          <p:cNvSpPr>
            <a:spLocks noGrp="1"/>
          </p:cNvSpPr>
          <p:nvPr>
            <p:ph type="pic" idx="2"/>
          </p:nvPr>
        </p:nvSpPr>
        <p:spPr>
          <a:xfrm>
            <a:off x="0" y="0"/>
            <a:ext cx="60513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4" name="Google Shape;114;p23"/>
          <p:cNvSpPr/>
          <p:nvPr/>
        </p:nvSpPr>
        <p:spPr>
          <a:xfrm>
            <a:off x="6051176" y="0"/>
            <a:ext cx="3092700" cy="51435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sp>
        <p:nvSpPr>
          <p:cNvPr id="115" name="Google Shape;115;p23"/>
          <p:cNvSpPr txBox="1">
            <a:spLocks noGrp="1"/>
          </p:cNvSpPr>
          <p:nvPr>
            <p:ph type="title"/>
          </p:nvPr>
        </p:nvSpPr>
        <p:spPr>
          <a:xfrm>
            <a:off x="6326841" y="1880795"/>
            <a:ext cx="2541600" cy="353100"/>
          </a:xfrm>
          <a:prstGeom prst="rect">
            <a:avLst/>
          </a:prstGeom>
          <a:noFill/>
          <a:ln>
            <a:noFill/>
          </a:ln>
        </p:spPr>
        <p:txBody>
          <a:bodyPr spcFirstLastPara="1" wrap="square" lIns="67400" tIns="33700" rIns="67400" bIns="33700" anchor="b" anchorCtr="0">
            <a:noAutofit/>
          </a:bodyPr>
          <a:lstStyle>
            <a:lvl1pPr marR="0" lvl="0" algn="ctr" rtl="0">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16" name="Google Shape;116;p23"/>
          <p:cNvSpPr txBox="1">
            <a:spLocks noGrp="1"/>
          </p:cNvSpPr>
          <p:nvPr>
            <p:ph type="body" idx="1"/>
          </p:nvPr>
        </p:nvSpPr>
        <p:spPr>
          <a:xfrm>
            <a:off x="6326841" y="2571750"/>
            <a:ext cx="2541600" cy="331200"/>
          </a:xfrm>
          <a:prstGeom prst="rect">
            <a:avLst/>
          </a:prstGeom>
          <a:noFill/>
          <a:ln>
            <a:noFill/>
          </a:ln>
        </p:spPr>
        <p:txBody>
          <a:bodyPr spcFirstLastPara="1" wrap="square" lIns="60500" tIns="60500" rIns="60500" bIns="60500" anchor="t" anchorCtr="0">
            <a:noAutofit/>
          </a:bodyPr>
          <a:lstStyle>
            <a:lvl1pPr marL="457200" marR="0" lvl="0" indent="-228600" algn="ctr" rtl="0">
              <a:lnSpc>
                <a:spcPct val="114000"/>
              </a:lnSpc>
              <a:spcBef>
                <a:spcPts val="400"/>
              </a:spcBef>
              <a:spcAft>
                <a:spcPts val="0"/>
              </a:spcAft>
              <a:buClr>
                <a:schemeClr val="lt1"/>
              </a:buClr>
              <a:buSzPts val="1200"/>
              <a:buFont typeface="Arial"/>
              <a:buNone/>
              <a:defRPr sz="12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17" name="Google Shape;117;p23"/>
          <p:cNvPicPr preferRelativeResize="0"/>
          <p:nvPr/>
        </p:nvPicPr>
        <p:blipFill rotWithShape="1">
          <a:blip r:embed="rId2">
            <a:alphaModFix/>
          </a:blip>
          <a:srcRect/>
          <a:stretch/>
        </p:blipFill>
        <p:spPr>
          <a:xfrm>
            <a:off x="8558216" y="4598058"/>
            <a:ext cx="323565" cy="323565"/>
          </a:xfrm>
          <a:prstGeom prst="rect">
            <a:avLst/>
          </a:prstGeom>
          <a:noFill/>
          <a:ln>
            <a:noFill/>
          </a:ln>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and Photo Right">
  <p:cSld name="Content and Photo Right">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411449" y="650159"/>
            <a:ext cx="3217800" cy="1099800"/>
          </a:xfrm>
          <a:prstGeom prst="rect">
            <a:avLst/>
          </a:prstGeom>
          <a:noFill/>
          <a:ln>
            <a:noFill/>
          </a:ln>
        </p:spPr>
        <p:txBody>
          <a:bodyPr spcFirstLastPara="1" wrap="square" lIns="60500" tIns="60500" rIns="60500" bIns="60500" anchor="t" anchorCtr="0">
            <a:noAutofit/>
          </a:bodyPr>
          <a:lstStyle>
            <a:lvl1pPr marR="0" lvl="0" algn="l" rtl="0">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20" name="Google Shape;120;p24"/>
          <p:cNvSpPr txBox="1">
            <a:spLocks noGrp="1"/>
          </p:cNvSpPr>
          <p:nvPr>
            <p:ph type="body" idx="1"/>
          </p:nvPr>
        </p:nvSpPr>
        <p:spPr>
          <a:xfrm>
            <a:off x="411449" y="2019879"/>
            <a:ext cx="3217800" cy="13077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chemeClr val="dk1"/>
              </a:buClr>
              <a:buSzPts val="1100"/>
              <a:buFont typeface="Arial"/>
              <a:buChar char="»"/>
              <a:defRPr sz="1100" b="0" i="0" u="none" strike="noStrike" cap="none">
                <a:solidFill>
                  <a:schemeClr val="dk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1" name="Google Shape;121;p24"/>
          <p:cNvSpPr>
            <a:spLocks noGrp="1"/>
          </p:cNvSpPr>
          <p:nvPr>
            <p:ph type="pic" idx="2"/>
          </p:nvPr>
        </p:nvSpPr>
        <p:spPr>
          <a:xfrm>
            <a:off x="4040664" y="0"/>
            <a:ext cx="51033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hoto and Header">
  <p:cSld name="Photo and Header">
    <p:spTree>
      <p:nvGrpSpPr>
        <p:cNvPr id="1" name="Shape 126"/>
        <p:cNvGrpSpPr/>
        <p:nvPr/>
      </p:nvGrpSpPr>
      <p:grpSpPr>
        <a:xfrm>
          <a:off x="0" y="0"/>
          <a:ext cx="0" cy="0"/>
          <a:chOff x="0" y="0"/>
          <a:chExt cx="0" cy="0"/>
        </a:xfrm>
      </p:grpSpPr>
      <p:sp>
        <p:nvSpPr>
          <p:cNvPr id="127" name="Google Shape;127;p26"/>
          <p:cNvSpPr>
            <a:spLocks noGrp="1"/>
          </p:cNvSpPr>
          <p:nvPr>
            <p:ph type="pic" idx="2"/>
          </p:nvPr>
        </p:nvSpPr>
        <p:spPr>
          <a:xfrm>
            <a:off x="0" y="0"/>
            <a:ext cx="9144000" cy="42357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8" name="Google Shape;128;p26"/>
          <p:cNvSpPr txBox="1">
            <a:spLocks noGrp="1"/>
          </p:cNvSpPr>
          <p:nvPr>
            <p:ph type="title"/>
          </p:nvPr>
        </p:nvSpPr>
        <p:spPr>
          <a:xfrm>
            <a:off x="264986" y="4403848"/>
            <a:ext cx="8613900" cy="515700"/>
          </a:xfrm>
          <a:prstGeom prst="rect">
            <a:avLst/>
          </a:prstGeom>
          <a:noFill/>
          <a:ln>
            <a:noFill/>
          </a:ln>
        </p:spPr>
        <p:txBody>
          <a:bodyPr spcFirstLastPara="1" wrap="square" lIns="67400" tIns="33700" rIns="67400" bIns="33700" anchor="t" anchorCtr="0">
            <a:noAutofit/>
          </a:bodyPr>
          <a:lstStyle>
            <a:lvl1pPr marR="0" lvl="0" algn="l" rtl="0">
              <a:spcBef>
                <a:spcPts val="0"/>
              </a:spcBef>
              <a:spcAft>
                <a:spcPts val="0"/>
              </a:spcAft>
              <a:buClr>
                <a:schemeClr val="dk2"/>
              </a:buClr>
              <a:buSzPts val="2900"/>
              <a:buFont typeface="Arial"/>
              <a:buNone/>
              <a:defRPr sz="29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ull Photo">
  <p:cSld name="Full Photo">
    <p:spTree>
      <p:nvGrpSpPr>
        <p:cNvPr id="1" name="Shape 129"/>
        <p:cNvGrpSpPr/>
        <p:nvPr/>
      </p:nvGrpSpPr>
      <p:grpSpPr>
        <a:xfrm>
          <a:off x="0" y="0"/>
          <a:ext cx="0" cy="0"/>
          <a:chOff x="0" y="0"/>
          <a:chExt cx="0" cy="0"/>
        </a:xfrm>
      </p:grpSpPr>
      <p:sp>
        <p:nvSpPr>
          <p:cNvPr id="130" name="Google Shape;130;p27"/>
          <p:cNvSpPr>
            <a:spLocks noGrp="1"/>
          </p:cNvSpPr>
          <p:nvPr>
            <p:ph type="pic" idx="2"/>
          </p:nvPr>
        </p:nvSpPr>
        <p:spPr>
          <a:xfrm>
            <a:off x="0" y="0"/>
            <a:ext cx="91440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rt and Content">
  <p:cSld name="Chart and Content">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6055167" y="1533699"/>
            <a:ext cx="2673300" cy="851400"/>
          </a:xfrm>
          <a:prstGeom prst="rect">
            <a:avLst/>
          </a:prstGeom>
          <a:noFill/>
          <a:ln>
            <a:noFill/>
          </a:ln>
        </p:spPr>
        <p:txBody>
          <a:bodyPr spcFirstLastPara="1" wrap="square" lIns="67400" tIns="33700" rIns="67400" bIns="33700" anchor="t" anchorCtr="0">
            <a:noAutofit/>
          </a:bodyPr>
          <a:lstStyle>
            <a:lvl1pPr marR="0" lvl="0" algn="l" rtl="0">
              <a:spcBef>
                <a:spcPts val="0"/>
              </a:spcBef>
              <a:spcAft>
                <a:spcPts val="0"/>
              </a:spcAft>
              <a:buClr>
                <a:schemeClr val="dk2"/>
              </a:buClr>
              <a:buSzPts val="2500"/>
              <a:buFont typeface="Arial"/>
              <a:buNone/>
              <a:defRPr sz="25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33" name="Google Shape;133;p28"/>
          <p:cNvSpPr txBox="1">
            <a:spLocks noGrp="1"/>
          </p:cNvSpPr>
          <p:nvPr>
            <p:ph type="body" idx="1"/>
          </p:nvPr>
        </p:nvSpPr>
        <p:spPr>
          <a:xfrm>
            <a:off x="6055167" y="2468061"/>
            <a:ext cx="2673300" cy="642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14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4" name="Google Shape;134;p28"/>
          <p:cNvSpPr>
            <a:spLocks noGrp="1"/>
          </p:cNvSpPr>
          <p:nvPr>
            <p:ph type="chart" idx="2"/>
          </p:nvPr>
        </p:nvSpPr>
        <p:spPr>
          <a:xfrm>
            <a:off x="839933" y="954952"/>
            <a:ext cx="4541700" cy="33063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grpSp>
        <p:nvGrpSpPr>
          <p:cNvPr id="135" name="Google Shape;135;p28"/>
          <p:cNvGrpSpPr/>
          <p:nvPr/>
        </p:nvGrpSpPr>
        <p:grpSpPr>
          <a:xfrm>
            <a:off x="0" y="4879021"/>
            <a:ext cx="9144554" cy="264755"/>
            <a:chOff x="0" y="7372350"/>
            <a:chExt cx="13817700" cy="400053"/>
          </a:xfrm>
        </p:grpSpPr>
        <p:sp>
          <p:nvSpPr>
            <p:cNvPr id="136" name="Google Shape;136;p28"/>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37" name="Google Shape;137;p28"/>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38" name="Google Shape;138;p28"/>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39" name="Google Shape;139;p28"/>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White">
  <p:cSld name="Blank White">
    <p:spTree>
      <p:nvGrpSpPr>
        <p:cNvPr id="1" name="Shape 140"/>
        <p:cNvGrpSpPr/>
        <p:nvPr/>
      </p:nvGrpSpPr>
      <p:grpSpPr>
        <a:xfrm>
          <a:off x="0" y="0"/>
          <a:ext cx="0" cy="0"/>
          <a:chOff x="0" y="0"/>
          <a:chExt cx="0" cy="0"/>
        </a:xfrm>
      </p:grpSpPr>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Green Ram">
  <p:cSld name="Closing Green Ram">
    <p:bg>
      <p:bgPr>
        <a:solidFill>
          <a:schemeClr val="dk2"/>
        </a:solidFill>
        <a:effectLst/>
      </p:bgPr>
    </p:bg>
    <p:spTree>
      <p:nvGrpSpPr>
        <p:cNvPr id="1" name="Shape 141"/>
        <p:cNvGrpSpPr/>
        <p:nvPr/>
      </p:nvGrpSpPr>
      <p:grpSpPr>
        <a:xfrm>
          <a:off x="0" y="0"/>
          <a:ext cx="0" cy="0"/>
          <a:chOff x="0" y="0"/>
          <a:chExt cx="0" cy="0"/>
        </a:xfrm>
      </p:grpSpPr>
      <p:sp>
        <p:nvSpPr>
          <p:cNvPr id="142" name="Google Shape;142;p30"/>
          <p:cNvSpPr txBox="1"/>
          <p:nvPr/>
        </p:nvSpPr>
        <p:spPr>
          <a:xfrm>
            <a:off x="482653" y="2778901"/>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lt1"/>
              </a:buClr>
              <a:buSzPts val="4000"/>
              <a:buFont typeface="Arial"/>
              <a:buNone/>
            </a:pPr>
            <a:r>
              <a:rPr lang="en" sz="4000" b="0" i="0">
                <a:solidFill>
                  <a:schemeClr val="lt1"/>
                </a:solidFill>
                <a:latin typeface="Arial"/>
                <a:ea typeface="Arial"/>
                <a:cs typeface="Arial"/>
                <a:sym typeface="Arial"/>
              </a:rPr>
              <a:t>Thank you</a:t>
            </a:r>
            <a:endParaRPr sz="4000" b="0" i="0">
              <a:solidFill>
                <a:schemeClr val="lt1"/>
              </a:solidFill>
              <a:latin typeface="Arial"/>
              <a:ea typeface="Arial"/>
              <a:cs typeface="Arial"/>
              <a:sym typeface="Arial"/>
            </a:endParaRPr>
          </a:p>
        </p:txBody>
      </p:sp>
      <p:cxnSp>
        <p:nvCxnSpPr>
          <p:cNvPr id="143" name="Google Shape;143;p30"/>
          <p:cNvCxnSpPr/>
          <p:nvPr/>
        </p:nvCxnSpPr>
        <p:spPr>
          <a:xfrm>
            <a:off x="583506" y="3928750"/>
            <a:ext cx="603000" cy="0"/>
          </a:xfrm>
          <a:prstGeom prst="straightConnector1">
            <a:avLst/>
          </a:prstGeom>
          <a:noFill/>
          <a:ln w="28575" cap="flat" cmpd="sng">
            <a:solidFill>
              <a:schemeClr val="lt2"/>
            </a:solidFill>
            <a:prstDash val="solid"/>
            <a:round/>
            <a:headEnd type="none" w="sm" len="sm"/>
            <a:tailEnd type="none" w="sm" len="sm"/>
          </a:ln>
        </p:spPr>
      </p:cxnSp>
      <p:pic>
        <p:nvPicPr>
          <p:cNvPr id="144" name="Google Shape;144;p30"/>
          <p:cNvPicPr preferRelativeResize="0"/>
          <p:nvPr/>
        </p:nvPicPr>
        <p:blipFill rotWithShape="1">
          <a:blip r:embed="rId2">
            <a:alphaModFix/>
          </a:blip>
          <a:srcRect/>
          <a:stretch/>
        </p:blipFill>
        <p:spPr>
          <a:xfrm>
            <a:off x="500452" y="4182975"/>
            <a:ext cx="2329700" cy="521089"/>
          </a:xfrm>
          <a:prstGeom prst="rect">
            <a:avLst/>
          </a:prstGeom>
          <a:noFill/>
          <a:ln>
            <a:noFill/>
          </a:ln>
        </p:spPr>
      </p:pic>
      <p:pic>
        <p:nvPicPr>
          <p:cNvPr id="145" name="Google Shape;145;p30"/>
          <p:cNvPicPr preferRelativeResize="0"/>
          <p:nvPr/>
        </p:nvPicPr>
        <p:blipFill rotWithShape="1">
          <a:blip r:embed="rId3">
            <a:alphaModFix amt="8000"/>
          </a:blip>
          <a:srcRect t="14707" r="30637" b="6934"/>
          <a:stretch/>
        </p:blipFill>
        <p:spPr>
          <a:xfrm>
            <a:off x="4591002" y="-1"/>
            <a:ext cx="4552996" cy="5143502"/>
          </a:xfrm>
          <a:prstGeom prst="rect">
            <a:avLst/>
          </a:prstGeom>
          <a:noFill/>
          <a:ln>
            <a:noFill/>
          </a:ln>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Green Dots">
  <p:cSld name="Closing Green Dots">
    <p:bg>
      <p:bgPr>
        <a:solidFill>
          <a:schemeClr val="dk2"/>
        </a:solidFill>
        <a:effectLst/>
      </p:bgPr>
    </p:bg>
    <p:spTree>
      <p:nvGrpSpPr>
        <p:cNvPr id="1" name="Shape 146"/>
        <p:cNvGrpSpPr/>
        <p:nvPr/>
      </p:nvGrpSpPr>
      <p:grpSpPr>
        <a:xfrm>
          <a:off x="0" y="0"/>
          <a:ext cx="0" cy="0"/>
          <a:chOff x="0" y="0"/>
          <a:chExt cx="0" cy="0"/>
        </a:xfrm>
      </p:grpSpPr>
      <p:sp>
        <p:nvSpPr>
          <p:cNvPr id="147" name="Google Shape;147;p31"/>
          <p:cNvSpPr txBox="1"/>
          <p:nvPr/>
        </p:nvSpPr>
        <p:spPr>
          <a:xfrm>
            <a:off x="482653" y="2778901"/>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lt1"/>
              </a:buClr>
              <a:buSzPts val="4000"/>
              <a:buFont typeface="Arial"/>
              <a:buNone/>
            </a:pPr>
            <a:r>
              <a:rPr lang="en" sz="4000" b="0" i="0">
                <a:solidFill>
                  <a:schemeClr val="lt1"/>
                </a:solidFill>
                <a:latin typeface="Arial"/>
                <a:ea typeface="Arial"/>
                <a:cs typeface="Arial"/>
                <a:sym typeface="Arial"/>
              </a:rPr>
              <a:t>Thank you</a:t>
            </a:r>
            <a:endParaRPr sz="4000" b="0" i="0">
              <a:solidFill>
                <a:schemeClr val="lt1"/>
              </a:solidFill>
              <a:latin typeface="Arial"/>
              <a:ea typeface="Arial"/>
              <a:cs typeface="Arial"/>
              <a:sym typeface="Arial"/>
            </a:endParaRPr>
          </a:p>
        </p:txBody>
      </p:sp>
      <p:pic>
        <p:nvPicPr>
          <p:cNvPr id="148" name="Google Shape;148;p31"/>
          <p:cNvPicPr preferRelativeResize="0"/>
          <p:nvPr/>
        </p:nvPicPr>
        <p:blipFill rotWithShape="1">
          <a:blip r:embed="rId2">
            <a:alphaModFix/>
          </a:blip>
          <a:srcRect t="6244" r="31394"/>
          <a:stretch/>
        </p:blipFill>
        <p:spPr>
          <a:xfrm>
            <a:off x="5563251" y="0"/>
            <a:ext cx="3580748" cy="5007048"/>
          </a:xfrm>
          <a:prstGeom prst="rect">
            <a:avLst/>
          </a:prstGeom>
          <a:noFill/>
          <a:ln>
            <a:noFill/>
          </a:ln>
        </p:spPr>
      </p:pic>
      <p:cxnSp>
        <p:nvCxnSpPr>
          <p:cNvPr id="149" name="Google Shape;149;p31"/>
          <p:cNvCxnSpPr/>
          <p:nvPr/>
        </p:nvCxnSpPr>
        <p:spPr>
          <a:xfrm>
            <a:off x="583506" y="3928750"/>
            <a:ext cx="603000" cy="0"/>
          </a:xfrm>
          <a:prstGeom prst="straightConnector1">
            <a:avLst/>
          </a:prstGeom>
          <a:noFill/>
          <a:ln w="28575" cap="flat" cmpd="sng">
            <a:solidFill>
              <a:schemeClr val="lt2"/>
            </a:solidFill>
            <a:prstDash val="solid"/>
            <a:round/>
            <a:headEnd type="none" w="sm" len="sm"/>
            <a:tailEnd type="none" w="sm" len="sm"/>
          </a:ln>
        </p:spPr>
      </p:cxnSp>
      <p:pic>
        <p:nvPicPr>
          <p:cNvPr id="150" name="Google Shape;150;p31"/>
          <p:cNvPicPr preferRelativeResize="0"/>
          <p:nvPr/>
        </p:nvPicPr>
        <p:blipFill rotWithShape="1">
          <a:blip r:embed="rId3">
            <a:alphaModFix/>
          </a:blip>
          <a:srcRect/>
          <a:stretch/>
        </p:blipFill>
        <p:spPr>
          <a:xfrm>
            <a:off x="500452" y="4182975"/>
            <a:ext cx="2329700" cy="521089"/>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White">
  <p:cSld name="Closing White">
    <p:spTree>
      <p:nvGrpSpPr>
        <p:cNvPr id="1" name="Shape 151"/>
        <p:cNvGrpSpPr/>
        <p:nvPr/>
      </p:nvGrpSpPr>
      <p:grpSpPr>
        <a:xfrm>
          <a:off x="0" y="0"/>
          <a:ext cx="0" cy="0"/>
          <a:chOff x="0" y="0"/>
          <a:chExt cx="0" cy="0"/>
        </a:xfrm>
      </p:grpSpPr>
      <p:sp>
        <p:nvSpPr>
          <p:cNvPr id="152" name="Google Shape;152;p32"/>
          <p:cNvSpPr txBox="1"/>
          <p:nvPr/>
        </p:nvSpPr>
        <p:spPr>
          <a:xfrm>
            <a:off x="482653" y="2778619"/>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dk2"/>
              </a:buClr>
              <a:buSzPts val="4000"/>
              <a:buFont typeface="Arial"/>
              <a:buNone/>
            </a:pPr>
            <a:r>
              <a:rPr lang="en" sz="4000" b="0" i="0">
                <a:solidFill>
                  <a:schemeClr val="dk2"/>
                </a:solidFill>
                <a:latin typeface="Arial"/>
                <a:ea typeface="Arial"/>
                <a:cs typeface="Arial"/>
                <a:sym typeface="Arial"/>
              </a:rPr>
              <a:t>Thank you</a:t>
            </a:r>
            <a:endParaRPr sz="4000" b="0" i="0">
              <a:solidFill>
                <a:schemeClr val="dk2"/>
              </a:solidFill>
              <a:latin typeface="Arial"/>
              <a:ea typeface="Arial"/>
              <a:cs typeface="Arial"/>
              <a:sym typeface="Arial"/>
            </a:endParaRPr>
          </a:p>
        </p:txBody>
      </p:sp>
      <p:cxnSp>
        <p:nvCxnSpPr>
          <p:cNvPr id="153" name="Google Shape;153;p32"/>
          <p:cNvCxnSpPr/>
          <p:nvPr/>
        </p:nvCxnSpPr>
        <p:spPr>
          <a:xfrm>
            <a:off x="583506" y="3928468"/>
            <a:ext cx="603000" cy="0"/>
          </a:xfrm>
          <a:prstGeom prst="straightConnector1">
            <a:avLst/>
          </a:prstGeom>
          <a:noFill/>
          <a:ln w="28575" cap="flat" cmpd="sng">
            <a:solidFill>
              <a:schemeClr val="lt2"/>
            </a:solidFill>
            <a:prstDash val="solid"/>
            <a:round/>
            <a:headEnd type="none" w="sm" len="sm"/>
            <a:tailEnd type="none" w="sm" len="sm"/>
          </a:ln>
        </p:spPr>
      </p:cxnSp>
      <p:pic>
        <p:nvPicPr>
          <p:cNvPr id="154" name="Google Shape;154;p32"/>
          <p:cNvPicPr preferRelativeResize="0"/>
          <p:nvPr/>
        </p:nvPicPr>
        <p:blipFill rotWithShape="1">
          <a:blip r:embed="rId2">
            <a:alphaModFix/>
          </a:blip>
          <a:srcRect/>
          <a:stretch/>
        </p:blipFill>
        <p:spPr>
          <a:xfrm>
            <a:off x="500452" y="4182976"/>
            <a:ext cx="2329700" cy="521089"/>
          </a:xfrm>
          <a:prstGeom prst="rect">
            <a:avLst/>
          </a:prstGeom>
          <a:noFill/>
          <a:ln>
            <a:noFill/>
          </a:ln>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Green">
  <p:cSld name="Section Green">
    <p:bg>
      <p:bgPr>
        <a:solidFill>
          <a:schemeClr val="dk2"/>
        </a:solidFill>
        <a:effectLst/>
      </p:bgPr>
    </p:bg>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2279997" y="1852526"/>
            <a:ext cx="64485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57" name="Google Shape;157;p33"/>
          <p:cNvSpPr txBox="1">
            <a:spLocks noGrp="1"/>
          </p:cNvSpPr>
          <p:nvPr>
            <p:ph type="body" idx="1"/>
          </p:nvPr>
        </p:nvSpPr>
        <p:spPr>
          <a:xfrm>
            <a:off x="2279997" y="2899851"/>
            <a:ext cx="6448500" cy="342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200"/>
              <a:buFont typeface="Arial"/>
              <a:buNone/>
              <a:defRPr sz="12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pic>
        <p:nvPicPr>
          <p:cNvPr id="158" name="Google Shape;158;p33"/>
          <p:cNvPicPr preferRelativeResize="0"/>
          <p:nvPr/>
        </p:nvPicPr>
        <p:blipFill rotWithShape="1">
          <a:blip r:embed="rId2">
            <a:alphaModFix/>
          </a:blip>
          <a:srcRect l="79830" t="28562" b="11531"/>
          <a:stretch/>
        </p:blipFill>
        <p:spPr>
          <a:xfrm>
            <a:off x="0" y="0"/>
            <a:ext cx="1702674" cy="5143502"/>
          </a:xfrm>
          <a:prstGeom prst="rect">
            <a:avLst/>
          </a:prstGeom>
          <a:noFill/>
          <a:ln>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Green Dots CSU">
  <p:cSld name="Title Green Dots CSU">
    <p:bg>
      <p:bgPr>
        <a:solidFill>
          <a:schemeClr val="dk2"/>
        </a:solidFill>
        <a:effectLst/>
      </p:bgPr>
    </p:bg>
    <p:spTree>
      <p:nvGrpSpPr>
        <p:cNvPr id="1" name="Shape 61"/>
        <p:cNvGrpSpPr/>
        <p:nvPr/>
      </p:nvGrpSpPr>
      <p:grpSpPr>
        <a:xfrm>
          <a:off x="0" y="0"/>
          <a:ext cx="0" cy="0"/>
          <a:chOff x="0" y="0"/>
          <a:chExt cx="0" cy="0"/>
        </a:xfrm>
      </p:grpSpPr>
      <p:pic>
        <p:nvPicPr>
          <p:cNvPr id="62" name="Google Shape;62;p15"/>
          <p:cNvPicPr preferRelativeResize="0"/>
          <p:nvPr/>
        </p:nvPicPr>
        <p:blipFill rotWithShape="1">
          <a:blip r:embed="rId2">
            <a:alphaModFix/>
          </a:blip>
          <a:srcRect t="29515" r="52954" b="10579"/>
          <a:stretch/>
        </p:blipFill>
        <p:spPr>
          <a:xfrm>
            <a:off x="5172449" y="1"/>
            <a:ext cx="3971551" cy="5143502"/>
          </a:xfrm>
          <a:prstGeom prst="rect">
            <a:avLst/>
          </a:prstGeom>
          <a:noFill/>
          <a:ln>
            <a:noFill/>
          </a:ln>
        </p:spPr>
      </p:pic>
      <p:sp>
        <p:nvSpPr>
          <p:cNvPr id="63" name="Google Shape;63;p15"/>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Google Shape;64;p15"/>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65" name="Google Shape;65;p15"/>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66" name="Google Shape;66;p15"/>
          <p:cNvPicPr preferRelativeResize="0"/>
          <p:nvPr/>
        </p:nvPicPr>
        <p:blipFill rotWithShape="1">
          <a:blip r:embed="rId3">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2"/>
        </a:solidFill>
        <a:effectLst/>
      </p:bgPr>
    </p:bg>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1347817" y="1851211"/>
            <a:ext cx="6448500" cy="672000"/>
          </a:xfrm>
          <a:prstGeom prst="rect">
            <a:avLst/>
          </a:prstGeom>
          <a:noFill/>
          <a:ln>
            <a:noFill/>
          </a:ln>
        </p:spPr>
        <p:txBody>
          <a:bodyPr spcFirstLastPara="1" wrap="square" lIns="60500" tIns="60500" rIns="60500" bIns="60500" anchor="ctr"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pic>
        <p:nvPicPr>
          <p:cNvPr id="161" name="Google Shape;161;p34"/>
          <p:cNvPicPr preferRelativeResize="0"/>
          <p:nvPr/>
        </p:nvPicPr>
        <p:blipFill rotWithShape="1">
          <a:blip r:embed="rId2">
            <a:alphaModFix/>
          </a:blip>
          <a:srcRect l="-220" t="28562" b="57446"/>
          <a:stretch/>
        </p:blipFill>
        <p:spPr>
          <a:xfrm>
            <a:off x="163382" y="3993671"/>
            <a:ext cx="8780259" cy="1246649"/>
          </a:xfrm>
          <a:prstGeom prst="rect">
            <a:avLst/>
          </a:prstGeom>
          <a:noFill/>
          <a:ln>
            <a:noFill/>
          </a:ln>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dk2"/>
        </a:solidFill>
        <a:effectLst/>
      </p:bgPr>
    </p:bg>
    <p:spTree>
      <p:nvGrpSpPr>
        <p:cNvPr id="1" name="Shape 162"/>
        <p:cNvGrpSpPr/>
        <p:nvPr/>
      </p:nvGrpSpPr>
      <p:grpSpPr>
        <a:xfrm>
          <a:off x="0" y="0"/>
          <a:ext cx="0" cy="0"/>
          <a:chOff x="0" y="0"/>
          <a:chExt cx="0" cy="0"/>
        </a:xfrm>
      </p:grpSpPr>
      <p:sp>
        <p:nvSpPr>
          <p:cNvPr id="163" name="Google Shape;163;p35"/>
          <p:cNvSpPr txBox="1">
            <a:spLocks noGrp="1"/>
          </p:cNvSpPr>
          <p:nvPr>
            <p:ph type="body" idx="1"/>
          </p:nvPr>
        </p:nvSpPr>
        <p:spPr>
          <a:xfrm>
            <a:off x="491658"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grpSp>
        <p:nvGrpSpPr>
          <p:cNvPr id="164" name="Google Shape;164;p35"/>
          <p:cNvGrpSpPr/>
          <p:nvPr/>
        </p:nvGrpSpPr>
        <p:grpSpPr>
          <a:xfrm>
            <a:off x="0" y="4498086"/>
            <a:ext cx="9144488" cy="408426"/>
            <a:chOff x="0" y="6739600"/>
            <a:chExt cx="13817600" cy="617144"/>
          </a:xfrm>
        </p:grpSpPr>
        <p:pic>
          <p:nvPicPr>
            <p:cNvPr id="165" name="Google Shape;165;p35"/>
            <p:cNvPicPr preferRelativeResize="0"/>
            <p:nvPr/>
          </p:nvPicPr>
          <p:blipFill rotWithShape="1">
            <a:blip r:embed="rId2">
              <a:alphaModFix/>
            </a:blip>
            <a:srcRect/>
            <a:stretch/>
          </p:blipFill>
          <p:spPr>
            <a:xfrm>
              <a:off x="0" y="6778192"/>
              <a:ext cx="6449921" cy="539962"/>
            </a:xfrm>
            <a:prstGeom prst="rect">
              <a:avLst/>
            </a:prstGeom>
            <a:noFill/>
            <a:ln>
              <a:noFill/>
            </a:ln>
          </p:spPr>
        </p:pic>
        <p:pic>
          <p:nvPicPr>
            <p:cNvPr id="166" name="Google Shape;166;p35"/>
            <p:cNvPicPr preferRelativeResize="0"/>
            <p:nvPr/>
          </p:nvPicPr>
          <p:blipFill rotWithShape="1">
            <a:blip r:embed="rId2">
              <a:alphaModFix/>
            </a:blip>
            <a:srcRect/>
            <a:stretch/>
          </p:blipFill>
          <p:spPr>
            <a:xfrm rot="10800000">
              <a:off x="7367679" y="6778192"/>
              <a:ext cx="6449921" cy="539962"/>
            </a:xfrm>
            <a:prstGeom prst="rect">
              <a:avLst/>
            </a:prstGeom>
            <a:noFill/>
            <a:ln>
              <a:noFill/>
            </a:ln>
          </p:spPr>
        </p:pic>
        <p:pic>
          <p:nvPicPr>
            <p:cNvPr id="167" name="Google Shape;167;p35"/>
            <p:cNvPicPr preferRelativeResize="0"/>
            <p:nvPr/>
          </p:nvPicPr>
          <p:blipFill rotWithShape="1">
            <a:blip r:embed="rId3">
              <a:alphaModFix/>
            </a:blip>
            <a:srcRect/>
            <a:stretch/>
          </p:blipFill>
          <p:spPr>
            <a:xfrm>
              <a:off x="6600229" y="6739600"/>
              <a:ext cx="617144" cy="617144"/>
            </a:xfrm>
            <a:prstGeom prst="rect">
              <a:avLst/>
            </a:prstGeom>
            <a:noFill/>
            <a:ln>
              <a:noFill/>
            </a:ln>
          </p:spPr>
        </p:pic>
      </p:grpSp>
      <p:sp>
        <p:nvSpPr>
          <p:cNvPr id="168" name="Google Shape;168;p35"/>
          <p:cNvSpPr txBox="1">
            <a:spLocks noGrp="1"/>
          </p:cNvSpPr>
          <p:nvPr>
            <p:ph type="body" idx="2"/>
          </p:nvPr>
        </p:nvSpPr>
        <p:spPr>
          <a:xfrm>
            <a:off x="3379284"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69" name="Google Shape;169;p35"/>
          <p:cNvSpPr txBox="1">
            <a:spLocks noGrp="1"/>
          </p:cNvSpPr>
          <p:nvPr>
            <p:ph type="body" idx="3"/>
          </p:nvPr>
        </p:nvSpPr>
        <p:spPr>
          <a:xfrm>
            <a:off x="6266909"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Footer">
  <p:cSld name="Blank Footer">
    <p:spTree>
      <p:nvGrpSpPr>
        <p:cNvPr id="1" name="Shape 170"/>
        <p:cNvGrpSpPr/>
        <p:nvPr/>
      </p:nvGrpSpPr>
      <p:grpSpPr>
        <a:xfrm>
          <a:off x="0" y="0"/>
          <a:ext cx="0" cy="0"/>
          <a:chOff x="0" y="0"/>
          <a:chExt cx="0" cy="0"/>
        </a:xfrm>
      </p:grpSpPr>
      <p:grpSp>
        <p:nvGrpSpPr>
          <p:cNvPr id="171" name="Google Shape;171;p36"/>
          <p:cNvGrpSpPr/>
          <p:nvPr/>
        </p:nvGrpSpPr>
        <p:grpSpPr>
          <a:xfrm>
            <a:off x="0" y="4879021"/>
            <a:ext cx="9144554" cy="264755"/>
            <a:chOff x="0" y="7372350"/>
            <a:chExt cx="13817700" cy="400053"/>
          </a:xfrm>
        </p:grpSpPr>
        <p:sp>
          <p:nvSpPr>
            <p:cNvPr id="172" name="Google Shape;172;p36"/>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73" name="Google Shape;173;p36"/>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74" name="Google Shape;174;p36"/>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75" name="Google Shape;175;p36"/>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Green">
  <p:cSld name="Blank Green">
    <p:bg>
      <p:bgPr>
        <a:solidFill>
          <a:schemeClr val="dk2"/>
        </a:solidFill>
        <a:effectLst/>
      </p:bgPr>
    </p:bg>
    <p:spTree>
      <p:nvGrpSpPr>
        <p:cNvPr id="1" name="Shape 176"/>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7"/>
        <p:cNvGrpSpPr/>
        <p:nvPr/>
      </p:nvGrpSpPr>
      <p:grpSpPr>
        <a:xfrm>
          <a:off x="0" y="0"/>
          <a:ext cx="0" cy="0"/>
          <a:chOff x="0" y="0"/>
          <a:chExt cx="0" cy="0"/>
        </a:xfrm>
      </p:grpSpPr>
      <p:sp>
        <p:nvSpPr>
          <p:cNvPr id="178" name="Google Shape;178;p38"/>
          <p:cNvSpPr txBox="1">
            <a:spLocks noGrp="1"/>
          </p:cNvSpPr>
          <p:nvPr>
            <p:ph type="ctrTitle"/>
          </p:nvPr>
        </p:nvSpPr>
        <p:spPr>
          <a:xfrm>
            <a:off x="311708" y="744575"/>
            <a:ext cx="8520600" cy="2052600"/>
          </a:xfrm>
          <a:prstGeom prst="rect">
            <a:avLst/>
          </a:prstGeom>
        </p:spPr>
        <p:txBody>
          <a:bodyPr spcFirstLastPara="1" wrap="square" lIns="60500" tIns="60500" rIns="60500" bIns="6050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9" name="Google Shape;179;p38"/>
          <p:cNvSpPr txBox="1">
            <a:spLocks noGrp="1"/>
          </p:cNvSpPr>
          <p:nvPr>
            <p:ph type="subTitle" idx="1"/>
          </p:nvPr>
        </p:nvSpPr>
        <p:spPr>
          <a:xfrm>
            <a:off x="311700" y="2834125"/>
            <a:ext cx="8520600" cy="792600"/>
          </a:xfrm>
          <a:prstGeom prst="rect">
            <a:avLst/>
          </a:prstGeom>
        </p:spPr>
        <p:txBody>
          <a:bodyPr spcFirstLastPara="1" wrap="square" lIns="60500" tIns="60500" rIns="60500" bIns="60500" anchor="t" anchorCtr="0">
            <a:noAutofit/>
          </a:bodyPr>
          <a:lstStyle>
            <a:lvl1pPr lvl="0" algn="ctr" rtl="0">
              <a:lnSpc>
                <a:spcPct val="100000"/>
              </a:lnSpc>
              <a:spcBef>
                <a:spcPts val="4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2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180" name="Google Shape;180;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Green Dots UnitID">
  <p:cSld name="Title Green Dots UnitID">
    <p:bg>
      <p:bgPr>
        <a:solidFill>
          <a:schemeClr val="dk2"/>
        </a:solidFill>
        <a:effectLst/>
      </p:bgPr>
    </p:bg>
    <p:spTree>
      <p:nvGrpSpPr>
        <p:cNvPr id="1" name="Shape 67"/>
        <p:cNvGrpSpPr/>
        <p:nvPr/>
      </p:nvGrpSpPr>
      <p:grpSpPr>
        <a:xfrm>
          <a:off x="0" y="0"/>
          <a:ext cx="0" cy="0"/>
          <a:chOff x="0" y="0"/>
          <a:chExt cx="0" cy="0"/>
        </a:xfrm>
      </p:grpSpPr>
      <p:pic>
        <p:nvPicPr>
          <p:cNvPr id="68" name="Google Shape;68;p16"/>
          <p:cNvPicPr preferRelativeResize="0"/>
          <p:nvPr/>
        </p:nvPicPr>
        <p:blipFill rotWithShape="1">
          <a:blip r:embed="rId2">
            <a:alphaModFix/>
          </a:blip>
          <a:srcRect t="29515" r="52954" b="10579"/>
          <a:stretch/>
        </p:blipFill>
        <p:spPr>
          <a:xfrm>
            <a:off x="5172449" y="1"/>
            <a:ext cx="3971551" cy="5143502"/>
          </a:xfrm>
          <a:prstGeom prst="rect">
            <a:avLst/>
          </a:prstGeom>
          <a:noFill/>
          <a:ln>
            <a:noFill/>
          </a:ln>
        </p:spPr>
      </p:pic>
      <p:sp>
        <p:nvSpPr>
          <p:cNvPr id="69" name="Google Shape;69;p16"/>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0" name="Google Shape;70;p16"/>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71" name="Google Shape;71;p16"/>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72" name="Google Shape;72;p16"/>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Green Ram CSU">
  <p:cSld name="Title Green Ram CSU">
    <p:bg>
      <p:bgPr>
        <a:solidFill>
          <a:schemeClr val="dk2"/>
        </a:solidFill>
        <a:effectLst/>
      </p:bgPr>
    </p:bg>
    <p:spTree>
      <p:nvGrpSpPr>
        <p:cNvPr id="1" name="Shape 73"/>
        <p:cNvGrpSpPr/>
        <p:nvPr/>
      </p:nvGrpSpPr>
      <p:grpSpPr>
        <a:xfrm>
          <a:off x="0" y="0"/>
          <a:ext cx="0" cy="0"/>
          <a:chOff x="0" y="0"/>
          <a:chExt cx="0" cy="0"/>
        </a:xfrm>
      </p:grpSpPr>
      <p:pic>
        <p:nvPicPr>
          <p:cNvPr id="74" name="Google Shape;74;p17"/>
          <p:cNvPicPr preferRelativeResize="0"/>
          <p:nvPr/>
        </p:nvPicPr>
        <p:blipFill rotWithShape="1">
          <a:blip r:embed="rId2">
            <a:alphaModFix amt="8000"/>
          </a:blip>
          <a:srcRect t="14707" r="30637" b="6934"/>
          <a:stretch/>
        </p:blipFill>
        <p:spPr>
          <a:xfrm>
            <a:off x="4591002" y="-1"/>
            <a:ext cx="4552996" cy="5143502"/>
          </a:xfrm>
          <a:prstGeom prst="rect">
            <a:avLst/>
          </a:prstGeom>
          <a:noFill/>
          <a:ln>
            <a:noFill/>
          </a:ln>
        </p:spPr>
      </p:pic>
      <p:sp>
        <p:nvSpPr>
          <p:cNvPr id="75" name="Google Shape;75;p17"/>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6" name="Google Shape;76;p17"/>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77" name="Google Shape;77;p17"/>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78" name="Google Shape;78;p17"/>
          <p:cNvPicPr preferRelativeResize="0"/>
          <p:nvPr/>
        </p:nvPicPr>
        <p:blipFill rotWithShape="1">
          <a:blip r:embed="rId3">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Green Ram UnitID">
  <p:cSld name="Title Green Ram UnitID">
    <p:bg>
      <p:bgPr>
        <a:solidFill>
          <a:schemeClr val="dk2"/>
        </a:solidFill>
        <a:effectLst/>
      </p:bgPr>
    </p:bg>
    <p:spTree>
      <p:nvGrpSpPr>
        <p:cNvPr id="1" name="Shape 79"/>
        <p:cNvGrpSpPr/>
        <p:nvPr/>
      </p:nvGrpSpPr>
      <p:grpSpPr>
        <a:xfrm>
          <a:off x="0" y="0"/>
          <a:ext cx="0" cy="0"/>
          <a:chOff x="0" y="0"/>
          <a:chExt cx="0" cy="0"/>
        </a:xfrm>
      </p:grpSpPr>
      <p:pic>
        <p:nvPicPr>
          <p:cNvPr id="80" name="Google Shape;80;p18"/>
          <p:cNvPicPr preferRelativeResize="0"/>
          <p:nvPr/>
        </p:nvPicPr>
        <p:blipFill rotWithShape="1">
          <a:blip r:embed="rId2">
            <a:alphaModFix amt="8000"/>
          </a:blip>
          <a:srcRect t="14707" r="30637" b="6934"/>
          <a:stretch/>
        </p:blipFill>
        <p:spPr>
          <a:xfrm>
            <a:off x="4591002" y="-1"/>
            <a:ext cx="4552996" cy="5143502"/>
          </a:xfrm>
          <a:prstGeom prst="rect">
            <a:avLst/>
          </a:prstGeom>
          <a:noFill/>
          <a:ln>
            <a:noFill/>
          </a:ln>
        </p:spPr>
      </p:pic>
      <p:sp>
        <p:nvSpPr>
          <p:cNvPr id="81" name="Google Shape;81;p18"/>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8"/>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83" name="Google Shape;83;p18"/>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84" name="Google Shape;84;p18"/>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hite CSU">
  <p:cSld name="Title White CSU">
    <p:spTree>
      <p:nvGrpSpPr>
        <p:cNvPr id="1" name="Shape 85"/>
        <p:cNvGrpSpPr/>
        <p:nvPr/>
      </p:nvGrpSpPr>
      <p:grpSpPr>
        <a:xfrm>
          <a:off x="0" y="0"/>
          <a:ext cx="0" cy="0"/>
          <a:chOff x="0" y="0"/>
          <a:chExt cx="0" cy="0"/>
        </a:xfrm>
      </p:grpSpPr>
      <p:sp>
        <p:nvSpPr>
          <p:cNvPr id="86" name="Google Shape;86;p19"/>
          <p:cNvSpPr txBox="1"/>
          <p:nvPr/>
        </p:nvSpPr>
        <p:spPr>
          <a:xfrm>
            <a:off x="-892848" y="818030"/>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 name="Google Shape;87;p19"/>
          <p:cNvSpPr txBox="1"/>
          <p:nvPr/>
        </p:nvSpPr>
        <p:spPr>
          <a:xfrm>
            <a:off x="-1385454" y="-313764"/>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19"/>
          <p:cNvSpPr txBox="1"/>
          <p:nvPr/>
        </p:nvSpPr>
        <p:spPr>
          <a:xfrm>
            <a:off x="-1447029" y="-526677"/>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19"/>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Google Shape;90;p19"/>
          <p:cNvSpPr txBox="1">
            <a:spLocks noGrp="1"/>
          </p:cNvSpPr>
          <p:nvPr>
            <p:ph type="body" idx="2"/>
          </p:nvPr>
        </p:nvSpPr>
        <p:spPr>
          <a:xfrm>
            <a:off x="415637" y="3553220"/>
            <a:ext cx="8312700" cy="3177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2"/>
              </a:buClr>
              <a:buSzPts val="1100"/>
              <a:buFont typeface="Arial"/>
              <a:buNone/>
              <a:defRPr sz="1100" b="0" i="0" u="none" strike="noStrike" cap="none">
                <a:solidFill>
                  <a:schemeClr val="dk2"/>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91" name="Google Shape;91;p19"/>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92" name="Google Shape;92;p19"/>
          <p:cNvPicPr preferRelativeResize="0"/>
          <p:nvPr/>
        </p:nvPicPr>
        <p:blipFill rotWithShape="1">
          <a:blip r:embed="rId2">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White UnitID">
  <p:cSld name="Title White UnitID">
    <p:spTree>
      <p:nvGrpSpPr>
        <p:cNvPr id="1" name="Shape 93"/>
        <p:cNvGrpSpPr/>
        <p:nvPr/>
      </p:nvGrpSpPr>
      <p:grpSpPr>
        <a:xfrm>
          <a:off x="0" y="0"/>
          <a:ext cx="0" cy="0"/>
          <a:chOff x="0" y="0"/>
          <a:chExt cx="0" cy="0"/>
        </a:xfrm>
      </p:grpSpPr>
      <p:sp>
        <p:nvSpPr>
          <p:cNvPr id="94" name="Google Shape;94;p20"/>
          <p:cNvSpPr txBox="1"/>
          <p:nvPr/>
        </p:nvSpPr>
        <p:spPr>
          <a:xfrm>
            <a:off x="-892848" y="818030"/>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20"/>
          <p:cNvSpPr txBox="1"/>
          <p:nvPr/>
        </p:nvSpPr>
        <p:spPr>
          <a:xfrm>
            <a:off x="-1385454" y="-313764"/>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20"/>
          <p:cNvSpPr txBox="1"/>
          <p:nvPr/>
        </p:nvSpPr>
        <p:spPr>
          <a:xfrm>
            <a:off x="-1447029" y="-526677"/>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20"/>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Google Shape;98;p20"/>
          <p:cNvSpPr txBox="1">
            <a:spLocks noGrp="1"/>
          </p:cNvSpPr>
          <p:nvPr>
            <p:ph type="body" idx="2"/>
          </p:nvPr>
        </p:nvSpPr>
        <p:spPr>
          <a:xfrm>
            <a:off x="415637" y="3553220"/>
            <a:ext cx="8312700" cy="3177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2"/>
              </a:buClr>
              <a:buSzPts val="1100"/>
              <a:buFont typeface="Arial"/>
              <a:buNone/>
              <a:defRPr sz="1100" b="0" i="0" u="none" strike="noStrike" cap="none">
                <a:solidFill>
                  <a:schemeClr val="dk2"/>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99" name="Google Shape;99;p20"/>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100" name="Google Shape;100;p20"/>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rgbClr val="9A9A9C"/>
              </a:buClr>
              <a:buSzPts val="1100"/>
              <a:buFont typeface="Arial"/>
              <a:buNone/>
              <a:defRPr sz="1100" b="0" i="0" u="none" strike="noStrike" cap="none">
                <a:solidFill>
                  <a:srgbClr val="9A9A9C"/>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415638" y="599068"/>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grpSp>
        <p:nvGrpSpPr>
          <p:cNvPr id="103" name="Google Shape;103;p21"/>
          <p:cNvGrpSpPr/>
          <p:nvPr/>
        </p:nvGrpSpPr>
        <p:grpSpPr>
          <a:xfrm>
            <a:off x="0" y="4879021"/>
            <a:ext cx="9144554" cy="264755"/>
            <a:chOff x="0" y="7372350"/>
            <a:chExt cx="13817700" cy="400053"/>
          </a:xfrm>
        </p:grpSpPr>
        <p:sp>
          <p:nvSpPr>
            <p:cNvPr id="104" name="Google Shape;104;p21"/>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05" name="Google Shape;105;p21"/>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06" name="Google Shape;106;p21"/>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07" name="Google Shape;107;p21"/>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279997" y="1852526"/>
            <a:ext cx="64485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10" name="Google Shape;110;p22"/>
          <p:cNvSpPr txBox="1">
            <a:spLocks noGrp="1"/>
          </p:cNvSpPr>
          <p:nvPr>
            <p:ph type="body" idx="1"/>
          </p:nvPr>
        </p:nvSpPr>
        <p:spPr>
          <a:xfrm>
            <a:off x="2279997" y="2899851"/>
            <a:ext cx="6448500" cy="3219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11" name="Google Shape;111;p22"/>
          <p:cNvPicPr preferRelativeResize="0"/>
          <p:nvPr/>
        </p:nvPicPr>
        <p:blipFill rotWithShape="1">
          <a:blip r:embed="rId2">
            <a:alphaModFix/>
          </a:blip>
          <a:srcRect l="79830" t="28562" b="11531"/>
          <a:stretch/>
        </p:blipFill>
        <p:spPr>
          <a:xfrm>
            <a:off x="0" y="1"/>
            <a:ext cx="1702674" cy="5143502"/>
          </a:xfrm>
          <a:prstGeom prst="rect">
            <a:avLst/>
          </a:prstGeom>
          <a:noFill/>
          <a:ln>
            <a:noFill/>
          </a:ln>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15638" y="599068"/>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52" name="Google Shape;52;p13"/>
          <p:cNvSpPr txBox="1">
            <a:spLocks noGrp="1"/>
          </p:cNvSpPr>
          <p:nvPr>
            <p:ph type="body" idx="1"/>
          </p:nvPr>
        </p:nvSpPr>
        <p:spPr>
          <a:xfrm>
            <a:off x="415637" y="1646393"/>
            <a:ext cx="8312700" cy="20469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9"/>
          <p:cNvSpPr txBox="1">
            <a:spLocks noGrp="1"/>
          </p:cNvSpPr>
          <p:nvPr>
            <p:ph type="body" idx="1"/>
          </p:nvPr>
        </p:nvSpPr>
        <p:spPr>
          <a:xfrm>
            <a:off x="415638" y="1783828"/>
            <a:ext cx="8312700" cy="1344300"/>
          </a:xfrm>
          <a:prstGeom prst="rect">
            <a:avLst/>
          </a:prstGeom>
        </p:spPr>
        <p:txBody>
          <a:bodyPr spcFirstLastPara="1" wrap="square" lIns="60500" tIns="60500" rIns="60500" bIns="60500" anchor="t" anchorCtr="0">
            <a:noAutofit/>
          </a:bodyPr>
          <a:lstStyle/>
          <a:p>
            <a:pPr marL="0" lvl="0" indent="0" algn="l" rtl="0">
              <a:spcBef>
                <a:spcPts val="0"/>
              </a:spcBef>
              <a:spcAft>
                <a:spcPts val="0"/>
              </a:spcAft>
              <a:buNone/>
            </a:pPr>
            <a:r>
              <a:rPr lang="en" dirty="0"/>
              <a:t>CS 152: </a:t>
            </a:r>
            <a:r>
              <a:rPr lang="en-US" dirty="0"/>
              <a:t>Conditionals</a:t>
            </a:r>
            <a:endParaRPr dirty="0"/>
          </a:p>
          <a:p>
            <a:pPr marL="0" lvl="0" indent="0" algn="l" rtl="0">
              <a:spcBef>
                <a:spcPts val="0"/>
              </a:spcBef>
              <a:spcAft>
                <a:spcPts val="0"/>
              </a:spcAft>
              <a:buNone/>
            </a:pPr>
            <a:endParaRPr dirty="0"/>
          </a:p>
        </p:txBody>
      </p:sp>
      <p:sp>
        <p:nvSpPr>
          <p:cNvPr id="186" name="Google Shape;186;p39"/>
          <p:cNvSpPr txBox="1">
            <a:spLocks noGrp="1"/>
          </p:cNvSpPr>
          <p:nvPr>
            <p:ph type="body" idx="2"/>
          </p:nvPr>
        </p:nvSpPr>
        <p:spPr>
          <a:xfrm>
            <a:off x="415625" y="3553232"/>
            <a:ext cx="8312700" cy="765300"/>
          </a:xfrm>
          <a:prstGeom prst="rect">
            <a:avLst/>
          </a:prstGeom>
        </p:spPr>
        <p:txBody>
          <a:bodyPr spcFirstLastPara="1" wrap="square" lIns="60500" tIns="60500" rIns="60500" bIns="60500" anchor="t" anchorCtr="0">
            <a:noAutofit/>
          </a:bodyPr>
          <a:lstStyle/>
          <a:p>
            <a:pPr marL="0" lvl="0" indent="0" algn="l" rtl="0">
              <a:spcBef>
                <a:spcPts val="400"/>
              </a:spcBef>
              <a:spcAft>
                <a:spcPts val="400"/>
              </a:spcAft>
              <a:buNone/>
            </a:pPr>
            <a:r>
              <a:rPr lang="en" dirty="0"/>
              <a:t>CS 152: </a:t>
            </a:r>
            <a:r>
              <a:rPr lang="en-US" dirty="0"/>
              <a:t>Python for STEM</a:t>
            </a:r>
            <a:endParaRPr dirty="0"/>
          </a:p>
        </p:txBody>
      </p:sp>
      <p:sp>
        <p:nvSpPr>
          <p:cNvPr id="187" name="Google Shape;187;p39"/>
          <p:cNvSpPr txBox="1">
            <a:spLocks noGrp="1"/>
          </p:cNvSpPr>
          <p:nvPr>
            <p:ph type="body" idx="2"/>
          </p:nvPr>
        </p:nvSpPr>
        <p:spPr>
          <a:xfrm>
            <a:off x="1107900" y="4541175"/>
            <a:ext cx="6928200" cy="765300"/>
          </a:xfrm>
          <a:prstGeom prst="rect">
            <a:avLst/>
          </a:prstGeom>
        </p:spPr>
        <p:txBody>
          <a:bodyPr spcFirstLastPara="1" wrap="square" lIns="60500" tIns="60500" rIns="60500" bIns="60500" anchor="t" anchorCtr="0">
            <a:noAutofit/>
          </a:bodyPr>
          <a:lstStyle/>
          <a:p>
            <a:pPr marL="0" lvl="0" indent="0" algn="ctr" rtl="0">
              <a:lnSpc>
                <a:spcPct val="110000"/>
              </a:lnSpc>
              <a:spcBef>
                <a:spcPts val="0"/>
              </a:spcBef>
              <a:spcAft>
                <a:spcPts val="0"/>
              </a:spcAft>
              <a:buNone/>
            </a:pPr>
            <a:r>
              <a:rPr lang="en" sz="800" dirty="0">
                <a:solidFill>
                  <a:srgbClr val="9A9A9C"/>
                </a:solidFill>
              </a:rPr>
              <a:t> Colorado State University </a:t>
            </a:r>
            <a:endParaRPr sz="800" dirty="0">
              <a:solidFill>
                <a:srgbClr val="9A9A9C"/>
              </a:solidFill>
            </a:endParaRPr>
          </a:p>
          <a:p>
            <a:pPr marL="0" lvl="0" indent="0" algn="ctr" rtl="0">
              <a:lnSpc>
                <a:spcPct val="110000"/>
              </a:lnSpc>
              <a:spcBef>
                <a:spcPts val="0"/>
              </a:spcBef>
              <a:spcAft>
                <a:spcPts val="0"/>
              </a:spcAft>
              <a:buNone/>
            </a:pPr>
            <a:r>
              <a:rPr lang="en" sz="800" dirty="0">
                <a:solidFill>
                  <a:srgbClr val="9A9A9C"/>
                </a:solidFill>
              </a:rPr>
              <a:t>Computer Science Department</a:t>
            </a:r>
            <a:endParaRPr sz="800" dirty="0">
              <a:solidFill>
                <a:srgbClr val="9A9A9C"/>
              </a:solidFill>
            </a:endParaRPr>
          </a:p>
          <a:p>
            <a:pPr marL="0" lvl="0" indent="0" algn="ctr" rtl="0">
              <a:lnSpc>
                <a:spcPct val="110000"/>
              </a:lnSpc>
              <a:spcBef>
                <a:spcPts val="0"/>
              </a:spcBef>
              <a:spcAft>
                <a:spcPts val="0"/>
              </a:spcAft>
              <a:buNone/>
            </a:pPr>
            <a:r>
              <a:rPr lang="en" sz="800" dirty="0">
                <a:solidFill>
                  <a:srgbClr val="9A9A9C"/>
                </a:solidFill>
              </a:rPr>
              <a:t>Slides Originally Created by Albert Lionelle and Updated by Marcia Moraes</a:t>
            </a:r>
            <a:endParaRPr sz="800" dirty="0">
              <a:solidFill>
                <a:srgbClr val="9A9A9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5B83-0F1C-3A45-9135-939C71D92995}"/>
              </a:ext>
            </a:extLst>
          </p:cNvPr>
          <p:cNvSpPr>
            <a:spLocks noGrp="1"/>
          </p:cNvSpPr>
          <p:nvPr>
            <p:ph type="title"/>
          </p:nvPr>
        </p:nvSpPr>
        <p:spPr/>
        <p:txBody>
          <a:bodyPr/>
          <a:lstStyle/>
          <a:p>
            <a:r>
              <a:rPr lang="en-US" dirty="0" err="1"/>
              <a:t>Elif</a:t>
            </a:r>
            <a:r>
              <a:rPr lang="en-US" dirty="0"/>
              <a:t> – Coding Practice 1</a:t>
            </a:r>
          </a:p>
        </p:txBody>
      </p:sp>
      <p:sp>
        <p:nvSpPr>
          <p:cNvPr id="4" name="Rectangle 3">
            <a:extLst>
              <a:ext uri="{FF2B5EF4-FFF2-40B4-BE49-F238E27FC236}">
                <a16:creationId xmlns:a16="http://schemas.microsoft.com/office/drawing/2014/main" id="{99A0D7FE-ADAA-344D-A4B2-36253BAAD5C4}"/>
              </a:ext>
            </a:extLst>
          </p:cNvPr>
          <p:cNvSpPr/>
          <p:nvPr/>
        </p:nvSpPr>
        <p:spPr>
          <a:xfrm>
            <a:off x="718197" y="1322270"/>
            <a:ext cx="7418851" cy="3323987"/>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broken_rogue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a:t>
            </a:r>
            <a:r>
              <a:rPr lang="en-US" dirty="0">
                <a:solidFill>
                  <a:srgbClr val="6897BB"/>
                </a:solidFill>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a:t>
            </a:r>
            <a:r>
              <a:rPr lang="en-US" dirty="0">
                <a:solidFill>
                  <a:srgbClr val="6897BB"/>
                </a:solidFill>
                <a:latin typeface="Consolas" panose="020B0609020204030204" pitchFamily="49" charset="0"/>
                <a:cs typeface="Consolas" panose="020B0609020204030204" pitchFamily="49" charset="0"/>
              </a:rPr>
              <a:t>15</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"Trap Disarmed!"</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"Get the 10-foot pole..."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solidFill>
                  <a:srgbClr val="CC7832"/>
                </a:solidFill>
                <a:latin typeface="Consolas" panose="020B0609020204030204" pitchFamily="49" charset="0"/>
                <a:cs typeface="Consolas" panose="020B0609020204030204" pitchFamily="49" charset="0"/>
              </a:rPr>
              <a:t>elif</a:t>
            </a:r>
            <a:r>
              <a:rPr lang="en-US" dirty="0">
                <a:solidFill>
                  <a:srgbClr val="CC7832"/>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a:t>
            </a:r>
            <a:r>
              <a:rPr lang="en-US" dirty="0">
                <a:solidFill>
                  <a:srgbClr val="6897BB"/>
                </a:solidFill>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"As far as I am aware, no traps."</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"Found the trap!"</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broken_rogue</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a:t>
            </a:r>
          </a:p>
          <a:p>
            <a:r>
              <a:rPr lang="en-US" dirty="0" err="1">
                <a:latin typeface="Consolas" panose="020B0609020204030204" pitchFamily="49" charset="0"/>
                <a:cs typeface="Consolas" panose="020B0609020204030204" pitchFamily="49" charset="0"/>
              </a:rPr>
              <a:t>broken_rogue</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16</a:t>
            </a:r>
            <a:r>
              <a:rPr lang="en-US" dirty="0">
                <a:latin typeface="Consolas" panose="020B0609020204030204" pitchFamily="49" charset="0"/>
                <a:cs typeface="Consolas" panose="020B0609020204030204" pitchFamily="49" charset="0"/>
              </a:rPr>
              <a:t>) </a:t>
            </a:r>
          </a:p>
          <a:p>
            <a:r>
              <a:rPr lang="en-US" dirty="0" err="1">
                <a:latin typeface="Consolas" panose="020B0609020204030204" pitchFamily="49" charset="0"/>
                <a:cs typeface="Consolas" panose="020B0609020204030204" pitchFamily="49" charset="0"/>
              </a:rPr>
              <a:t>broken_rogue</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 </a:t>
            </a:r>
          </a:p>
          <a:p>
            <a:r>
              <a:rPr lang="en-US" dirty="0" err="1">
                <a:latin typeface="Consolas" panose="020B0609020204030204" pitchFamily="49" charset="0"/>
                <a:cs typeface="Consolas" panose="020B0609020204030204" pitchFamily="49" charset="0"/>
              </a:rPr>
              <a:t>broken_rogue</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A5C63283-1D3E-8AF8-1EB6-0A02FB76BB91}"/>
              </a:ext>
            </a:extLst>
          </p:cNvPr>
          <p:cNvSpPr txBox="1"/>
          <p:nvPr/>
        </p:nvSpPr>
        <p:spPr>
          <a:xfrm>
            <a:off x="2381956" y="3650467"/>
            <a:ext cx="4583288" cy="307777"/>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 prints Get the 10-foot pole...</a:t>
            </a:r>
            <a:endParaRPr lang="en-US" dirty="0"/>
          </a:p>
        </p:txBody>
      </p:sp>
      <p:sp>
        <p:nvSpPr>
          <p:cNvPr id="9" name="TextBox 8">
            <a:extLst>
              <a:ext uri="{FF2B5EF4-FFF2-40B4-BE49-F238E27FC236}">
                <a16:creationId xmlns:a16="http://schemas.microsoft.com/office/drawing/2014/main" id="{B38C01D6-9A28-E479-A275-AD779E96BD1D}"/>
              </a:ext>
            </a:extLst>
          </p:cNvPr>
          <p:cNvSpPr txBox="1"/>
          <p:nvPr/>
        </p:nvSpPr>
        <p:spPr>
          <a:xfrm>
            <a:off x="2381956" y="3897480"/>
            <a:ext cx="4583288" cy="307777"/>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 Trap Disarmed!</a:t>
            </a:r>
          </a:p>
        </p:txBody>
      </p:sp>
      <p:sp>
        <p:nvSpPr>
          <p:cNvPr id="11" name="TextBox 10">
            <a:extLst>
              <a:ext uri="{FF2B5EF4-FFF2-40B4-BE49-F238E27FC236}">
                <a16:creationId xmlns:a16="http://schemas.microsoft.com/office/drawing/2014/main" id="{1BB66D34-B997-5B25-E8A7-6D5D5DDB226A}"/>
              </a:ext>
            </a:extLst>
          </p:cNvPr>
          <p:cNvSpPr txBox="1"/>
          <p:nvPr/>
        </p:nvSpPr>
        <p:spPr>
          <a:xfrm>
            <a:off x="2381956" y="4081927"/>
            <a:ext cx="4583288" cy="307777"/>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 As far as I am aware, no traps.</a:t>
            </a:r>
            <a:endParaRPr lang="en-US" dirty="0"/>
          </a:p>
        </p:txBody>
      </p:sp>
      <p:sp>
        <p:nvSpPr>
          <p:cNvPr id="13" name="TextBox 12">
            <a:extLst>
              <a:ext uri="{FF2B5EF4-FFF2-40B4-BE49-F238E27FC236}">
                <a16:creationId xmlns:a16="http://schemas.microsoft.com/office/drawing/2014/main" id="{E9E74E44-72BB-31B2-28A5-E602725EFEC0}"/>
              </a:ext>
            </a:extLst>
          </p:cNvPr>
          <p:cNvSpPr txBox="1"/>
          <p:nvPr/>
        </p:nvSpPr>
        <p:spPr>
          <a:xfrm>
            <a:off x="2381956" y="4280971"/>
            <a:ext cx="4583288" cy="307777"/>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 Found the trap!</a:t>
            </a:r>
            <a:endParaRPr lang="en-US" dirty="0"/>
          </a:p>
        </p:txBody>
      </p:sp>
      <p:sp>
        <p:nvSpPr>
          <p:cNvPr id="14" name="TextBox 13">
            <a:extLst>
              <a:ext uri="{FF2B5EF4-FFF2-40B4-BE49-F238E27FC236}">
                <a16:creationId xmlns:a16="http://schemas.microsoft.com/office/drawing/2014/main" id="{6B254190-7270-17F6-63DE-419920E26B24}"/>
              </a:ext>
            </a:extLst>
          </p:cNvPr>
          <p:cNvSpPr txBox="1"/>
          <p:nvPr/>
        </p:nvSpPr>
        <p:spPr>
          <a:xfrm>
            <a:off x="6062134" y="1968015"/>
            <a:ext cx="2542027" cy="646331"/>
          </a:xfrm>
          <a:prstGeom prst="rect">
            <a:avLst/>
          </a:prstGeom>
          <a:solidFill>
            <a:schemeClr val="accent6">
              <a:lumMod val="20000"/>
              <a:lumOff val="80000"/>
            </a:schemeClr>
          </a:solidFill>
        </p:spPr>
        <p:txBody>
          <a:bodyPr wrap="square" rtlCol="0">
            <a:spAutoFit/>
          </a:bodyPr>
          <a:lstStyle/>
          <a:p>
            <a:r>
              <a:rPr lang="en-US" sz="1800" dirty="0"/>
              <a:t>What is printed in each call?</a:t>
            </a:r>
          </a:p>
        </p:txBody>
      </p:sp>
    </p:spTree>
    <p:extLst>
      <p:ext uri="{BB962C8B-B14F-4D97-AF65-F5344CB8AC3E}">
        <p14:creationId xmlns:p14="http://schemas.microsoft.com/office/powerpoint/2010/main" val="1426773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6"/>
          <p:cNvSpPr txBox="1">
            <a:spLocks noGrp="1"/>
          </p:cNvSpPr>
          <p:nvPr>
            <p:ph type="title"/>
          </p:nvPr>
        </p:nvSpPr>
        <p:spPr>
          <a:xfrm>
            <a:off x="415638" y="497243"/>
            <a:ext cx="8312700" cy="672000"/>
          </a:xfrm>
          <a:prstGeom prst="rect">
            <a:avLst/>
          </a:prstGeom>
        </p:spPr>
        <p:txBody>
          <a:bodyPr spcFirstLastPara="1" vert="horz" wrap="square" lIns="60500" tIns="60500" rIns="60500" bIns="60500" rtlCol="0" anchor="b" anchorCtr="0">
            <a:noAutofit/>
          </a:bodyPr>
          <a:lstStyle/>
          <a:p>
            <a:r>
              <a:rPr lang="en"/>
              <a:t>Secret Ninja Logic Trick</a:t>
            </a:r>
            <a:endParaRPr dirty="0"/>
          </a:p>
        </p:txBody>
      </p:sp>
      <p:sp>
        <p:nvSpPr>
          <p:cNvPr id="246" name="Google Shape;246;p46"/>
          <p:cNvSpPr txBox="1">
            <a:spLocks noGrp="1"/>
          </p:cNvSpPr>
          <p:nvPr>
            <p:ph type="body" idx="1"/>
          </p:nvPr>
        </p:nvSpPr>
        <p:spPr>
          <a:xfrm>
            <a:off x="364001" y="1632500"/>
            <a:ext cx="3975600" cy="2882700"/>
          </a:xfrm>
          <a:prstGeom prst="rect">
            <a:avLst/>
          </a:prstGeom>
        </p:spPr>
        <p:txBody>
          <a:bodyPr spcFirstLastPara="1" vert="horz" wrap="square" lIns="60500" tIns="60500" rIns="60500" bIns="60500" rtlCol="0" anchor="t" anchorCtr="0">
            <a:noAutofit/>
          </a:bodyPr>
          <a:lstStyle/>
          <a:p>
            <a:r>
              <a:rPr lang="en" sz="1800" dirty="0"/>
              <a:t>Work it out! </a:t>
            </a:r>
            <a:endParaRPr sz="1800" dirty="0"/>
          </a:p>
          <a:p>
            <a:pPr>
              <a:spcBef>
                <a:spcPts val="0"/>
              </a:spcBef>
            </a:pPr>
            <a:r>
              <a:rPr lang="en" sz="1800" dirty="0"/>
              <a:t>Draw it out - flow chart! </a:t>
            </a:r>
            <a:endParaRPr sz="1800" dirty="0"/>
          </a:p>
          <a:p>
            <a:pPr>
              <a:spcBef>
                <a:spcPts val="0"/>
              </a:spcBef>
            </a:pPr>
            <a:r>
              <a:rPr lang="en" sz="1800" dirty="0"/>
              <a:t>Really - just that</a:t>
            </a:r>
            <a:endParaRPr sz="1800" dirty="0"/>
          </a:p>
          <a:p>
            <a:pPr lvl="1">
              <a:spcBef>
                <a:spcPts val="0"/>
              </a:spcBef>
            </a:pPr>
            <a:r>
              <a:rPr lang="en" sz="1800" dirty="0"/>
              <a:t>Often we over think it</a:t>
            </a:r>
            <a:endParaRPr sz="1800" dirty="0"/>
          </a:p>
        </p:txBody>
      </p:sp>
      <p:sp>
        <p:nvSpPr>
          <p:cNvPr id="247" name="Google Shape;247;p46"/>
          <p:cNvSpPr/>
          <p:nvPr/>
        </p:nvSpPr>
        <p:spPr>
          <a:xfrm>
            <a:off x="5095350" y="1632500"/>
            <a:ext cx="2494800" cy="55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dirty="0">
                <a:latin typeface="Consolas"/>
                <a:ea typeface="Consolas"/>
                <a:cs typeface="Consolas"/>
                <a:sym typeface="Consolas"/>
              </a:rPr>
              <a:t>if </a:t>
            </a:r>
            <a:r>
              <a:rPr lang="en" dirty="0" err="1">
                <a:latin typeface="Consolas"/>
                <a:ea typeface="Consolas"/>
                <a:cs typeface="Consolas"/>
                <a:sym typeface="Consolas"/>
              </a:rPr>
              <a:t>puppyCounter</a:t>
            </a:r>
            <a:r>
              <a:rPr lang="en" dirty="0">
                <a:latin typeface="Consolas"/>
                <a:ea typeface="Consolas"/>
                <a:cs typeface="Consolas"/>
                <a:sym typeface="Consolas"/>
              </a:rPr>
              <a:t> &gt; 100:</a:t>
            </a:r>
            <a:endParaRPr dirty="0">
              <a:latin typeface="Consolas"/>
              <a:ea typeface="Consolas"/>
              <a:cs typeface="Consolas"/>
              <a:sym typeface="Consolas"/>
            </a:endParaRPr>
          </a:p>
        </p:txBody>
      </p:sp>
      <p:sp>
        <p:nvSpPr>
          <p:cNvPr id="248" name="Google Shape;248;p46"/>
          <p:cNvSpPr/>
          <p:nvPr/>
        </p:nvSpPr>
        <p:spPr>
          <a:xfrm>
            <a:off x="4339600" y="3284676"/>
            <a:ext cx="1684200" cy="919500"/>
          </a:xfrm>
          <a:prstGeom prst="rect">
            <a:avLst/>
          </a:prstGeom>
          <a:solidFill>
            <a:schemeClr val="dk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dirty="0">
                <a:solidFill>
                  <a:srgbClr val="FFFFFF"/>
                </a:solidFill>
                <a:latin typeface="Consolas" panose="020B0609020204030204" pitchFamily="49" charset="0"/>
              </a:rPr>
              <a:t>Scream - So many puppies!</a:t>
            </a:r>
            <a:endParaRPr dirty="0">
              <a:solidFill>
                <a:srgbClr val="FFFFFF"/>
              </a:solidFill>
              <a:latin typeface="Consolas" panose="020B0609020204030204" pitchFamily="49" charset="0"/>
            </a:endParaRPr>
          </a:p>
        </p:txBody>
      </p:sp>
      <p:cxnSp>
        <p:nvCxnSpPr>
          <p:cNvPr id="249" name="Google Shape;249;p46"/>
          <p:cNvCxnSpPr>
            <a:stCxn id="247" idx="2"/>
            <a:endCxn id="248" idx="0"/>
          </p:cNvCxnSpPr>
          <p:nvPr/>
        </p:nvCxnSpPr>
        <p:spPr>
          <a:xfrm rot="5400000">
            <a:off x="5215201" y="2157050"/>
            <a:ext cx="1094100" cy="1161000"/>
          </a:xfrm>
          <a:prstGeom prst="bentConnector3">
            <a:avLst>
              <a:gd name="adj1" fmla="val 50003"/>
            </a:avLst>
          </a:prstGeom>
          <a:noFill/>
          <a:ln w="9525" cap="flat" cmpd="sng">
            <a:solidFill>
              <a:schemeClr val="dk2"/>
            </a:solidFill>
            <a:prstDash val="solid"/>
            <a:round/>
            <a:headEnd type="none" w="med" len="med"/>
            <a:tailEnd type="none" w="med" len="med"/>
          </a:ln>
        </p:spPr>
      </p:cxnSp>
      <p:sp>
        <p:nvSpPr>
          <p:cNvPr id="250" name="Google Shape;250;p46"/>
          <p:cNvSpPr txBox="1"/>
          <p:nvPr/>
        </p:nvSpPr>
        <p:spPr>
          <a:xfrm>
            <a:off x="5383050" y="2421900"/>
            <a:ext cx="495900" cy="299700"/>
          </a:xfrm>
          <a:prstGeom prst="rect">
            <a:avLst/>
          </a:prstGeom>
          <a:noFill/>
          <a:ln>
            <a:noFill/>
          </a:ln>
        </p:spPr>
        <p:txBody>
          <a:bodyPr spcFirstLastPara="1" wrap="square" lIns="91425" tIns="91425" rIns="91425" bIns="91425" anchor="t" anchorCtr="0">
            <a:noAutofit/>
          </a:bodyPr>
          <a:lstStyle/>
          <a:p>
            <a:r>
              <a:rPr lang="en" sz="1200" dirty="0"/>
              <a:t>true </a:t>
            </a:r>
            <a:endParaRPr sz="1200" dirty="0"/>
          </a:p>
        </p:txBody>
      </p:sp>
      <p:sp>
        <p:nvSpPr>
          <p:cNvPr id="251" name="Google Shape;251;p46"/>
          <p:cNvSpPr/>
          <p:nvPr/>
        </p:nvSpPr>
        <p:spPr>
          <a:xfrm>
            <a:off x="6662976" y="3284676"/>
            <a:ext cx="1684200" cy="919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dirty="0">
                <a:latin typeface="Consolas" panose="020B0609020204030204" pitchFamily="49" charset="0"/>
              </a:rPr>
              <a:t>Sad panda, need more puppies</a:t>
            </a:r>
            <a:endParaRPr dirty="0">
              <a:latin typeface="Consolas" panose="020B0609020204030204" pitchFamily="49" charset="0"/>
            </a:endParaRPr>
          </a:p>
        </p:txBody>
      </p:sp>
      <p:cxnSp>
        <p:nvCxnSpPr>
          <p:cNvPr id="252" name="Google Shape;252;p46"/>
          <p:cNvCxnSpPr>
            <a:stCxn id="247" idx="2"/>
            <a:endCxn id="251" idx="0"/>
          </p:cNvCxnSpPr>
          <p:nvPr/>
        </p:nvCxnSpPr>
        <p:spPr>
          <a:xfrm rot="-5400000" flipH="1">
            <a:off x="6376800" y="2156451"/>
            <a:ext cx="1094100" cy="1162200"/>
          </a:xfrm>
          <a:prstGeom prst="bentConnector3">
            <a:avLst>
              <a:gd name="adj1" fmla="val 50003"/>
            </a:avLst>
          </a:prstGeom>
          <a:noFill/>
          <a:ln w="9525" cap="flat" cmpd="sng">
            <a:solidFill>
              <a:schemeClr val="dk2"/>
            </a:solidFill>
            <a:prstDash val="solid"/>
            <a:round/>
            <a:headEnd type="none" w="med" len="med"/>
            <a:tailEnd type="none" w="med" len="med"/>
          </a:ln>
        </p:spPr>
      </p:cxnSp>
      <p:sp>
        <p:nvSpPr>
          <p:cNvPr id="253" name="Google Shape;253;p46"/>
          <p:cNvSpPr txBox="1"/>
          <p:nvPr/>
        </p:nvSpPr>
        <p:spPr>
          <a:xfrm>
            <a:off x="6615251" y="2421900"/>
            <a:ext cx="661200" cy="299700"/>
          </a:xfrm>
          <a:prstGeom prst="rect">
            <a:avLst/>
          </a:prstGeom>
          <a:noFill/>
          <a:ln>
            <a:noFill/>
          </a:ln>
        </p:spPr>
        <p:txBody>
          <a:bodyPr spcFirstLastPara="1" wrap="square" lIns="91425" tIns="91425" rIns="91425" bIns="91425" anchor="t" anchorCtr="0">
            <a:noAutofit/>
          </a:bodyPr>
          <a:lstStyle/>
          <a:p>
            <a:r>
              <a:rPr lang="en" sz="1200" dirty="0"/>
              <a:t>false</a:t>
            </a:r>
            <a:r>
              <a:rPr lang="en" sz="927" dirty="0"/>
              <a:t> </a:t>
            </a:r>
            <a:endParaRPr sz="927" dirty="0"/>
          </a:p>
        </p:txBody>
      </p:sp>
      <p:pic>
        <p:nvPicPr>
          <p:cNvPr id="254" name="Google Shape;254;p46" descr="Image result for super secret ninja skill"/>
          <p:cNvPicPr preferRelativeResize="0"/>
          <p:nvPr/>
        </p:nvPicPr>
        <p:blipFill>
          <a:blip r:embed="rId3">
            <a:alphaModFix/>
          </a:blip>
          <a:stretch>
            <a:fillRect/>
          </a:stretch>
        </p:blipFill>
        <p:spPr>
          <a:xfrm>
            <a:off x="7714176" y="42275"/>
            <a:ext cx="1429825" cy="1429825"/>
          </a:xfrm>
          <a:prstGeom prst="rect">
            <a:avLst/>
          </a:prstGeom>
          <a:noFill/>
          <a:ln>
            <a:noFill/>
          </a:ln>
        </p:spPr>
      </p:pic>
      <p:sp>
        <p:nvSpPr>
          <p:cNvPr id="3" name="TextBox 2">
            <a:extLst>
              <a:ext uri="{FF2B5EF4-FFF2-40B4-BE49-F238E27FC236}">
                <a16:creationId xmlns:a16="http://schemas.microsoft.com/office/drawing/2014/main" id="{517ECBBE-97C5-6B43-A73A-9690596ABA9D}"/>
              </a:ext>
            </a:extLst>
          </p:cNvPr>
          <p:cNvSpPr txBox="1"/>
          <p:nvPr/>
        </p:nvSpPr>
        <p:spPr>
          <a:xfrm>
            <a:off x="602947" y="3744426"/>
            <a:ext cx="3595856" cy="369332"/>
          </a:xfrm>
          <a:prstGeom prst="rect">
            <a:avLst/>
          </a:prstGeom>
          <a:noFill/>
        </p:spPr>
        <p:txBody>
          <a:bodyPr wrap="none" rtlCol="0">
            <a:spAutoFit/>
          </a:bodyPr>
          <a:lstStyle/>
          <a:p>
            <a:r>
              <a:rPr lang="en-US" sz="1800" dirty="0"/>
              <a:t>Can you code based on the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10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1000"/>
                                        <p:tgtEl>
                                          <p:spTgt spid="249"/>
                                        </p:tgtEl>
                                      </p:cBhvr>
                                    </p:animEffect>
                                  </p:childTnLst>
                                </p:cTn>
                              </p:par>
                              <p:par>
                                <p:cTn id="13" presetID="10" presetClass="entr" presetSubtype="0" fill="hold" nodeType="withEffect">
                                  <p:stCondLst>
                                    <p:cond delay="0"/>
                                  </p:stCondLst>
                                  <p:childTnLst>
                                    <p:set>
                                      <p:cBhvr>
                                        <p:cTn id="14" dur="1" fill="hold">
                                          <p:stCondLst>
                                            <p:cond delay="0"/>
                                          </p:stCondLst>
                                        </p:cTn>
                                        <p:tgtEl>
                                          <p:spTgt spid="250"/>
                                        </p:tgtEl>
                                        <p:attrNameLst>
                                          <p:attrName>style.visibility</p:attrName>
                                        </p:attrNameLst>
                                      </p:cBhvr>
                                      <p:to>
                                        <p:strVal val="visible"/>
                                      </p:to>
                                    </p:set>
                                    <p:animEffect transition="in" filter="fade">
                                      <p:cBhvr>
                                        <p:cTn id="15" dur="1000"/>
                                        <p:tgtEl>
                                          <p:spTgt spid="250"/>
                                        </p:tgtEl>
                                      </p:cBhvr>
                                    </p:animEffect>
                                  </p:childTnLst>
                                </p:cTn>
                              </p:par>
                              <p:par>
                                <p:cTn id="16" presetID="10" presetClass="entr" presetSubtype="0" fill="hold" nodeType="withEffect">
                                  <p:stCondLst>
                                    <p:cond delay="0"/>
                                  </p:stCondLst>
                                  <p:childTnLst>
                                    <p:set>
                                      <p:cBhvr>
                                        <p:cTn id="17" dur="1" fill="hold">
                                          <p:stCondLst>
                                            <p:cond delay="0"/>
                                          </p:stCondLst>
                                        </p:cTn>
                                        <p:tgtEl>
                                          <p:spTgt spid="252"/>
                                        </p:tgtEl>
                                        <p:attrNameLst>
                                          <p:attrName>style.visibility</p:attrName>
                                        </p:attrNameLst>
                                      </p:cBhvr>
                                      <p:to>
                                        <p:strVal val="visible"/>
                                      </p:to>
                                    </p:set>
                                    <p:animEffect transition="in" filter="fade">
                                      <p:cBhvr>
                                        <p:cTn id="18" dur="1000"/>
                                        <p:tgtEl>
                                          <p:spTgt spid="252"/>
                                        </p:tgtEl>
                                      </p:cBhvr>
                                    </p:animEffect>
                                  </p:childTnLst>
                                </p:cTn>
                              </p:par>
                              <p:par>
                                <p:cTn id="19" presetID="10" presetClass="entr" presetSubtype="0" fill="hold" nodeType="withEffect">
                                  <p:stCondLst>
                                    <p:cond delay="0"/>
                                  </p:stCondLst>
                                  <p:childTnLst>
                                    <p:set>
                                      <p:cBhvr>
                                        <p:cTn id="20" dur="1" fill="hold">
                                          <p:stCondLst>
                                            <p:cond delay="0"/>
                                          </p:stCondLst>
                                        </p:cTn>
                                        <p:tgtEl>
                                          <p:spTgt spid="253"/>
                                        </p:tgtEl>
                                        <p:attrNameLst>
                                          <p:attrName>style.visibility</p:attrName>
                                        </p:attrNameLst>
                                      </p:cBhvr>
                                      <p:to>
                                        <p:strVal val="visible"/>
                                      </p:to>
                                    </p:set>
                                    <p:animEffect transition="in" filter="fade">
                                      <p:cBhvr>
                                        <p:cTn id="21" dur="1000"/>
                                        <p:tgtEl>
                                          <p:spTgt spid="25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1"/>
                                        </p:tgtEl>
                                        <p:attrNameLst>
                                          <p:attrName>style.visibility</p:attrName>
                                        </p:attrNameLst>
                                      </p:cBhvr>
                                      <p:to>
                                        <p:strVal val="visible"/>
                                      </p:to>
                                    </p:set>
                                    <p:animEffect transition="in" filter="fade">
                                      <p:cBhvr>
                                        <p:cTn id="26" dur="1000"/>
                                        <p:tgtEl>
                                          <p:spTgt spid="25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fade">
                                      <p:cBhvr>
                                        <p:cTn id="31" dur="10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74C8-5F3E-6C48-8DBD-B75C5876969D}"/>
              </a:ext>
            </a:extLst>
          </p:cNvPr>
          <p:cNvSpPr>
            <a:spLocks noGrp="1"/>
          </p:cNvSpPr>
          <p:nvPr>
            <p:ph type="title"/>
          </p:nvPr>
        </p:nvSpPr>
        <p:spPr/>
        <p:txBody>
          <a:bodyPr/>
          <a:lstStyle/>
          <a:p>
            <a:r>
              <a:rPr lang="en-US" dirty="0"/>
              <a:t>Coding Practice 2</a:t>
            </a:r>
          </a:p>
        </p:txBody>
      </p:sp>
      <p:sp>
        <p:nvSpPr>
          <p:cNvPr id="5" name="TextBox 4">
            <a:extLst>
              <a:ext uri="{FF2B5EF4-FFF2-40B4-BE49-F238E27FC236}">
                <a16:creationId xmlns:a16="http://schemas.microsoft.com/office/drawing/2014/main" id="{B8E27C30-8DFC-D246-AB2C-48410D2B6BC1}"/>
              </a:ext>
            </a:extLst>
          </p:cNvPr>
          <p:cNvSpPr txBox="1"/>
          <p:nvPr/>
        </p:nvSpPr>
        <p:spPr>
          <a:xfrm>
            <a:off x="744859" y="1421440"/>
            <a:ext cx="7845985" cy="2462213"/>
          </a:xfrm>
          <a:prstGeom prst="rect">
            <a:avLst/>
          </a:prstGeom>
          <a:noFill/>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i="1" dirty="0">
                <a:solidFill>
                  <a:srgbClr val="9876AA"/>
                </a:solidFill>
                <a:latin typeface="Consolas" panose="020B0609020204030204" pitchFamily="49" charset="0"/>
                <a:cs typeface="Consolas" panose="020B0609020204030204" pitchFamily="49" charset="0"/>
              </a:rPr>
              <a:t>age</a:t>
            </a:r>
            <a:r>
              <a:rPr lang="en-US" dirty="0">
                <a:solidFill>
                  <a:srgbClr val="CC7832"/>
                </a:solidFill>
                <a:latin typeface="Consolas" panose="020B0609020204030204" pitchFamily="49" charset="0"/>
                <a:cs typeface="Consolas" panose="020B0609020204030204" pitchFamily="49" charset="0"/>
              </a:rPr>
              <a:t>, </a:t>
            </a:r>
            <a:r>
              <a:rPr lang="en-US" i="1" dirty="0">
                <a:solidFill>
                  <a:srgbClr val="9876AA"/>
                </a:solidFill>
                <a:latin typeface="Consolas" panose="020B0609020204030204" pitchFamily="49" charset="0"/>
                <a:cs typeface="Consolas" panose="020B0609020204030204" pitchFamily="49" charset="0"/>
              </a:rPr>
              <a:t>region</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a:t>
            </a:r>
            <a:r>
              <a:rPr lang="en-US" i="1" dirty="0">
                <a:solidFill>
                  <a:srgbClr val="A8C023"/>
                </a:solidFill>
                <a:latin typeface="Consolas" panose="020B0609020204030204" pitchFamily="49" charset="0"/>
                <a:cs typeface="Consolas" panose="020B0609020204030204" pitchFamily="49" charset="0"/>
              </a:rPr>
              <a:t>TODO - add  multiple lines of code here</a:t>
            </a:r>
            <a:br>
              <a:rPr lang="en-US" i="1" dirty="0">
                <a:solidFill>
                  <a:srgbClr val="A8C023"/>
                </a:solidFill>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21</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"USA"</a:t>
            </a:r>
            <a:r>
              <a:rPr lang="en-US" dirty="0">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 prints "OK to buy"</a:t>
            </a:r>
            <a:br>
              <a:rPr lang="en-US" dirty="0">
                <a:solidFill>
                  <a:srgbClr val="808080"/>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20</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"USA"</a:t>
            </a:r>
            <a:r>
              <a:rPr lang="en-US" dirty="0">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 prints Not OK</a:t>
            </a:r>
            <a:br>
              <a:rPr lang="en-US" dirty="0">
                <a:solidFill>
                  <a:srgbClr val="808080"/>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20</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"EURO"</a:t>
            </a:r>
            <a:r>
              <a:rPr lang="en-US" dirty="0">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 prints OK to buy</a:t>
            </a:r>
            <a:br>
              <a:rPr lang="en-US" dirty="0">
                <a:solidFill>
                  <a:srgbClr val="808080"/>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18</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"EURO"</a:t>
            </a:r>
            <a:r>
              <a:rPr lang="en-US" dirty="0">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 prints OK to buy</a:t>
            </a:r>
            <a:br>
              <a:rPr lang="en-US" dirty="0">
                <a:solidFill>
                  <a:srgbClr val="808080"/>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17</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"EURO"</a:t>
            </a:r>
            <a:r>
              <a:rPr lang="en-US" dirty="0">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 prints Not OK</a:t>
            </a:r>
            <a:br>
              <a:rPr lang="en-US" dirty="0">
                <a:solidFill>
                  <a:srgbClr val="808080"/>
                </a:solidFill>
                <a:latin typeface="Consolas" panose="020B0609020204030204" pitchFamily="49" charset="0"/>
                <a:cs typeface="Consolas" panose="020B0609020204030204" pitchFamily="49" charset="0"/>
              </a:rPr>
            </a:br>
            <a:r>
              <a:rPr lang="en-US" dirty="0">
                <a:solidFill>
                  <a:srgbClr val="808080"/>
                </a:solidFill>
                <a:latin typeface="Consolas" panose="020B0609020204030204" pitchFamily="49" charset="0"/>
                <a:cs typeface="Consolas" panose="020B0609020204030204" pitchFamily="49" charset="0"/>
              </a:rPr>
              <a:t>### The  following is true for anything else you put in besides USA or EURO</a:t>
            </a:r>
            <a:br>
              <a:rPr lang="en-US" dirty="0">
                <a:solidFill>
                  <a:srgbClr val="808080"/>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25</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"YOLO"</a:t>
            </a:r>
            <a:r>
              <a:rPr lang="en-US" dirty="0">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  prints Not  OK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27630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1A88B0-CF49-5149-8DBA-17B1BA803727}"/>
              </a:ext>
            </a:extLst>
          </p:cNvPr>
          <p:cNvSpPr>
            <a:spLocks noGrp="1"/>
          </p:cNvSpPr>
          <p:nvPr>
            <p:ph type="title"/>
          </p:nvPr>
        </p:nvSpPr>
        <p:spPr>
          <a:xfrm>
            <a:off x="179155" y="336084"/>
            <a:ext cx="8312700" cy="672000"/>
          </a:xfrm>
        </p:spPr>
        <p:txBody>
          <a:bodyPr/>
          <a:lstStyle/>
          <a:p>
            <a:r>
              <a:rPr lang="en-US" dirty="0"/>
              <a:t>Weekly Announcements! </a:t>
            </a:r>
          </a:p>
        </p:txBody>
      </p:sp>
      <p:sp>
        <p:nvSpPr>
          <p:cNvPr id="7" name="TextBox 6">
            <a:extLst>
              <a:ext uri="{FF2B5EF4-FFF2-40B4-BE49-F238E27FC236}">
                <a16:creationId xmlns:a16="http://schemas.microsoft.com/office/drawing/2014/main" id="{F1F79DD2-1F3F-234C-A44A-3A87D436D29A}"/>
              </a:ext>
            </a:extLst>
          </p:cNvPr>
          <p:cNvSpPr txBox="1"/>
          <p:nvPr/>
        </p:nvSpPr>
        <p:spPr>
          <a:xfrm>
            <a:off x="476335" y="1245870"/>
            <a:ext cx="5630954" cy="3323987"/>
          </a:xfrm>
          <a:prstGeom prst="rect">
            <a:avLst/>
          </a:prstGeom>
          <a:noFill/>
        </p:spPr>
        <p:txBody>
          <a:bodyPr wrap="square" rtlCol="0">
            <a:spAutoFit/>
          </a:bodyPr>
          <a:lstStyle/>
          <a:p>
            <a:r>
              <a:rPr lang="en-US" dirty="0"/>
              <a:t>TODO Reminders:</a:t>
            </a:r>
          </a:p>
          <a:p>
            <a:endParaRPr lang="en-US" dirty="0"/>
          </a:p>
          <a:p>
            <a:pPr marL="285750" indent="-285750">
              <a:buFont typeface="Arial" panose="020B0604020202020204" pitchFamily="34" charset="0"/>
              <a:buChar char="•"/>
            </a:pPr>
            <a:r>
              <a:rPr lang="en-US" dirty="0"/>
              <a:t>Reading 3 (</a:t>
            </a:r>
            <a:r>
              <a:rPr lang="en-US" dirty="0" err="1"/>
              <a:t>zyBooks</a:t>
            </a:r>
            <a:r>
              <a:rPr lang="en-US" dirty="0"/>
              <a:t>) – you already should have done that for Monday’s class </a:t>
            </a:r>
            <a:r>
              <a:rPr lang="en-US" dirty="0">
                <a:sym typeface="Wingdings" panose="05000000000000000000" pitchFamily="2" charset="2"/>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Lab 01 – Warm 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Reading 4 (</a:t>
            </a:r>
            <a:r>
              <a:rPr lang="en-US" dirty="0" err="1"/>
              <a:t>zyBooks</a:t>
            </a:r>
            <a:r>
              <a:rPr lang="en-US" dirty="0"/>
              <a:t>) – you already should have done that for today’s class </a:t>
            </a:r>
            <a:r>
              <a:rPr lang="en-US" dirty="0">
                <a:sym typeface="Wingdings" panose="05000000000000000000" pitchFamily="2" charset="2"/>
              </a:rPr>
              <a: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Lab 02 - Application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Reading 5 (zyBooks)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t>RPA 2</a:t>
            </a:r>
            <a:endParaRPr lang="en-US" dirty="0"/>
          </a:p>
        </p:txBody>
      </p:sp>
      <p:pic>
        <p:nvPicPr>
          <p:cNvPr id="2" name="Picture 2">
            <a:extLst>
              <a:ext uri="{FF2B5EF4-FFF2-40B4-BE49-F238E27FC236}">
                <a16:creationId xmlns:a16="http://schemas.microsoft.com/office/drawing/2014/main" id="{C1535D4E-EA48-4096-0426-1215838DA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5" y="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226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489432" y="108166"/>
            <a:ext cx="8312700" cy="672000"/>
          </a:xfrm>
          <a:prstGeom prst="rect">
            <a:avLst/>
          </a:prstGeom>
        </p:spPr>
        <p:txBody>
          <a:bodyPr spcFirstLastPara="1" vert="horz" wrap="square" lIns="60500" tIns="60500" rIns="60500" bIns="60500" rtlCol="0" anchor="b" anchorCtr="0">
            <a:noAutofit/>
          </a:bodyPr>
          <a:lstStyle/>
          <a:p>
            <a:r>
              <a:rPr lang="en-US" dirty="0"/>
              <a:t>Recall Activity</a:t>
            </a:r>
            <a:endParaRPr dirty="0"/>
          </a:p>
        </p:txBody>
      </p:sp>
      <p:sp>
        <p:nvSpPr>
          <p:cNvPr id="6" name="Text Placeholder 5">
            <a:extLst>
              <a:ext uri="{FF2B5EF4-FFF2-40B4-BE49-F238E27FC236}">
                <a16:creationId xmlns:a16="http://schemas.microsoft.com/office/drawing/2014/main" id="{BBA84413-A189-4E45-8BC1-0BAF8D04460A}"/>
              </a:ext>
            </a:extLst>
          </p:cNvPr>
          <p:cNvSpPr>
            <a:spLocks noGrp="1"/>
          </p:cNvSpPr>
          <p:nvPr>
            <p:ph type="body" idx="1"/>
          </p:nvPr>
        </p:nvSpPr>
        <p:spPr>
          <a:xfrm>
            <a:off x="489432" y="780166"/>
            <a:ext cx="7917181" cy="1625881"/>
          </a:xfrm>
        </p:spPr>
        <p:txBody>
          <a:bodyPr/>
          <a:lstStyle/>
          <a:p>
            <a:r>
              <a:rPr lang="en-US" sz="1800" dirty="0"/>
              <a:t>Identify how many functions are in the code below</a:t>
            </a:r>
          </a:p>
          <a:p>
            <a:r>
              <a:rPr lang="en-US" sz="1800" dirty="0"/>
              <a:t>List their names and parameters</a:t>
            </a:r>
          </a:p>
          <a:p>
            <a:r>
              <a:rPr lang="en-US" sz="1800" dirty="0"/>
              <a:t>Identify where the functions are being called</a:t>
            </a:r>
          </a:p>
          <a:p>
            <a:r>
              <a:rPr lang="en-US" sz="1800" dirty="0"/>
              <a:t>Submit your answers to our Attendance assignment for today’s class</a:t>
            </a:r>
          </a:p>
          <a:p>
            <a:pPr lvl="1"/>
            <a:endParaRPr lang="en-US" sz="1700" dirty="0"/>
          </a:p>
        </p:txBody>
      </p:sp>
      <p:sp>
        <p:nvSpPr>
          <p:cNvPr id="3" name="TextBox 2">
            <a:extLst>
              <a:ext uri="{FF2B5EF4-FFF2-40B4-BE49-F238E27FC236}">
                <a16:creationId xmlns:a16="http://schemas.microsoft.com/office/drawing/2014/main" id="{2CCE0028-C232-D079-44BA-37C465B31CC1}"/>
              </a:ext>
            </a:extLst>
          </p:cNvPr>
          <p:cNvSpPr txBox="1"/>
          <p:nvPr/>
        </p:nvSpPr>
        <p:spPr>
          <a:xfrm>
            <a:off x="762002" y="2406047"/>
            <a:ext cx="7917180" cy="2246769"/>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name_last_name</a:t>
            </a:r>
            <a:r>
              <a:rPr lang="en-US" dirty="0">
                <a:latin typeface="Courier New" panose="02070309020205020404" pitchFamily="49" charset="0"/>
                <a:cs typeface="Courier New" panose="02070309020205020404" pitchFamily="49" charset="0"/>
              </a:rPr>
              <a:t>(name,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return name + " " + </a:t>
            </a:r>
            <a:r>
              <a:rPr lang="en-US" dirty="0" err="1">
                <a:latin typeface="Courier New" panose="02070309020205020404" pitchFamily="49" charset="0"/>
                <a:cs typeface="Courier New" panose="02070309020205020404" pitchFamily="49" charset="0"/>
              </a:rPr>
              <a:t>last_name</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def greetings(msg, name,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print(msg + " " + </a:t>
            </a:r>
            <a:r>
              <a:rPr lang="en-US" dirty="0" err="1">
                <a:latin typeface="Courier New" panose="02070309020205020404" pitchFamily="49" charset="0"/>
                <a:cs typeface="Courier New" panose="02070309020205020404" pitchFamily="49" charset="0"/>
              </a:rPr>
              <a:t>name_last_name</a:t>
            </a:r>
            <a:r>
              <a:rPr lang="en-US" dirty="0">
                <a:latin typeface="Courier New" panose="02070309020205020404" pitchFamily="49" charset="0"/>
                <a:cs typeface="Courier New" panose="02070309020205020404" pitchFamily="49" charset="0"/>
              </a:rPr>
              <a:t>(name,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msg = input("Enter the greetings message: ")</a:t>
            </a:r>
          </a:p>
          <a:p>
            <a:r>
              <a:rPr lang="en-US" dirty="0">
                <a:latin typeface="Courier New" panose="02070309020205020404" pitchFamily="49" charset="0"/>
                <a:cs typeface="Courier New" panose="02070309020205020404" pitchFamily="49" charset="0"/>
              </a:rPr>
              <a:t>name = input("Enter your first name: ")</a:t>
            </a:r>
          </a:p>
          <a:p>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 = input("Enter your last name: ")</a:t>
            </a:r>
          </a:p>
          <a:p>
            <a:r>
              <a:rPr lang="en-US" dirty="0">
                <a:latin typeface="Courier New" panose="02070309020205020404" pitchFamily="49" charset="0"/>
                <a:cs typeface="Courier New" panose="02070309020205020404" pitchFamily="49" charset="0"/>
              </a:rPr>
              <a:t>greetings(msg, name,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489432" y="108166"/>
            <a:ext cx="8312700" cy="672000"/>
          </a:xfrm>
          <a:prstGeom prst="rect">
            <a:avLst/>
          </a:prstGeom>
        </p:spPr>
        <p:txBody>
          <a:bodyPr spcFirstLastPara="1" vert="horz" wrap="square" lIns="60500" tIns="60500" rIns="60500" bIns="60500" rtlCol="0" anchor="b" anchorCtr="0">
            <a:noAutofit/>
          </a:bodyPr>
          <a:lstStyle/>
          <a:p>
            <a:r>
              <a:rPr lang="en-US" dirty="0"/>
              <a:t>Recall Activity - Solution</a:t>
            </a:r>
            <a:endParaRPr dirty="0"/>
          </a:p>
        </p:txBody>
      </p:sp>
      <p:sp>
        <p:nvSpPr>
          <p:cNvPr id="6" name="Text Placeholder 5">
            <a:extLst>
              <a:ext uri="{FF2B5EF4-FFF2-40B4-BE49-F238E27FC236}">
                <a16:creationId xmlns:a16="http://schemas.microsoft.com/office/drawing/2014/main" id="{BBA84413-A189-4E45-8BC1-0BAF8D04460A}"/>
              </a:ext>
            </a:extLst>
          </p:cNvPr>
          <p:cNvSpPr>
            <a:spLocks noGrp="1"/>
          </p:cNvSpPr>
          <p:nvPr>
            <p:ph type="body" idx="1"/>
          </p:nvPr>
        </p:nvSpPr>
        <p:spPr>
          <a:xfrm>
            <a:off x="489432" y="780166"/>
            <a:ext cx="7917181" cy="1855458"/>
          </a:xfrm>
        </p:spPr>
        <p:txBody>
          <a:bodyPr/>
          <a:lstStyle/>
          <a:p>
            <a:r>
              <a:rPr lang="en-US" sz="1800" dirty="0"/>
              <a:t>Identify how many functions are in the code below: 2 functions</a:t>
            </a:r>
          </a:p>
          <a:p>
            <a:r>
              <a:rPr lang="en-US" sz="1800" dirty="0"/>
              <a:t>List their names and parameters: </a:t>
            </a:r>
            <a:r>
              <a:rPr lang="en-US" sz="1700" dirty="0" err="1"/>
              <a:t>name_last_name</a:t>
            </a:r>
            <a:r>
              <a:rPr lang="en-US" sz="1700" dirty="0"/>
              <a:t> has name and </a:t>
            </a:r>
            <a:r>
              <a:rPr lang="en-US" sz="1700" dirty="0" err="1"/>
              <a:t>last_name</a:t>
            </a:r>
            <a:r>
              <a:rPr lang="en-US" sz="1700" dirty="0"/>
              <a:t> as parameters; greetings has msg, name, and </a:t>
            </a:r>
            <a:r>
              <a:rPr lang="en-US" sz="1700" dirty="0" err="1"/>
              <a:t>last_name</a:t>
            </a:r>
            <a:r>
              <a:rPr lang="en-US" sz="1700" dirty="0"/>
              <a:t> as parameters</a:t>
            </a:r>
          </a:p>
          <a:p>
            <a:r>
              <a:rPr lang="en-US" sz="1800" dirty="0"/>
              <a:t>Identify where the functions are being called</a:t>
            </a:r>
          </a:p>
          <a:p>
            <a:pPr lvl="1"/>
            <a:endParaRPr lang="en-US" sz="1700" dirty="0"/>
          </a:p>
        </p:txBody>
      </p:sp>
      <p:sp>
        <p:nvSpPr>
          <p:cNvPr id="3" name="TextBox 2">
            <a:extLst>
              <a:ext uri="{FF2B5EF4-FFF2-40B4-BE49-F238E27FC236}">
                <a16:creationId xmlns:a16="http://schemas.microsoft.com/office/drawing/2014/main" id="{2CCE0028-C232-D079-44BA-37C465B31CC1}"/>
              </a:ext>
            </a:extLst>
          </p:cNvPr>
          <p:cNvSpPr txBox="1"/>
          <p:nvPr/>
        </p:nvSpPr>
        <p:spPr>
          <a:xfrm>
            <a:off x="769685" y="2571750"/>
            <a:ext cx="7917180" cy="2308324"/>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name_last_name</a:t>
            </a:r>
            <a:r>
              <a:rPr lang="en-US" dirty="0">
                <a:latin typeface="Courier New" panose="02070309020205020404" pitchFamily="49" charset="0"/>
                <a:cs typeface="Courier New" panose="02070309020205020404" pitchFamily="49" charset="0"/>
              </a:rPr>
              <a:t>(name,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return name + " " + </a:t>
            </a:r>
            <a:r>
              <a:rPr lang="en-US" dirty="0" err="1">
                <a:latin typeface="Courier New" panose="02070309020205020404" pitchFamily="49" charset="0"/>
                <a:cs typeface="Courier New" panose="02070309020205020404" pitchFamily="49" charset="0"/>
              </a:rPr>
              <a:t>last_name</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def greetings(msg, name,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print(msg + " " + </a:t>
            </a:r>
            <a:r>
              <a:rPr lang="en-US" sz="1600" b="1" dirty="0" err="1">
                <a:latin typeface="Courier New" panose="02070309020205020404" pitchFamily="49" charset="0"/>
                <a:cs typeface="Courier New" panose="02070309020205020404" pitchFamily="49" charset="0"/>
              </a:rPr>
              <a:t>name_last_name</a:t>
            </a:r>
            <a:r>
              <a:rPr lang="en-US" sz="1600" b="1" dirty="0">
                <a:latin typeface="Courier New" panose="02070309020205020404" pitchFamily="49" charset="0"/>
                <a:cs typeface="Courier New" panose="02070309020205020404" pitchFamily="49" charset="0"/>
              </a:rPr>
              <a:t>(name, </a:t>
            </a:r>
            <a:r>
              <a:rPr lang="en-US" sz="1600" b="1" dirty="0" err="1">
                <a:latin typeface="Courier New" panose="02070309020205020404" pitchFamily="49" charset="0"/>
                <a:cs typeface="Courier New" panose="02070309020205020404" pitchFamily="49" charset="0"/>
              </a:rPr>
              <a:t>last_name</a:t>
            </a:r>
            <a:r>
              <a:rPr lang="en-US" sz="1600"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msg = input("Enter the greetings message: ")</a:t>
            </a:r>
          </a:p>
          <a:p>
            <a:r>
              <a:rPr lang="en-US" dirty="0">
                <a:latin typeface="Courier New" panose="02070309020205020404" pitchFamily="49" charset="0"/>
                <a:cs typeface="Courier New" panose="02070309020205020404" pitchFamily="49" charset="0"/>
              </a:rPr>
              <a:t>name = input("Enter your first name: ")</a:t>
            </a:r>
          </a:p>
          <a:p>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 = input("Enter your last name: ")</a:t>
            </a:r>
          </a:p>
          <a:p>
            <a:r>
              <a:rPr lang="en-US" sz="1600" b="1" dirty="0">
                <a:latin typeface="Courier New" panose="02070309020205020404" pitchFamily="49" charset="0"/>
                <a:cs typeface="Courier New" panose="02070309020205020404" pitchFamily="49" charset="0"/>
              </a:rPr>
              <a:t>greetings(msg, name, </a:t>
            </a:r>
            <a:r>
              <a:rPr lang="en-US" sz="1600" b="1" dirty="0" err="1">
                <a:latin typeface="Courier New" panose="02070309020205020404" pitchFamily="49" charset="0"/>
                <a:cs typeface="Courier New" panose="02070309020205020404" pitchFamily="49" charset="0"/>
              </a:rPr>
              <a:t>last_name</a:t>
            </a:r>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457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3"/>
          <p:cNvSpPr txBox="1">
            <a:spLocks noGrp="1"/>
          </p:cNvSpPr>
          <p:nvPr>
            <p:ph type="title"/>
          </p:nvPr>
        </p:nvSpPr>
        <p:spPr>
          <a:xfrm>
            <a:off x="415650" y="90553"/>
            <a:ext cx="8312700" cy="672000"/>
          </a:xfrm>
          <a:prstGeom prst="rect">
            <a:avLst/>
          </a:prstGeom>
        </p:spPr>
        <p:txBody>
          <a:bodyPr spcFirstLastPara="1" vert="horz" wrap="square" lIns="60500" tIns="60500" rIns="60500" bIns="60500" rtlCol="0" anchor="b" anchorCtr="0">
            <a:noAutofit/>
          </a:bodyPr>
          <a:lstStyle/>
          <a:p>
            <a:r>
              <a:rPr lang="en" dirty="0"/>
              <a:t>Basic Conditionals</a:t>
            </a:r>
            <a:endParaRPr dirty="0"/>
          </a:p>
        </p:txBody>
      </p:sp>
      <p:sp>
        <p:nvSpPr>
          <p:cNvPr id="222" name="Google Shape;222;p43"/>
          <p:cNvSpPr txBox="1">
            <a:spLocks noGrp="1"/>
          </p:cNvSpPr>
          <p:nvPr>
            <p:ph type="body" idx="1"/>
          </p:nvPr>
        </p:nvSpPr>
        <p:spPr>
          <a:xfrm>
            <a:off x="415650" y="762553"/>
            <a:ext cx="8312700" cy="4132059"/>
          </a:xfrm>
          <a:prstGeom prst="rect">
            <a:avLst/>
          </a:prstGeom>
        </p:spPr>
        <p:txBody>
          <a:bodyPr spcFirstLastPara="1" vert="horz" wrap="square" lIns="60500" tIns="60500" rIns="60500" bIns="60500" rtlCol="0" anchor="t" anchorCtr="0">
            <a:noAutofit/>
          </a:bodyPr>
          <a:lstStyle/>
          <a:p>
            <a:pPr>
              <a:buChar char="●"/>
            </a:pPr>
            <a:r>
              <a:rPr lang="en" sz="1800" dirty="0"/>
              <a:t>Logic that evaluates as</a:t>
            </a:r>
            <a:endParaRPr sz="1800" dirty="0"/>
          </a:p>
          <a:p>
            <a:pPr lvl="1">
              <a:spcBef>
                <a:spcPts val="0"/>
              </a:spcBef>
              <a:buChar char="○"/>
            </a:pPr>
            <a:r>
              <a:rPr lang="en" sz="1400" dirty="0"/>
              <a:t>Yes or No</a:t>
            </a:r>
            <a:endParaRPr sz="1400" dirty="0"/>
          </a:p>
          <a:p>
            <a:pPr lvl="1">
              <a:spcBef>
                <a:spcPts val="0"/>
              </a:spcBef>
              <a:buChar char="○"/>
            </a:pPr>
            <a:r>
              <a:rPr lang="en" sz="1400" dirty="0"/>
              <a:t>True or False (called a Boolean)</a:t>
            </a:r>
          </a:p>
          <a:p>
            <a:pPr lvl="1">
              <a:spcBef>
                <a:spcPts val="0"/>
              </a:spcBef>
              <a:buChar char="○"/>
            </a:pPr>
            <a:endParaRPr sz="1400" dirty="0"/>
          </a:p>
          <a:p>
            <a:pPr>
              <a:spcBef>
                <a:spcPts val="0"/>
              </a:spcBef>
              <a:buChar char="●"/>
            </a:pPr>
            <a:r>
              <a:rPr lang="en" sz="1800" dirty="0"/>
              <a:t>Essential in all programming languages</a:t>
            </a:r>
            <a:endParaRPr sz="1800" dirty="0"/>
          </a:p>
          <a:p>
            <a:pPr lvl="1">
              <a:spcBef>
                <a:spcPts val="0"/>
              </a:spcBef>
              <a:buChar char="○"/>
            </a:pPr>
            <a:r>
              <a:rPr lang="en" dirty="0"/>
              <a:t>You mentally do this all the time</a:t>
            </a:r>
            <a:endParaRPr dirty="0"/>
          </a:p>
          <a:p>
            <a:pPr lvl="1">
              <a:spcBef>
                <a:spcPts val="0"/>
              </a:spcBef>
              <a:buChar char="○"/>
            </a:pPr>
            <a:r>
              <a:rPr lang="en" dirty="0"/>
              <a:t>100 pennies greater than $1? </a:t>
            </a:r>
            <a:endParaRPr dirty="0"/>
          </a:p>
          <a:p>
            <a:pPr marL="0" indent="0">
              <a:buNone/>
            </a:pPr>
            <a:endParaRPr dirty="0"/>
          </a:p>
          <a:p>
            <a:pPr>
              <a:buChar char="●"/>
            </a:pPr>
            <a:r>
              <a:rPr lang="en" sz="1800" dirty="0"/>
              <a:t>Common logic operators</a:t>
            </a:r>
            <a:endParaRPr sz="1800" dirty="0"/>
          </a:p>
          <a:p>
            <a:pPr lvl="1">
              <a:spcBef>
                <a:spcPts val="0"/>
              </a:spcBef>
            </a:pPr>
            <a:r>
              <a:rPr lang="en" sz="1400" dirty="0"/>
              <a:t>==   Equals</a:t>
            </a:r>
            <a:endParaRPr sz="1400" dirty="0"/>
          </a:p>
          <a:p>
            <a:pPr lvl="1">
              <a:spcBef>
                <a:spcPts val="0"/>
              </a:spcBef>
            </a:pPr>
            <a:r>
              <a:rPr lang="en" sz="1400" dirty="0"/>
              <a:t>&lt;     Less than (is left less than right)</a:t>
            </a:r>
            <a:endParaRPr sz="1400" dirty="0"/>
          </a:p>
          <a:p>
            <a:pPr lvl="1">
              <a:spcBef>
                <a:spcPts val="0"/>
              </a:spcBef>
            </a:pPr>
            <a:r>
              <a:rPr lang="en" sz="1400" dirty="0"/>
              <a:t>&gt;     Greater than</a:t>
            </a:r>
            <a:endParaRPr sz="1400" dirty="0"/>
          </a:p>
          <a:p>
            <a:pPr lvl="1">
              <a:spcBef>
                <a:spcPts val="0"/>
              </a:spcBef>
            </a:pPr>
            <a:r>
              <a:rPr lang="en" sz="1400" dirty="0"/>
              <a:t>&lt;=   Less than OR equal</a:t>
            </a:r>
            <a:endParaRPr sz="1400" dirty="0"/>
          </a:p>
          <a:p>
            <a:pPr lvl="1">
              <a:spcBef>
                <a:spcPts val="0"/>
              </a:spcBef>
            </a:pPr>
            <a:r>
              <a:rPr lang="en" sz="1400" dirty="0"/>
              <a:t>&gt;=   Greater than OR equal</a:t>
            </a:r>
            <a:endParaRPr sz="1400" dirty="0"/>
          </a:p>
          <a:p>
            <a:pPr lvl="1">
              <a:spcBef>
                <a:spcPts val="0"/>
              </a:spcBef>
            </a:pPr>
            <a:r>
              <a:rPr lang="en" sz="1400" dirty="0"/>
              <a:t>!=    not equal ( ! is your NOT character)</a:t>
            </a:r>
            <a:endParaRPr sz="1400" dirty="0"/>
          </a:p>
          <a:p>
            <a:pPr marL="0" indent="0">
              <a:spcAft>
                <a:spcPts val="4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4"/>
          <p:cNvSpPr txBox="1">
            <a:spLocks noGrp="1"/>
          </p:cNvSpPr>
          <p:nvPr>
            <p:ph type="title"/>
          </p:nvPr>
        </p:nvSpPr>
        <p:spPr>
          <a:xfrm>
            <a:off x="415638" y="274385"/>
            <a:ext cx="8312700" cy="672000"/>
          </a:xfrm>
          <a:prstGeom prst="rect">
            <a:avLst/>
          </a:prstGeom>
        </p:spPr>
        <p:txBody>
          <a:bodyPr spcFirstLastPara="1" vert="horz" wrap="square" lIns="60500" tIns="60500" rIns="60500" bIns="60500" rtlCol="0" anchor="b" anchorCtr="0">
            <a:noAutofit/>
          </a:bodyPr>
          <a:lstStyle/>
          <a:p>
            <a:r>
              <a:rPr lang="en" dirty="0"/>
              <a:t>Structure of if statements</a:t>
            </a:r>
            <a:endParaRPr dirty="0"/>
          </a:p>
        </p:txBody>
      </p:sp>
      <p:sp>
        <p:nvSpPr>
          <p:cNvPr id="231" name="Google Shape;231;p44"/>
          <p:cNvSpPr txBox="1"/>
          <p:nvPr/>
        </p:nvSpPr>
        <p:spPr>
          <a:xfrm>
            <a:off x="137169" y="1061980"/>
            <a:ext cx="4377056" cy="298500"/>
          </a:xfrm>
          <a:prstGeom prst="rect">
            <a:avLst/>
          </a:prstGeom>
          <a:noFill/>
          <a:ln>
            <a:noFill/>
          </a:ln>
        </p:spPr>
        <p:txBody>
          <a:bodyPr spcFirstLastPara="1" wrap="square" lIns="91425" tIns="91425" rIns="91425" bIns="91425" anchor="t" anchorCtr="0">
            <a:noAutofit/>
          </a:bodyPr>
          <a:lstStyle/>
          <a:p>
            <a:pPr marL="457221" indent="-317514">
              <a:buSzPts val="1400"/>
              <a:buFont typeface="Proxima Nova"/>
              <a:buChar char="●"/>
            </a:pPr>
            <a:r>
              <a:rPr lang="en" sz="2000" dirty="0">
                <a:latin typeface="Proxima Nova"/>
                <a:ea typeface="Proxima Nova"/>
                <a:cs typeface="Proxima Nova"/>
                <a:sym typeface="Proxima Nova"/>
              </a:rPr>
              <a:t>if without else</a:t>
            </a:r>
            <a:endParaRPr sz="2000" dirty="0">
              <a:latin typeface="Proxima Nova"/>
              <a:ea typeface="Proxima Nova"/>
              <a:cs typeface="Proxima Nova"/>
              <a:sym typeface="Proxima Nova"/>
            </a:endParaRPr>
          </a:p>
        </p:txBody>
      </p:sp>
      <p:sp>
        <p:nvSpPr>
          <p:cNvPr id="232" name="Google Shape;232;p44"/>
          <p:cNvSpPr txBox="1"/>
          <p:nvPr/>
        </p:nvSpPr>
        <p:spPr>
          <a:xfrm>
            <a:off x="4514225" y="1078501"/>
            <a:ext cx="3111000" cy="298500"/>
          </a:xfrm>
          <a:prstGeom prst="rect">
            <a:avLst/>
          </a:prstGeom>
          <a:noFill/>
          <a:ln>
            <a:noFill/>
          </a:ln>
        </p:spPr>
        <p:txBody>
          <a:bodyPr spcFirstLastPara="1" wrap="square" lIns="91425" tIns="91425" rIns="91425" bIns="91425" anchor="t" anchorCtr="0">
            <a:noAutofit/>
          </a:bodyPr>
          <a:lstStyle/>
          <a:p>
            <a:pPr marL="457221" indent="-317514">
              <a:buSzPts val="1400"/>
              <a:buFont typeface="Proxima Nova"/>
              <a:buChar char="●"/>
            </a:pPr>
            <a:r>
              <a:rPr lang="en" sz="2000" dirty="0">
                <a:latin typeface="Proxima Nova"/>
                <a:ea typeface="Proxima Nova"/>
                <a:cs typeface="Proxima Nova"/>
                <a:sym typeface="Proxima Nova"/>
              </a:rPr>
              <a:t>if with else </a:t>
            </a:r>
            <a:endParaRPr sz="2000" dirty="0">
              <a:latin typeface="Proxima Nova"/>
              <a:ea typeface="Proxima Nova"/>
              <a:cs typeface="Proxima Nova"/>
              <a:sym typeface="Proxima Nova"/>
            </a:endParaRPr>
          </a:p>
        </p:txBody>
      </p:sp>
      <p:sp>
        <p:nvSpPr>
          <p:cNvPr id="4" name="Rectangle 3">
            <a:extLst>
              <a:ext uri="{FF2B5EF4-FFF2-40B4-BE49-F238E27FC236}">
                <a16:creationId xmlns:a16="http://schemas.microsoft.com/office/drawing/2014/main" id="{7C4C47FD-88CE-5747-98F4-F64160C19745}"/>
              </a:ext>
            </a:extLst>
          </p:cNvPr>
          <p:cNvSpPr/>
          <p:nvPr/>
        </p:nvSpPr>
        <p:spPr>
          <a:xfrm>
            <a:off x="557546" y="1595947"/>
            <a:ext cx="3653210" cy="1477328"/>
          </a:xfrm>
          <a:prstGeom prst="rect">
            <a:avLst/>
          </a:prstGeom>
        </p:spPr>
        <p:txBody>
          <a:bodyPr wrap="square">
            <a:spAutoFit/>
          </a:bodyPr>
          <a:lstStyle/>
          <a:p>
            <a:r>
              <a:rPr lang="en-US" sz="1800" dirty="0">
                <a:solidFill>
                  <a:srgbClr val="CC7832"/>
                </a:solidFill>
                <a:latin typeface="Consolas" panose="020B0609020204030204" pitchFamily="49" charset="0"/>
                <a:cs typeface="Consolas" panose="020B0609020204030204" pitchFamily="49" charset="0"/>
              </a:rPr>
              <a:t>def </a:t>
            </a:r>
            <a:r>
              <a:rPr lang="en-US" sz="1800" dirty="0" err="1">
                <a:solidFill>
                  <a:srgbClr val="FFC66D"/>
                </a:solidFill>
                <a:latin typeface="Consolas" panose="020B0609020204030204" pitchFamily="49" charset="0"/>
                <a:cs typeface="Consolas" panose="020B0609020204030204" pitchFamily="49" charset="0"/>
              </a:rPr>
              <a:t>get_happy</a:t>
            </a:r>
            <a:r>
              <a:rPr lang="en-US" sz="1800" dirty="0">
                <a:latin typeface="Consolas" panose="020B0609020204030204" pitchFamily="49" charset="0"/>
                <a:cs typeface="Consolas" panose="020B0609020204030204" pitchFamily="49" charset="0"/>
              </a:rPr>
              <a:t>(puppies):</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happy = </a:t>
            </a:r>
            <a:r>
              <a:rPr lang="en-US" sz="1800" dirty="0">
                <a:solidFill>
                  <a:srgbClr val="CC7832"/>
                </a:solidFill>
                <a:latin typeface="Consolas" panose="020B0609020204030204" pitchFamily="49" charset="0"/>
                <a:cs typeface="Consolas" panose="020B0609020204030204" pitchFamily="49" charset="0"/>
              </a:rPr>
              <a:t>False</a:t>
            </a:r>
            <a:br>
              <a:rPr lang="en-US" sz="1800" dirty="0">
                <a:solidFill>
                  <a:srgbClr val="CC7832"/>
                </a:solidFill>
                <a:latin typeface="Consolas" panose="020B0609020204030204" pitchFamily="49" charset="0"/>
                <a:cs typeface="Consolas" panose="020B0609020204030204" pitchFamily="49" charset="0"/>
              </a:rPr>
            </a:br>
            <a:r>
              <a:rPr lang="en-US" sz="1800" dirty="0">
                <a:solidFill>
                  <a:srgbClr val="CC7832"/>
                </a:solidFill>
                <a:latin typeface="Consolas" panose="020B0609020204030204" pitchFamily="49" charset="0"/>
                <a:cs typeface="Consolas" panose="020B0609020204030204" pitchFamily="49" charset="0"/>
              </a:rPr>
              <a:t>    if </a:t>
            </a:r>
            <a:r>
              <a:rPr lang="en-US" sz="1800" dirty="0">
                <a:latin typeface="Consolas" panose="020B0609020204030204" pitchFamily="49" charset="0"/>
                <a:cs typeface="Consolas" panose="020B0609020204030204" pitchFamily="49" charset="0"/>
              </a:rPr>
              <a:t>puppies &gt;= </a:t>
            </a:r>
            <a:r>
              <a:rPr lang="en-US" sz="1800" dirty="0">
                <a:solidFill>
                  <a:srgbClr val="6897BB"/>
                </a:solidFill>
                <a:latin typeface="Consolas" panose="020B0609020204030204" pitchFamily="49" charset="0"/>
                <a:cs typeface="Consolas" panose="020B0609020204030204" pitchFamily="49" charset="0"/>
              </a:rPr>
              <a:t>100</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happy = </a:t>
            </a:r>
            <a:r>
              <a:rPr lang="en-US" sz="1800" dirty="0">
                <a:solidFill>
                  <a:srgbClr val="CC7832"/>
                </a:solidFill>
                <a:latin typeface="Consolas" panose="020B0609020204030204" pitchFamily="49" charset="0"/>
                <a:cs typeface="Consolas" panose="020B0609020204030204" pitchFamily="49" charset="0"/>
              </a:rPr>
              <a:t>True</a:t>
            </a:r>
            <a:br>
              <a:rPr lang="en-US" sz="1800" dirty="0">
                <a:solidFill>
                  <a:srgbClr val="CC7832"/>
                </a:solidFill>
                <a:latin typeface="Consolas" panose="020B0609020204030204" pitchFamily="49" charset="0"/>
                <a:cs typeface="Consolas" panose="020B0609020204030204" pitchFamily="49" charset="0"/>
              </a:rPr>
            </a:br>
            <a:r>
              <a:rPr lang="en-US" sz="1800" dirty="0">
                <a:solidFill>
                  <a:srgbClr val="CC7832"/>
                </a:solidFill>
                <a:latin typeface="Consolas" panose="020B0609020204030204" pitchFamily="49" charset="0"/>
                <a:cs typeface="Consolas" panose="020B0609020204030204" pitchFamily="49" charset="0"/>
              </a:rPr>
              <a:t>    return </a:t>
            </a:r>
            <a:r>
              <a:rPr lang="en-US" sz="1800" dirty="0">
                <a:latin typeface="Consolas" panose="020B0609020204030204" pitchFamily="49" charset="0"/>
                <a:cs typeface="Consolas" panose="020B0609020204030204" pitchFamily="49" charset="0"/>
              </a:rPr>
              <a:t>happy</a:t>
            </a:r>
          </a:p>
        </p:txBody>
      </p:sp>
      <p:sp>
        <p:nvSpPr>
          <p:cNvPr id="7" name="Rectangle 6">
            <a:extLst>
              <a:ext uri="{FF2B5EF4-FFF2-40B4-BE49-F238E27FC236}">
                <a16:creationId xmlns:a16="http://schemas.microsoft.com/office/drawing/2014/main" id="{938D3371-A41B-CD40-8F79-67D37BD283B7}"/>
              </a:ext>
            </a:extLst>
          </p:cNvPr>
          <p:cNvSpPr/>
          <p:nvPr/>
        </p:nvSpPr>
        <p:spPr>
          <a:xfrm>
            <a:off x="4840941" y="1509117"/>
            <a:ext cx="3887397" cy="1754326"/>
          </a:xfrm>
          <a:prstGeom prst="rect">
            <a:avLst/>
          </a:prstGeom>
        </p:spPr>
        <p:txBody>
          <a:bodyPr wrap="square">
            <a:spAutoFit/>
          </a:bodyPr>
          <a:lstStyle/>
          <a:p>
            <a:r>
              <a:rPr lang="en-US" sz="1800" dirty="0">
                <a:solidFill>
                  <a:srgbClr val="CC7832"/>
                </a:solidFill>
                <a:latin typeface="Consolas" panose="020B0609020204030204" pitchFamily="49" charset="0"/>
                <a:cs typeface="Consolas" panose="020B0609020204030204" pitchFamily="49" charset="0"/>
              </a:rPr>
              <a:t>def </a:t>
            </a:r>
            <a:r>
              <a:rPr lang="en-US" sz="1800" dirty="0">
                <a:solidFill>
                  <a:srgbClr val="FFC66D"/>
                </a:solidFill>
                <a:latin typeface="Consolas" panose="020B0609020204030204" pitchFamily="49" charset="0"/>
                <a:cs typeface="Consolas" panose="020B0609020204030204" pitchFamily="49" charset="0"/>
              </a:rPr>
              <a:t>get_happy2</a:t>
            </a:r>
            <a:r>
              <a:rPr lang="en-US" sz="1800" dirty="0">
                <a:latin typeface="Consolas" panose="020B0609020204030204" pitchFamily="49" charset="0"/>
                <a:cs typeface="Consolas" panose="020B0609020204030204" pitchFamily="49" charset="0"/>
              </a:rPr>
              <a:t>(puppies):</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a:solidFill>
                  <a:srgbClr val="CC7832"/>
                </a:solidFill>
                <a:latin typeface="Consolas" panose="020B0609020204030204" pitchFamily="49" charset="0"/>
                <a:cs typeface="Consolas" panose="020B0609020204030204" pitchFamily="49" charset="0"/>
              </a:rPr>
              <a:t>if </a:t>
            </a:r>
            <a:r>
              <a:rPr lang="en-US" sz="1800" dirty="0">
                <a:latin typeface="Consolas" panose="020B0609020204030204" pitchFamily="49" charset="0"/>
                <a:cs typeface="Consolas" panose="020B0609020204030204" pitchFamily="49" charset="0"/>
              </a:rPr>
              <a:t>puppies &gt;= </a:t>
            </a:r>
            <a:r>
              <a:rPr lang="en-US" sz="1800" dirty="0">
                <a:solidFill>
                  <a:srgbClr val="6897BB"/>
                </a:solidFill>
                <a:latin typeface="Consolas" panose="020B0609020204030204" pitchFamily="49" charset="0"/>
                <a:cs typeface="Consolas" panose="020B0609020204030204" pitchFamily="49" charset="0"/>
              </a:rPr>
              <a:t>100</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happy = </a:t>
            </a:r>
            <a:r>
              <a:rPr lang="en-US" sz="1800" dirty="0">
                <a:solidFill>
                  <a:srgbClr val="CC7832"/>
                </a:solidFill>
                <a:latin typeface="Consolas" panose="020B0609020204030204" pitchFamily="49" charset="0"/>
                <a:cs typeface="Consolas" panose="020B0609020204030204" pitchFamily="49" charset="0"/>
              </a:rPr>
              <a:t>True</a:t>
            </a:r>
            <a:br>
              <a:rPr lang="en-US" sz="1800" dirty="0">
                <a:solidFill>
                  <a:srgbClr val="CC7832"/>
                </a:solidFill>
                <a:latin typeface="Consolas" panose="020B0609020204030204" pitchFamily="49" charset="0"/>
                <a:cs typeface="Consolas" panose="020B0609020204030204" pitchFamily="49" charset="0"/>
              </a:rPr>
            </a:br>
            <a:r>
              <a:rPr lang="en-US" sz="1800" dirty="0">
                <a:solidFill>
                  <a:srgbClr val="CC7832"/>
                </a:solidFill>
                <a:latin typeface="Consolas" panose="020B0609020204030204" pitchFamily="49" charset="0"/>
                <a:cs typeface="Consolas" panose="020B0609020204030204" pitchFamily="49" charset="0"/>
              </a:rPr>
              <a:t>    else</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happy = </a:t>
            </a:r>
            <a:r>
              <a:rPr lang="en-US" sz="1800" dirty="0">
                <a:solidFill>
                  <a:srgbClr val="CC7832"/>
                </a:solidFill>
                <a:latin typeface="Consolas" panose="020B0609020204030204" pitchFamily="49" charset="0"/>
                <a:cs typeface="Consolas" panose="020B0609020204030204" pitchFamily="49" charset="0"/>
              </a:rPr>
              <a:t>False</a:t>
            </a:r>
            <a:br>
              <a:rPr lang="en-US" sz="1800" dirty="0">
                <a:solidFill>
                  <a:srgbClr val="CC7832"/>
                </a:solidFill>
                <a:latin typeface="Consolas" panose="020B0609020204030204" pitchFamily="49" charset="0"/>
                <a:cs typeface="Consolas" panose="020B0609020204030204" pitchFamily="49" charset="0"/>
              </a:rPr>
            </a:br>
            <a:r>
              <a:rPr lang="en-US" sz="1800" dirty="0">
                <a:solidFill>
                  <a:srgbClr val="CC7832"/>
                </a:solidFill>
                <a:latin typeface="Consolas" panose="020B0609020204030204" pitchFamily="49" charset="0"/>
                <a:cs typeface="Consolas" panose="020B0609020204030204" pitchFamily="49" charset="0"/>
              </a:rPr>
              <a:t>    return </a:t>
            </a:r>
            <a:r>
              <a:rPr lang="en-US" sz="1800" dirty="0">
                <a:latin typeface="Consolas" panose="020B0609020204030204" pitchFamily="49" charset="0"/>
                <a:cs typeface="Consolas" panose="020B0609020204030204" pitchFamily="49" charset="0"/>
              </a:rPr>
              <a:t>happy</a:t>
            </a:r>
          </a:p>
        </p:txBody>
      </p:sp>
      <p:sp>
        <p:nvSpPr>
          <p:cNvPr id="8" name="Rectangle 7">
            <a:extLst>
              <a:ext uri="{FF2B5EF4-FFF2-40B4-BE49-F238E27FC236}">
                <a16:creationId xmlns:a16="http://schemas.microsoft.com/office/drawing/2014/main" id="{6B365E38-A6C6-8C46-AAC5-A8A262A7B127}"/>
              </a:ext>
            </a:extLst>
          </p:cNvPr>
          <p:cNvSpPr/>
          <p:nvPr/>
        </p:nvSpPr>
        <p:spPr>
          <a:xfrm>
            <a:off x="415638" y="3594864"/>
            <a:ext cx="7959995" cy="1200329"/>
          </a:xfrm>
          <a:prstGeom prst="rect">
            <a:avLst/>
          </a:prstGeom>
        </p:spPr>
        <p:txBody>
          <a:bodyPr wrap="square">
            <a:spAutoFit/>
          </a:bodyPr>
          <a:lstStyle/>
          <a:p>
            <a:r>
              <a:rPr lang="en-US" sz="1800" dirty="0">
                <a:solidFill>
                  <a:srgbClr val="808080"/>
                </a:solidFill>
                <a:latin typeface="Consolas" panose="020B0609020204030204" pitchFamily="49" charset="0"/>
                <a:cs typeface="Consolas" panose="020B0609020204030204" pitchFamily="49" charset="0"/>
              </a:rPr>
              <a:t># conditions are operations, so you can return the result</a:t>
            </a:r>
            <a:br>
              <a:rPr lang="en-US" sz="1800" dirty="0">
                <a:solidFill>
                  <a:srgbClr val="808080"/>
                </a:solidFill>
                <a:latin typeface="Consolas" panose="020B0609020204030204" pitchFamily="49" charset="0"/>
                <a:cs typeface="Consolas" panose="020B0609020204030204" pitchFamily="49" charset="0"/>
              </a:rPr>
            </a:br>
            <a:r>
              <a:rPr lang="en-US" sz="1800" dirty="0">
                <a:solidFill>
                  <a:srgbClr val="CC7832"/>
                </a:solidFill>
                <a:latin typeface="Consolas" panose="020B0609020204030204" pitchFamily="49" charset="0"/>
                <a:cs typeface="Consolas" panose="020B0609020204030204" pitchFamily="49" charset="0"/>
              </a:rPr>
              <a:t>def </a:t>
            </a:r>
            <a:r>
              <a:rPr lang="en-US" sz="1800" dirty="0">
                <a:solidFill>
                  <a:srgbClr val="FFC66D"/>
                </a:solidFill>
                <a:latin typeface="Consolas" panose="020B0609020204030204" pitchFamily="49" charset="0"/>
                <a:cs typeface="Consolas" panose="020B0609020204030204" pitchFamily="49" charset="0"/>
              </a:rPr>
              <a:t>get_happy3</a:t>
            </a:r>
            <a:r>
              <a:rPr lang="en-US" sz="1800" dirty="0">
                <a:latin typeface="Consolas" panose="020B0609020204030204" pitchFamily="49" charset="0"/>
                <a:cs typeface="Consolas" panose="020B0609020204030204" pitchFamily="49" charset="0"/>
              </a:rPr>
              <a:t>(puppies):</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a:solidFill>
                  <a:srgbClr val="CC7832"/>
                </a:solidFill>
                <a:latin typeface="Consolas" panose="020B0609020204030204" pitchFamily="49" charset="0"/>
                <a:cs typeface="Consolas" panose="020B0609020204030204" pitchFamily="49" charset="0"/>
              </a:rPr>
              <a:t>return </a:t>
            </a:r>
            <a:r>
              <a:rPr lang="en-US" sz="1800" dirty="0">
                <a:latin typeface="Consolas" panose="020B0609020204030204" pitchFamily="49" charset="0"/>
                <a:cs typeface="Consolas" panose="020B0609020204030204" pitchFamily="49" charset="0"/>
              </a:rPr>
              <a:t>puppies &gt;= </a:t>
            </a:r>
            <a:r>
              <a:rPr lang="en-US" sz="1800" dirty="0">
                <a:solidFill>
                  <a:srgbClr val="6897BB"/>
                </a:solidFill>
                <a:latin typeface="Consolas" panose="020B0609020204030204" pitchFamily="49" charset="0"/>
                <a:cs typeface="Consolas" panose="020B0609020204030204" pitchFamily="49" charset="0"/>
              </a:rPr>
              <a:t>100</a:t>
            </a:r>
            <a:br>
              <a:rPr lang="en-US" sz="1800" dirty="0">
                <a:solidFill>
                  <a:srgbClr val="6897BB"/>
                </a:solidFill>
                <a:latin typeface="Consolas" panose="020B0609020204030204" pitchFamily="49" charset="0"/>
                <a:cs typeface="Consolas" panose="020B0609020204030204" pitchFamily="49" charset="0"/>
              </a:rPr>
            </a:br>
            <a:endParaRPr lang="en-US" sz="1800"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EF4A-2C3E-194F-B62B-FF48FC1462D9}"/>
              </a:ext>
            </a:extLst>
          </p:cNvPr>
          <p:cNvSpPr>
            <a:spLocks noGrp="1"/>
          </p:cNvSpPr>
          <p:nvPr>
            <p:ph type="title"/>
          </p:nvPr>
        </p:nvSpPr>
        <p:spPr/>
        <p:txBody>
          <a:bodyPr/>
          <a:lstStyle/>
          <a:p>
            <a:r>
              <a:rPr lang="en-US" dirty="0"/>
              <a:t>Coding Practice</a:t>
            </a:r>
          </a:p>
        </p:txBody>
      </p:sp>
      <p:sp>
        <p:nvSpPr>
          <p:cNvPr id="3" name="Text Placeholder 2">
            <a:extLst>
              <a:ext uri="{FF2B5EF4-FFF2-40B4-BE49-F238E27FC236}">
                <a16:creationId xmlns:a16="http://schemas.microsoft.com/office/drawing/2014/main" id="{E9359C9E-81BD-C144-8D15-63C7EB0113B3}"/>
              </a:ext>
            </a:extLst>
          </p:cNvPr>
          <p:cNvSpPr>
            <a:spLocks noGrp="1"/>
          </p:cNvSpPr>
          <p:nvPr>
            <p:ph type="body" idx="1"/>
          </p:nvPr>
        </p:nvSpPr>
        <p:spPr>
          <a:xfrm>
            <a:off x="415638" y="1271068"/>
            <a:ext cx="8312700" cy="417285"/>
          </a:xfrm>
        </p:spPr>
        <p:txBody>
          <a:bodyPr/>
          <a:lstStyle/>
          <a:p>
            <a:r>
              <a:rPr lang="en-US" sz="1800" dirty="0"/>
              <a:t>Complete the following code</a:t>
            </a:r>
          </a:p>
        </p:txBody>
      </p:sp>
      <p:sp>
        <p:nvSpPr>
          <p:cNvPr id="5" name="TextBox 4">
            <a:extLst>
              <a:ext uri="{FF2B5EF4-FFF2-40B4-BE49-F238E27FC236}">
                <a16:creationId xmlns:a16="http://schemas.microsoft.com/office/drawing/2014/main" id="{35412793-F400-5C42-AC21-77E51CD11ED8}"/>
              </a:ext>
            </a:extLst>
          </p:cNvPr>
          <p:cNvSpPr txBox="1"/>
          <p:nvPr/>
        </p:nvSpPr>
        <p:spPr>
          <a:xfrm>
            <a:off x="879662" y="1828333"/>
            <a:ext cx="7191894" cy="2585323"/>
          </a:xfrm>
          <a:prstGeom prst="rect">
            <a:avLst/>
          </a:prstGeom>
          <a:noFill/>
        </p:spPr>
        <p:txBody>
          <a:bodyPr wrap="square">
            <a:spAutoFit/>
          </a:bodyPr>
          <a:lstStyle/>
          <a:p>
            <a:r>
              <a:rPr lang="en-US" sz="1800" dirty="0">
                <a:solidFill>
                  <a:srgbClr val="CC7832"/>
                </a:solidFill>
              </a:rPr>
              <a:t>def </a:t>
            </a:r>
            <a:r>
              <a:rPr lang="en-US" sz="1800" dirty="0" err="1">
                <a:solidFill>
                  <a:srgbClr val="FFC66D"/>
                </a:solidFill>
              </a:rPr>
              <a:t>age_check</a:t>
            </a:r>
            <a:r>
              <a:rPr lang="en-US" sz="1800" dirty="0"/>
              <a:t>(</a:t>
            </a:r>
            <a:r>
              <a:rPr lang="en-US" sz="1800" i="1" dirty="0">
                <a:solidFill>
                  <a:srgbClr val="9876AA"/>
                </a:solidFill>
              </a:rPr>
              <a:t>age</a:t>
            </a:r>
            <a:r>
              <a:rPr lang="en-US" sz="1800" dirty="0"/>
              <a:t>):</a:t>
            </a:r>
            <a:br>
              <a:rPr lang="en-US" sz="1800" dirty="0"/>
            </a:br>
            <a:r>
              <a:rPr lang="en-US" sz="1800" dirty="0"/>
              <a:t>	</a:t>
            </a:r>
            <a:r>
              <a:rPr lang="en-US" sz="1800" dirty="0">
                <a:solidFill>
                  <a:srgbClr val="808080"/>
                </a:solidFill>
              </a:rPr>
              <a:t>#</a:t>
            </a:r>
            <a:r>
              <a:rPr lang="en-US" sz="1800" i="1" dirty="0">
                <a:solidFill>
                  <a:srgbClr val="A8C023"/>
                </a:solidFill>
              </a:rPr>
              <a:t>TODO - add the code necessary to test and return True or 	</a:t>
            </a:r>
            <a:r>
              <a:rPr lang="en-US" sz="1800" dirty="0">
                <a:solidFill>
                  <a:srgbClr val="808080"/>
                </a:solidFill>
              </a:rPr>
              <a:t># </a:t>
            </a:r>
            <a:r>
              <a:rPr lang="en-US" sz="1800" i="1" dirty="0">
                <a:solidFill>
                  <a:srgbClr val="A8C023"/>
                </a:solidFill>
              </a:rPr>
              <a:t>False, you  do not print here! </a:t>
            </a:r>
            <a:br>
              <a:rPr lang="en-US" sz="1800" i="1" dirty="0">
                <a:solidFill>
                  <a:srgbClr val="A8C023"/>
                </a:solidFill>
              </a:rPr>
            </a:br>
            <a:br>
              <a:rPr lang="en-US" sz="1800" i="1" dirty="0">
                <a:solidFill>
                  <a:srgbClr val="A8C023"/>
                </a:solidFill>
              </a:rPr>
            </a:br>
            <a:br>
              <a:rPr lang="en-US" sz="1800" i="1" dirty="0">
                <a:solidFill>
                  <a:srgbClr val="A8C023"/>
                </a:solidFill>
              </a:rPr>
            </a:br>
            <a:r>
              <a:rPr lang="en-US" sz="1800" dirty="0"/>
              <a:t>print(</a:t>
            </a:r>
            <a:r>
              <a:rPr lang="en-US" sz="1800" dirty="0" err="1"/>
              <a:t>age_check</a:t>
            </a:r>
            <a:r>
              <a:rPr lang="en-US" sz="1800" dirty="0"/>
              <a:t>(</a:t>
            </a:r>
            <a:r>
              <a:rPr lang="en-US" sz="1800" dirty="0">
                <a:solidFill>
                  <a:srgbClr val="6897BB"/>
                </a:solidFill>
              </a:rPr>
              <a:t>21</a:t>
            </a:r>
            <a:r>
              <a:rPr lang="en-US" sz="1800" dirty="0"/>
              <a:t>)) </a:t>
            </a:r>
            <a:r>
              <a:rPr lang="en-US" sz="1800" dirty="0">
                <a:solidFill>
                  <a:srgbClr val="808080"/>
                </a:solidFill>
              </a:rPr>
              <a:t># prints True</a:t>
            </a:r>
            <a:br>
              <a:rPr lang="en-US" sz="1800" dirty="0">
                <a:solidFill>
                  <a:srgbClr val="808080"/>
                </a:solidFill>
              </a:rPr>
            </a:br>
            <a:r>
              <a:rPr lang="en-US" sz="1800" dirty="0"/>
              <a:t>print(</a:t>
            </a:r>
            <a:r>
              <a:rPr lang="en-US" sz="1800" dirty="0" err="1"/>
              <a:t>age_check</a:t>
            </a:r>
            <a:r>
              <a:rPr lang="en-US" sz="1800" dirty="0"/>
              <a:t>(</a:t>
            </a:r>
            <a:r>
              <a:rPr lang="en-US" sz="1800" dirty="0">
                <a:solidFill>
                  <a:srgbClr val="6897BB"/>
                </a:solidFill>
              </a:rPr>
              <a:t>20</a:t>
            </a:r>
            <a:r>
              <a:rPr lang="en-US" sz="1800" dirty="0"/>
              <a:t>)) </a:t>
            </a:r>
            <a:r>
              <a:rPr lang="en-US" sz="1800" dirty="0">
                <a:solidFill>
                  <a:srgbClr val="808080"/>
                </a:solidFill>
              </a:rPr>
              <a:t># prints False</a:t>
            </a:r>
            <a:br>
              <a:rPr lang="en-US" sz="1800" dirty="0">
                <a:solidFill>
                  <a:srgbClr val="808080"/>
                </a:solidFill>
              </a:rPr>
            </a:br>
            <a:r>
              <a:rPr lang="en-US" sz="1800" dirty="0"/>
              <a:t>print(</a:t>
            </a:r>
            <a:r>
              <a:rPr lang="en-US" sz="1800" dirty="0" err="1"/>
              <a:t>age_check</a:t>
            </a:r>
            <a:r>
              <a:rPr lang="en-US" sz="1800" dirty="0"/>
              <a:t>(</a:t>
            </a:r>
            <a:r>
              <a:rPr lang="en-US" sz="1800" dirty="0">
                <a:solidFill>
                  <a:srgbClr val="6897BB"/>
                </a:solidFill>
              </a:rPr>
              <a:t>22</a:t>
            </a:r>
            <a:r>
              <a:rPr lang="en-US" sz="1800" dirty="0"/>
              <a:t>)) </a:t>
            </a:r>
            <a:r>
              <a:rPr lang="en-US" sz="1800" dirty="0">
                <a:solidFill>
                  <a:srgbClr val="808080"/>
                </a:solidFill>
              </a:rPr>
              <a:t># prints True</a:t>
            </a:r>
          </a:p>
          <a:p>
            <a:r>
              <a:rPr lang="en-US" sz="1800" dirty="0"/>
              <a:t>print(</a:t>
            </a:r>
            <a:r>
              <a:rPr lang="en-US" sz="1800" dirty="0" err="1"/>
              <a:t>age_check</a:t>
            </a:r>
            <a:r>
              <a:rPr lang="en-US" sz="1800" dirty="0"/>
              <a:t>(</a:t>
            </a:r>
            <a:r>
              <a:rPr lang="en-US" sz="1800" dirty="0">
                <a:solidFill>
                  <a:srgbClr val="6897BB"/>
                </a:solidFill>
              </a:rPr>
              <a:t>18</a:t>
            </a:r>
            <a:r>
              <a:rPr lang="en-US" sz="1800" dirty="0"/>
              <a:t>)) </a:t>
            </a:r>
            <a:r>
              <a:rPr lang="en-US" sz="1800" dirty="0">
                <a:solidFill>
                  <a:srgbClr val="808080"/>
                </a:solidFill>
              </a:rPr>
              <a:t># prints False</a:t>
            </a:r>
            <a:endParaRPr lang="en-US" sz="1800" dirty="0"/>
          </a:p>
        </p:txBody>
      </p:sp>
    </p:spTree>
    <p:extLst>
      <p:ext uri="{BB962C8B-B14F-4D97-AF65-F5344CB8AC3E}">
        <p14:creationId xmlns:p14="http://schemas.microsoft.com/office/powerpoint/2010/main" val="37975613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EF4A-2C3E-194F-B62B-FF48FC1462D9}"/>
              </a:ext>
            </a:extLst>
          </p:cNvPr>
          <p:cNvSpPr>
            <a:spLocks noGrp="1"/>
          </p:cNvSpPr>
          <p:nvPr>
            <p:ph type="title"/>
          </p:nvPr>
        </p:nvSpPr>
        <p:spPr>
          <a:xfrm>
            <a:off x="415638" y="193078"/>
            <a:ext cx="8312700" cy="672000"/>
          </a:xfrm>
        </p:spPr>
        <p:txBody>
          <a:bodyPr/>
          <a:lstStyle/>
          <a:p>
            <a:r>
              <a:rPr lang="en-US" dirty="0" err="1"/>
              <a:t>Elif</a:t>
            </a:r>
            <a:r>
              <a:rPr lang="en-US" dirty="0"/>
              <a:t> – Part 1</a:t>
            </a:r>
          </a:p>
        </p:txBody>
      </p:sp>
      <p:sp>
        <p:nvSpPr>
          <p:cNvPr id="3" name="Text Placeholder 2">
            <a:extLst>
              <a:ext uri="{FF2B5EF4-FFF2-40B4-BE49-F238E27FC236}">
                <a16:creationId xmlns:a16="http://schemas.microsoft.com/office/drawing/2014/main" id="{E9359C9E-81BD-C144-8D15-63C7EB0113B3}"/>
              </a:ext>
            </a:extLst>
          </p:cNvPr>
          <p:cNvSpPr>
            <a:spLocks noGrp="1"/>
          </p:cNvSpPr>
          <p:nvPr>
            <p:ph type="body" idx="1"/>
          </p:nvPr>
        </p:nvSpPr>
        <p:spPr>
          <a:xfrm>
            <a:off x="415638" y="857843"/>
            <a:ext cx="8312700" cy="898913"/>
          </a:xfrm>
        </p:spPr>
        <p:txBody>
          <a:bodyPr/>
          <a:lstStyle/>
          <a:p>
            <a:r>
              <a:rPr lang="en-US" sz="1800" dirty="0"/>
              <a:t>Used for chaining if statements</a:t>
            </a:r>
          </a:p>
          <a:p>
            <a:r>
              <a:rPr lang="en-US" sz="1800" dirty="0"/>
              <a:t>Let’s analyze the following code</a:t>
            </a:r>
          </a:p>
        </p:txBody>
      </p:sp>
      <p:sp>
        <p:nvSpPr>
          <p:cNvPr id="5" name="TextBox 4">
            <a:extLst>
              <a:ext uri="{FF2B5EF4-FFF2-40B4-BE49-F238E27FC236}">
                <a16:creationId xmlns:a16="http://schemas.microsoft.com/office/drawing/2014/main" id="{35412793-F400-5C42-AC21-77E51CD11ED8}"/>
              </a:ext>
            </a:extLst>
          </p:cNvPr>
          <p:cNvSpPr txBox="1"/>
          <p:nvPr/>
        </p:nvSpPr>
        <p:spPr>
          <a:xfrm>
            <a:off x="823218" y="1873935"/>
            <a:ext cx="5238916" cy="2893100"/>
          </a:xfrm>
          <a:prstGeom prst="rect">
            <a:avLst/>
          </a:prstGeom>
          <a:noFill/>
        </p:spPr>
        <p:txBody>
          <a:bodyPr wrap="square">
            <a:spAutoFit/>
          </a:bodyPr>
          <a:lstStyle/>
          <a:p>
            <a:r>
              <a:rPr lang="en-US" sz="1600" dirty="0">
                <a:solidFill>
                  <a:srgbClr val="CC7832"/>
                </a:solidFill>
                <a:latin typeface="Consolas" panose="020B0609020204030204" pitchFamily="49" charset="0"/>
                <a:cs typeface="Consolas" panose="020B0609020204030204" pitchFamily="49" charset="0"/>
              </a:rPr>
              <a:t>def</a:t>
            </a:r>
            <a:r>
              <a:rPr lang="en-US" sz="1600" dirty="0">
                <a:solidFill>
                  <a:schemeClr val="tx1">
                    <a:lumMod val="50000"/>
                  </a:schemeClr>
                </a:solidFill>
                <a:latin typeface="Consolas" panose="020B0609020204030204" pitchFamily="49" charset="0"/>
              </a:rPr>
              <a:t> </a:t>
            </a:r>
            <a:r>
              <a:rPr lang="en-US" sz="1600" dirty="0" err="1">
                <a:solidFill>
                  <a:srgbClr val="FFC66D"/>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i="1" dirty="0">
                <a:solidFill>
                  <a:srgbClr val="9876AA"/>
                </a:solidFill>
                <a:latin typeface="Consolas" panose="020B0609020204030204" pitchFamily="49" charset="0"/>
              </a:rPr>
              <a:t>number</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if </a:t>
            </a:r>
            <a:r>
              <a:rPr lang="en-US" sz="1600" i="1" dirty="0">
                <a:solidFill>
                  <a:srgbClr val="9876AA"/>
                </a:solidFill>
                <a:latin typeface="Consolas" panose="020B0609020204030204" pitchFamily="49" charset="0"/>
              </a:rPr>
              <a:t>number</a:t>
            </a:r>
            <a:r>
              <a:rPr lang="en-US" sz="1600" dirty="0">
                <a:solidFill>
                  <a:schemeClr val="tx1">
                    <a:lumMod val="50000"/>
                  </a:schemeClr>
                </a:solidFill>
                <a:latin typeface="Consolas" panose="020B0609020204030204" pitchFamily="49" charset="0"/>
              </a:rPr>
              <a:t> &gt; </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print(</a:t>
            </a:r>
            <a:r>
              <a:rPr lang="en-US" sz="1600" dirty="0" err="1">
                <a:solidFill>
                  <a:schemeClr val="tx1">
                    <a:lumMod val="50000"/>
                  </a:schemeClr>
                </a:solidFill>
                <a:latin typeface="Consolas" panose="020B0609020204030204" pitchFamily="49" charset="0"/>
              </a:rPr>
              <a:t>f'Positive</a:t>
            </a:r>
            <a:r>
              <a:rPr lang="en-US" sz="1600" dirty="0">
                <a:solidFill>
                  <a:schemeClr val="tx1">
                    <a:lumMod val="50000"/>
                  </a:schemeClr>
                </a:solidFill>
                <a:latin typeface="Consolas" panose="020B0609020204030204" pitchFamily="49" charset="0"/>
              </a:rPr>
              <a:t> number: {</a:t>
            </a:r>
            <a:r>
              <a:rPr lang="en-US" sz="1600" dirty="0" err="1">
                <a:solidFill>
                  <a:schemeClr val="tx1">
                    <a:lumMod val="50000"/>
                  </a:schemeClr>
                </a:solidFill>
                <a:latin typeface="Consolas" panose="020B0609020204030204" pitchFamily="49" charset="0"/>
              </a:rPr>
              <a:t>number:d</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if </a:t>
            </a:r>
            <a:r>
              <a:rPr lang="en-US" sz="1600" i="1" dirty="0">
                <a:solidFill>
                  <a:srgbClr val="9876AA"/>
                </a:solidFill>
                <a:latin typeface="Consolas" panose="020B0609020204030204" pitchFamily="49" charset="0"/>
              </a:rPr>
              <a:t>number</a:t>
            </a:r>
            <a:r>
              <a:rPr lang="en-US" sz="1600" dirty="0">
                <a:solidFill>
                  <a:schemeClr val="tx1">
                    <a:lumMod val="50000"/>
                  </a:schemeClr>
                </a:solidFill>
                <a:latin typeface="Consolas" panose="020B0609020204030204" pitchFamily="49" charset="0"/>
              </a:rPr>
              <a:t> &lt; </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print(</a:t>
            </a:r>
            <a:r>
              <a:rPr lang="en-US" sz="1600" dirty="0" err="1">
                <a:solidFill>
                  <a:schemeClr val="tx1">
                    <a:lumMod val="50000"/>
                  </a:schemeClr>
                </a:solidFill>
                <a:latin typeface="Consolas" panose="020B0609020204030204" pitchFamily="49" charset="0"/>
              </a:rPr>
              <a:t>f'Negative</a:t>
            </a:r>
            <a:r>
              <a:rPr lang="en-US" sz="1600" dirty="0">
                <a:solidFill>
                  <a:schemeClr val="tx1">
                    <a:lumMod val="50000"/>
                  </a:schemeClr>
                </a:solidFill>
                <a:latin typeface="Consolas" panose="020B0609020204030204" pitchFamily="49" charset="0"/>
              </a:rPr>
              <a:t> number: {</a:t>
            </a:r>
            <a:r>
              <a:rPr lang="en-US" sz="1600" dirty="0" err="1">
                <a:solidFill>
                  <a:schemeClr val="tx1">
                    <a:lumMod val="50000"/>
                  </a:schemeClr>
                </a:solidFill>
                <a:latin typeface="Consolas" panose="020B0609020204030204" pitchFamily="49" charset="0"/>
              </a:rPr>
              <a:t>number:d</a:t>
            </a:r>
            <a:r>
              <a:rPr lang="en-US" sz="1600" dirty="0">
                <a:solidFill>
                  <a:schemeClr val="tx1">
                    <a:lumMod val="50000"/>
                  </a:schemeClr>
                </a:solidFill>
                <a:latin typeface="Consolas" panose="020B0609020204030204" pitchFamily="49" charset="0"/>
              </a:rPr>
              <a:t>}')    </a:t>
            </a:r>
          </a:p>
          <a:p>
            <a:r>
              <a:rPr lang="en-US" sz="1600" dirty="0">
                <a:solidFill>
                  <a:schemeClr val="tx1">
                    <a:lumMod val="50000"/>
                  </a:schemeClr>
                </a:solidFill>
                <a:latin typeface="Consolas" panose="020B0609020204030204" pitchFamily="49" charset="0"/>
              </a:rPr>
              <a:t>  if </a:t>
            </a:r>
            <a:r>
              <a:rPr lang="en-US" sz="1600" i="1" dirty="0">
                <a:solidFill>
                  <a:srgbClr val="9876AA"/>
                </a:solidFill>
                <a:latin typeface="Consolas" panose="020B0609020204030204" pitchFamily="49" charset="0"/>
              </a:rPr>
              <a:t>number</a:t>
            </a:r>
            <a:r>
              <a:rPr lang="en-US" sz="1600" dirty="0">
                <a:solidFill>
                  <a:schemeClr val="tx1">
                    <a:lumMod val="50000"/>
                  </a:schemeClr>
                </a:solidFill>
                <a:latin typeface="Consolas" panose="020B0609020204030204" pitchFamily="49" charset="0"/>
              </a:rPr>
              <a:t> == </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print("Number 0")</a:t>
            </a:r>
          </a:p>
          <a:p>
            <a:r>
              <a:rPr lang="en-US" sz="1600" dirty="0">
                <a:solidFill>
                  <a:schemeClr val="tx1">
                    <a:lumMod val="50000"/>
                  </a:schemeClr>
                </a:solidFill>
                <a:latin typeface="Consolas" panose="020B0609020204030204" pitchFamily="49" charset="0"/>
              </a:rPr>
              <a:t>        </a:t>
            </a:r>
          </a:p>
          <a:p>
            <a:r>
              <a:rPr lang="en-US" sz="1600" dirty="0" err="1">
                <a:solidFill>
                  <a:schemeClr val="tx1">
                    <a:lumMod val="50000"/>
                  </a:schemeClr>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dirty="0">
                <a:solidFill>
                  <a:srgbClr val="6897BB"/>
                </a:solidFill>
                <a:latin typeface="Consolas" panose="020B0609020204030204" pitchFamily="49" charset="0"/>
              </a:rPr>
              <a:t>10</a:t>
            </a:r>
            <a:r>
              <a:rPr lang="en-US" sz="1600" dirty="0">
                <a:solidFill>
                  <a:schemeClr val="tx1">
                    <a:lumMod val="50000"/>
                  </a:schemeClr>
                </a:solidFill>
                <a:latin typeface="Consolas" panose="020B0609020204030204" pitchFamily="49" charset="0"/>
              </a:rPr>
              <a:t>)</a:t>
            </a:r>
          </a:p>
          <a:p>
            <a:r>
              <a:rPr lang="en-US" sz="1600" dirty="0" err="1">
                <a:solidFill>
                  <a:schemeClr val="tx1">
                    <a:lumMod val="50000"/>
                  </a:schemeClr>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dirty="0">
                <a:solidFill>
                  <a:srgbClr val="6897BB"/>
                </a:solidFill>
                <a:latin typeface="Consolas" panose="020B0609020204030204" pitchFamily="49" charset="0"/>
              </a:rPr>
              <a:t>-1</a:t>
            </a:r>
            <a:r>
              <a:rPr lang="en-US" sz="1600" dirty="0">
                <a:solidFill>
                  <a:schemeClr val="tx1">
                    <a:lumMod val="50000"/>
                  </a:schemeClr>
                </a:solidFill>
                <a:latin typeface="Consolas" panose="020B0609020204030204" pitchFamily="49" charset="0"/>
              </a:rPr>
              <a:t>)</a:t>
            </a:r>
          </a:p>
          <a:p>
            <a:r>
              <a:rPr lang="en-US" sz="1600" dirty="0" err="1">
                <a:solidFill>
                  <a:schemeClr val="tx1">
                    <a:lumMod val="50000"/>
                  </a:schemeClr>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p:txBody>
      </p:sp>
      <p:sp>
        <p:nvSpPr>
          <p:cNvPr id="4" name="TextBox 3">
            <a:extLst>
              <a:ext uri="{FF2B5EF4-FFF2-40B4-BE49-F238E27FC236}">
                <a16:creationId xmlns:a16="http://schemas.microsoft.com/office/drawing/2014/main" id="{E69C9ED6-B345-8EBC-966C-B3F6EC5AF1D6}"/>
              </a:ext>
            </a:extLst>
          </p:cNvPr>
          <p:cNvSpPr txBox="1"/>
          <p:nvPr/>
        </p:nvSpPr>
        <p:spPr>
          <a:xfrm>
            <a:off x="6062134" y="1968015"/>
            <a:ext cx="2542027" cy="923330"/>
          </a:xfrm>
          <a:prstGeom prst="rect">
            <a:avLst/>
          </a:prstGeom>
          <a:solidFill>
            <a:schemeClr val="accent6">
              <a:lumMod val="20000"/>
              <a:lumOff val="80000"/>
            </a:schemeClr>
          </a:solidFill>
        </p:spPr>
        <p:txBody>
          <a:bodyPr wrap="square" rtlCol="0">
            <a:spAutoFit/>
          </a:bodyPr>
          <a:lstStyle/>
          <a:p>
            <a:r>
              <a:rPr lang="en-US" sz="1800" dirty="0"/>
              <a:t>How many tests are done each time we call </a:t>
            </a:r>
            <a:r>
              <a:rPr lang="en-US" sz="1800" dirty="0" err="1"/>
              <a:t>verify_number</a:t>
            </a:r>
            <a:r>
              <a:rPr lang="en-US" sz="1800" dirty="0"/>
              <a:t>?</a:t>
            </a:r>
          </a:p>
        </p:txBody>
      </p:sp>
    </p:spTree>
    <p:extLst>
      <p:ext uri="{BB962C8B-B14F-4D97-AF65-F5344CB8AC3E}">
        <p14:creationId xmlns:p14="http://schemas.microsoft.com/office/powerpoint/2010/main" val="1686460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EF4A-2C3E-194F-B62B-FF48FC1462D9}"/>
              </a:ext>
            </a:extLst>
          </p:cNvPr>
          <p:cNvSpPr>
            <a:spLocks noGrp="1"/>
          </p:cNvSpPr>
          <p:nvPr>
            <p:ph type="title"/>
          </p:nvPr>
        </p:nvSpPr>
        <p:spPr>
          <a:xfrm>
            <a:off x="415638" y="193078"/>
            <a:ext cx="8312700" cy="672000"/>
          </a:xfrm>
        </p:spPr>
        <p:txBody>
          <a:bodyPr/>
          <a:lstStyle/>
          <a:p>
            <a:r>
              <a:rPr lang="en-US" dirty="0" err="1"/>
              <a:t>Elif</a:t>
            </a:r>
            <a:r>
              <a:rPr lang="en-US" dirty="0"/>
              <a:t> – Part 2</a:t>
            </a:r>
          </a:p>
        </p:txBody>
      </p:sp>
      <p:sp>
        <p:nvSpPr>
          <p:cNvPr id="5" name="TextBox 4">
            <a:extLst>
              <a:ext uri="{FF2B5EF4-FFF2-40B4-BE49-F238E27FC236}">
                <a16:creationId xmlns:a16="http://schemas.microsoft.com/office/drawing/2014/main" id="{35412793-F400-5C42-AC21-77E51CD11ED8}"/>
              </a:ext>
            </a:extLst>
          </p:cNvPr>
          <p:cNvSpPr txBox="1"/>
          <p:nvPr/>
        </p:nvSpPr>
        <p:spPr>
          <a:xfrm>
            <a:off x="539839" y="1294477"/>
            <a:ext cx="5306648" cy="2554545"/>
          </a:xfrm>
          <a:prstGeom prst="rect">
            <a:avLst/>
          </a:prstGeom>
          <a:noFill/>
        </p:spPr>
        <p:txBody>
          <a:bodyPr wrap="square">
            <a:spAutoFit/>
          </a:bodyPr>
          <a:lstStyle/>
          <a:p>
            <a:r>
              <a:rPr lang="en-US" sz="1600" dirty="0">
                <a:solidFill>
                  <a:srgbClr val="CC7832"/>
                </a:solidFill>
                <a:latin typeface="Consolas" panose="020B0609020204030204" pitchFamily="49" charset="0"/>
              </a:rPr>
              <a:t>def</a:t>
            </a:r>
            <a:r>
              <a:rPr lang="en-US" sz="1600" dirty="0">
                <a:solidFill>
                  <a:schemeClr val="tx1">
                    <a:lumMod val="50000"/>
                  </a:schemeClr>
                </a:solidFill>
                <a:latin typeface="Consolas" panose="020B0609020204030204" pitchFamily="49" charset="0"/>
              </a:rPr>
              <a:t> </a:t>
            </a:r>
            <a:r>
              <a:rPr lang="en-US" sz="1600" dirty="0" err="1">
                <a:solidFill>
                  <a:srgbClr val="FFC66D"/>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i="1" dirty="0">
                <a:solidFill>
                  <a:srgbClr val="9876AA"/>
                </a:solidFill>
                <a:latin typeface="Consolas" panose="020B0609020204030204" pitchFamily="49" charset="0"/>
              </a:rPr>
              <a:t>number</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if </a:t>
            </a:r>
            <a:r>
              <a:rPr lang="en-US" sz="1600" i="1" dirty="0">
                <a:solidFill>
                  <a:srgbClr val="9876AA"/>
                </a:solidFill>
                <a:latin typeface="Consolas" panose="020B0609020204030204" pitchFamily="49" charset="0"/>
              </a:rPr>
              <a:t>number</a:t>
            </a:r>
            <a:r>
              <a:rPr lang="en-US" sz="1600" dirty="0">
                <a:solidFill>
                  <a:schemeClr val="tx1">
                    <a:lumMod val="50000"/>
                  </a:schemeClr>
                </a:solidFill>
                <a:latin typeface="Consolas" panose="020B0609020204030204" pitchFamily="49" charset="0"/>
              </a:rPr>
              <a:t> &gt; </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print(</a:t>
            </a:r>
            <a:r>
              <a:rPr lang="en-US" sz="1600" dirty="0" err="1">
                <a:solidFill>
                  <a:schemeClr val="tx1">
                    <a:lumMod val="50000"/>
                  </a:schemeClr>
                </a:solidFill>
                <a:latin typeface="Consolas" panose="020B0609020204030204" pitchFamily="49" charset="0"/>
              </a:rPr>
              <a:t>f'Positive</a:t>
            </a:r>
            <a:r>
              <a:rPr lang="en-US" sz="1600" dirty="0">
                <a:solidFill>
                  <a:schemeClr val="tx1">
                    <a:lumMod val="50000"/>
                  </a:schemeClr>
                </a:solidFill>
                <a:latin typeface="Consolas" panose="020B0609020204030204" pitchFamily="49" charset="0"/>
              </a:rPr>
              <a:t> number: {</a:t>
            </a:r>
            <a:r>
              <a:rPr lang="en-US" sz="1600" dirty="0" err="1">
                <a:solidFill>
                  <a:schemeClr val="tx1">
                    <a:lumMod val="50000"/>
                  </a:schemeClr>
                </a:solidFill>
                <a:latin typeface="Consolas" panose="020B0609020204030204" pitchFamily="49" charset="0"/>
              </a:rPr>
              <a:t>number:d</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a:t>
            </a:r>
            <a:r>
              <a:rPr lang="en-US" sz="1600" dirty="0" err="1">
                <a:solidFill>
                  <a:schemeClr val="tx1">
                    <a:lumMod val="50000"/>
                  </a:schemeClr>
                </a:solidFill>
                <a:latin typeface="Consolas" panose="020B0609020204030204" pitchFamily="49" charset="0"/>
              </a:rPr>
              <a:t>elif</a:t>
            </a:r>
            <a:r>
              <a:rPr lang="en-US" sz="1600" dirty="0">
                <a:solidFill>
                  <a:schemeClr val="tx1">
                    <a:lumMod val="50000"/>
                  </a:schemeClr>
                </a:solidFill>
                <a:latin typeface="Consolas" panose="020B0609020204030204" pitchFamily="49" charset="0"/>
              </a:rPr>
              <a:t> </a:t>
            </a:r>
            <a:r>
              <a:rPr lang="en-US" sz="1600" i="1" dirty="0">
                <a:solidFill>
                  <a:srgbClr val="9876AA"/>
                </a:solidFill>
                <a:latin typeface="Consolas" panose="020B0609020204030204" pitchFamily="49" charset="0"/>
              </a:rPr>
              <a:t>number</a:t>
            </a:r>
            <a:r>
              <a:rPr lang="en-US" sz="1600" dirty="0">
                <a:solidFill>
                  <a:schemeClr val="tx1">
                    <a:lumMod val="50000"/>
                  </a:schemeClr>
                </a:solidFill>
                <a:latin typeface="Consolas" panose="020B0609020204030204" pitchFamily="49" charset="0"/>
              </a:rPr>
              <a:t> &lt; </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print(</a:t>
            </a:r>
            <a:r>
              <a:rPr lang="en-US" sz="1600" dirty="0" err="1">
                <a:solidFill>
                  <a:schemeClr val="tx1">
                    <a:lumMod val="50000"/>
                  </a:schemeClr>
                </a:solidFill>
                <a:latin typeface="Consolas" panose="020B0609020204030204" pitchFamily="49" charset="0"/>
              </a:rPr>
              <a:t>f'Negative</a:t>
            </a:r>
            <a:r>
              <a:rPr lang="en-US" sz="1600" dirty="0">
                <a:solidFill>
                  <a:schemeClr val="tx1">
                    <a:lumMod val="50000"/>
                  </a:schemeClr>
                </a:solidFill>
                <a:latin typeface="Consolas" panose="020B0609020204030204" pitchFamily="49" charset="0"/>
              </a:rPr>
              <a:t> number: {</a:t>
            </a:r>
            <a:r>
              <a:rPr lang="en-US" sz="1600" dirty="0" err="1">
                <a:solidFill>
                  <a:schemeClr val="tx1">
                    <a:lumMod val="50000"/>
                  </a:schemeClr>
                </a:solidFill>
                <a:latin typeface="Consolas" panose="020B0609020204030204" pitchFamily="49" charset="0"/>
              </a:rPr>
              <a:t>number:d</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a:t>
            </a:r>
            <a:r>
              <a:rPr lang="en-US" sz="1600" dirty="0" err="1">
                <a:solidFill>
                  <a:schemeClr val="tx1">
                    <a:lumMod val="50000"/>
                  </a:schemeClr>
                </a:solidFill>
                <a:latin typeface="Consolas" panose="020B0609020204030204" pitchFamily="49" charset="0"/>
              </a:rPr>
              <a:t>else:print</a:t>
            </a:r>
            <a:r>
              <a:rPr lang="en-US" sz="1600" dirty="0">
                <a:solidFill>
                  <a:schemeClr val="tx1">
                    <a:lumMod val="50000"/>
                  </a:schemeClr>
                </a:solidFill>
                <a:latin typeface="Consolas" panose="020B0609020204030204" pitchFamily="49" charset="0"/>
              </a:rPr>
              <a:t>("Number </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a:t>
            </a:r>
          </a:p>
          <a:p>
            <a:r>
              <a:rPr lang="en-US" sz="1600" dirty="0" err="1">
                <a:solidFill>
                  <a:schemeClr val="tx1">
                    <a:lumMod val="50000"/>
                  </a:schemeClr>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dirty="0">
                <a:solidFill>
                  <a:srgbClr val="6897BB"/>
                </a:solidFill>
                <a:latin typeface="Consolas" panose="020B0609020204030204" pitchFamily="49" charset="0"/>
              </a:rPr>
              <a:t>10</a:t>
            </a:r>
            <a:r>
              <a:rPr lang="en-US" sz="1600" dirty="0">
                <a:solidFill>
                  <a:schemeClr val="tx1">
                    <a:lumMod val="50000"/>
                  </a:schemeClr>
                </a:solidFill>
                <a:latin typeface="Consolas" panose="020B0609020204030204" pitchFamily="49" charset="0"/>
              </a:rPr>
              <a:t>)</a:t>
            </a:r>
          </a:p>
          <a:p>
            <a:r>
              <a:rPr lang="en-US" sz="1600" dirty="0" err="1">
                <a:solidFill>
                  <a:schemeClr val="tx1">
                    <a:lumMod val="50000"/>
                  </a:schemeClr>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dirty="0">
                <a:solidFill>
                  <a:srgbClr val="6897BB"/>
                </a:solidFill>
                <a:latin typeface="Consolas" panose="020B0609020204030204" pitchFamily="49" charset="0"/>
              </a:rPr>
              <a:t>-1</a:t>
            </a:r>
            <a:r>
              <a:rPr lang="en-US" sz="1600" dirty="0">
                <a:solidFill>
                  <a:schemeClr val="tx1">
                    <a:lumMod val="50000"/>
                  </a:schemeClr>
                </a:solidFill>
                <a:latin typeface="Consolas" panose="020B0609020204030204" pitchFamily="49" charset="0"/>
              </a:rPr>
              <a:t>)</a:t>
            </a:r>
          </a:p>
          <a:p>
            <a:r>
              <a:rPr lang="en-US" sz="1600" dirty="0" err="1">
                <a:solidFill>
                  <a:schemeClr val="tx1">
                    <a:lumMod val="50000"/>
                  </a:schemeClr>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p:txBody>
      </p:sp>
      <p:sp>
        <p:nvSpPr>
          <p:cNvPr id="4" name="TextBox 3">
            <a:extLst>
              <a:ext uri="{FF2B5EF4-FFF2-40B4-BE49-F238E27FC236}">
                <a16:creationId xmlns:a16="http://schemas.microsoft.com/office/drawing/2014/main" id="{E69C9ED6-B345-8EBC-966C-B3F6EC5AF1D6}"/>
              </a:ext>
            </a:extLst>
          </p:cNvPr>
          <p:cNvSpPr txBox="1"/>
          <p:nvPr/>
        </p:nvSpPr>
        <p:spPr>
          <a:xfrm>
            <a:off x="6062134" y="1968015"/>
            <a:ext cx="2542027" cy="923330"/>
          </a:xfrm>
          <a:prstGeom prst="rect">
            <a:avLst/>
          </a:prstGeom>
          <a:solidFill>
            <a:schemeClr val="accent6">
              <a:lumMod val="20000"/>
              <a:lumOff val="80000"/>
            </a:schemeClr>
          </a:solidFill>
        </p:spPr>
        <p:txBody>
          <a:bodyPr wrap="square" rtlCol="0">
            <a:spAutoFit/>
          </a:bodyPr>
          <a:lstStyle/>
          <a:p>
            <a:r>
              <a:rPr lang="en-US" sz="1800" dirty="0"/>
              <a:t>How many tests are done each time we call </a:t>
            </a:r>
            <a:r>
              <a:rPr lang="en-US" sz="1800" dirty="0" err="1"/>
              <a:t>verify_number</a:t>
            </a:r>
            <a:r>
              <a:rPr lang="en-US" sz="1800" dirty="0"/>
              <a:t> now?</a:t>
            </a:r>
          </a:p>
        </p:txBody>
      </p:sp>
    </p:spTree>
    <p:extLst>
      <p:ext uri="{BB962C8B-B14F-4D97-AF65-F5344CB8AC3E}">
        <p14:creationId xmlns:p14="http://schemas.microsoft.com/office/powerpoint/2010/main" val="2302542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CSU Palette 2016">
      <a:dk1>
        <a:srgbClr val="59595B"/>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3246A4"/>
      </a:hlink>
      <a:folHlink>
        <a:srgbClr val="6B15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4387D78AC76C4289401EF66FB51FCC" ma:contentTypeVersion="18" ma:contentTypeDescription="Create a new document." ma:contentTypeScope="" ma:versionID="684bb740e09a87c3c1f2cd8296ab2d11">
  <xsd:schema xmlns:xsd="http://www.w3.org/2001/XMLSchema" xmlns:xs="http://www.w3.org/2001/XMLSchema" xmlns:p="http://schemas.microsoft.com/office/2006/metadata/properties" xmlns:ns3="92c41bee-f0ee-4aa6-9399-a35fbb883510" xmlns:ns4="e06ed288-fd75-4b50-bbed-f5a5df88c31c" targetNamespace="http://schemas.microsoft.com/office/2006/metadata/properties" ma:root="true" ma:fieldsID="edc7b30c6a7f40413d464d3789598fe7" ns3:_="" ns4:_="">
    <xsd:import namespace="92c41bee-f0ee-4aa6-9399-a35fbb883510"/>
    <xsd:import namespace="e06ed288-fd75-4b50-bbed-f5a5df88c31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c41bee-f0ee-4aa6-9399-a35fbb8835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ed288-fd75-4b50-bbed-f5a5df88c3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2c41bee-f0ee-4aa6-9399-a35fbb8835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EB124D-2251-49DC-B5CC-8B97C36B38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c41bee-f0ee-4aa6-9399-a35fbb883510"/>
    <ds:schemaRef ds:uri="e06ed288-fd75-4b50-bbed-f5a5df88c3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3EE4C-68D3-4BA3-94E6-383E2DFDD168}">
  <ds:schemaRefs>
    <ds:schemaRef ds:uri="http://purl.org/dc/elements/1.1/"/>
    <ds:schemaRef ds:uri="http://schemas.microsoft.com/office/2006/metadata/properties"/>
    <ds:schemaRef ds:uri="http://purl.org/dc/terms/"/>
    <ds:schemaRef ds:uri="http://purl.org/dc/dcmitype/"/>
    <ds:schemaRef ds:uri="92c41bee-f0ee-4aa6-9399-a35fbb883510"/>
    <ds:schemaRef ds:uri="http://schemas.microsoft.com/office/2006/documentManagement/types"/>
    <ds:schemaRef ds:uri="http://schemas.microsoft.com/office/infopath/2007/PartnerControls"/>
    <ds:schemaRef ds:uri="http://schemas.openxmlformats.org/package/2006/metadata/core-properties"/>
    <ds:schemaRef ds:uri="e06ed288-fd75-4b50-bbed-f5a5df88c31c"/>
    <ds:schemaRef ds:uri="http://www.w3.org/XML/1998/namespace"/>
  </ds:schemaRefs>
</ds:datastoreItem>
</file>

<file path=customXml/itemProps3.xml><?xml version="1.0" encoding="utf-8"?>
<ds:datastoreItem xmlns:ds="http://schemas.openxmlformats.org/officeDocument/2006/customXml" ds:itemID="{ECBA097B-6123-4B8A-8BF9-8745C25437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1481</TotalTime>
  <Words>2156</Words>
  <Application>Microsoft Office PowerPoint</Application>
  <PresentationFormat>On-screen Show (16:9)</PresentationFormat>
  <Paragraphs>159</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Consolas</vt:lpstr>
      <vt:lpstr>Courier New</vt:lpstr>
      <vt:lpstr>Proxima Nova</vt:lpstr>
      <vt:lpstr>Source Sans Pro</vt:lpstr>
      <vt:lpstr>Wingdings</vt:lpstr>
      <vt:lpstr>Office Theme</vt:lpstr>
      <vt:lpstr>PowerPoint Presentation</vt:lpstr>
      <vt:lpstr>Weekly Announcements! </vt:lpstr>
      <vt:lpstr>Recall Activity</vt:lpstr>
      <vt:lpstr>Recall Activity - Solution</vt:lpstr>
      <vt:lpstr>Basic Conditionals</vt:lpstr>
      <vt:lpstr>Structure of if statements</vt:lpstr>
      <vt:lpstr>Coding Practice</vt:lpstr>
      <vt:lpstr>Elif – Part 1</vt:lpstr>
      <vt:lpstr>Elif – Part 2</vt:lpstr>
      <vt:lpstr>Elif – Coding Practice 1</vt:lpstr>
      <vt:lpstr>Secret Ninja Logic Trick</vt:lpstr>
      <vt:lpstr>Coding Practice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mmoraes</dc:creator>
  <cp:lastModifiedBy>Marcia Moraes</cp:lastModifiedBy>
  <cp:revision>33</cp:revision>
  <dcterms:modified xsi:type="dcterms:W3CDTF">2024-08-23T17:40:23Z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0x010100074387D78AC76C4289401EF66FB51FCC</vt:lpwstr>
  </property>
</Properties>
</file>