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4"/>
    <p:sldMasterId id="2147483686" r:id="rId5"/>
  </p:sldMasterIdLst>
  <p:notesMasterIdLst>
    <p:notesMasterId r:id="rId19"/>
  </p:notesMasterIdLst>
  <p:sldIdLst>
    <p:sldId id="256" r:id="rId6"/>
    <p:sldId id="268" r:id="rId7"/>
    <p:sldId id="300" r:id="rId8"/>
    <p:sldId id="288" r:id="rId9"/>
    <p:sldId id="260" r:id="rId10"/>
    <p:sldId id="262" r:id="rId11"/>
    <p:sldId id="301" r:id="rId12"/>
    <p:sldId id="304" r:id="rId13"/>
    <p:sldId id="264" r:id="rId14"/>
    <p:sldId id="305" r:id="rId15"/>
    <p:sldId id="302" r:id="rId16"/>
    <p:sldId id="303" r:id="rId17"/>
    <p:sldId id="27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730" autoAdjust="0"/>
  </p:normalViewPr>
  <p:slideViewPr>
    <p:cSldViewPr snapToGrid="0">
      <p:cViewPr varScale="1">
        <p:scale>
          <a:sx n="70" d="100"/>
          <a:sy n="70" d="100"/>
        </p:scale>
        <p:origin x="120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7E275E99-0727-4705-8711-08165BC6F33D}"/>
    <pc:docChg chg="custSel modSld sldOrd">
      <pc:chgData name="Marcia Moraes" userId="c9c67e8a-58e2-4733-9a1c-5d44fec4775b" providerId="ADAL" clId="{7E275E99-0727-4705-8711-08165BC6F33D}" dt="2024-06-25T22:11:11.528" v="2711" actId="20577"/>
      <pc:docMkLst>
        <pc:docMk/>
      </pc:docMkLst>
      <pc:sldChg chg="modSp">
        <pc:chgData name="Marcia Moraes" userId="c9c67e8a-58e2-4733-9a1c-5d44fec4775b" providerId="ADAL" clId="{7E275E99-0727-4705-8711-08165BC6F33D}" dt="2024-06-25T22:08:35.587" v="2607" actId="20577"/>
        <pc:sldMkLst>
          <pc:docMk/>
          <pc:sldMk cId="109925682" sldId="277"/>
        </pc:sldMkLst>
        <pc:spChg chg="mod">
          <ac:chgData name="Marcia Moraes" userId="c9c67e8a-58e2-4733-9a1c-5d44fec4775b" providerId="ADAL" clId="{7E275E99-0727-4705-8711-08165BC6F33D}" dt="2024-06-25T22:08:35.587" v="2607" actId="20577"/>
          <ac:spMkLst>
            <pc:docMk/>
            <pc:sldMk cId="109925682" sldId="277"/>
            <ac:spMk id="3" creationId="{30DD9082-94D2-634F-9F23-5B100F336198}"/>
          </ac:spMkLst>
        </pc:spChg>
      </pc:sldChg>
      <pc:sldChg chg="modSp ord">
        <pc:chgData name="Marcia Moraes" userId="c9c67e8a-58e2-4733-9a1c-5d44fec4775b" providerId="ADAL" clId="{7E275E99-0727-4705-8711-08165BC6F33D}" dt="2024-06-25T22:10:27.988" v="2672" actId="14100"/>
        <pc:sldMkLst>
          <pc:docMk/>
          <pc:sldMk cId="1374678047" sldId="302"/>
        </pc:sldMkLst>
        <pc:spChg chg="mod">
          <ac:chgData name="Marcia Moraes" userId="c9c67e8a-58e2-4733-9a1c-5d44fec4775b" providerId="ADAL" clId="{7E275E99-0727-4705-8711-08165BC6F33D}" dt="2024-06-25T22:10:23.350" v="2670" actId="14100"/>
          <ac:spMkLst>
            <pc:docMk/>
            <pc:sldMk cId="1374678047" sldId="302"/>
            <ac:spMk id="3" creationId="{7C44DA07-9D4C-F347-518D-80DC6702641D}"/>
          </ac:spMkLst>
        </pc:spChg>
        <pc:spChg chg="mod">
          <ac:chgData name="Marcia Moraes" userId="c9c67e8a-58e2-4733-9a1c-5d44fec4775b" providerId="ADAL" clId="{7E275E99-0727-4705-8711-08165BC6F33D}" dt="2024-06-25T22:10:27.988" v="2672" actId="14100"/>
          <ac:spMkLst>
            <pc:docMk/>
            <pc:sldMk cId="1374678047" sldId="302"/>
            <ac:spMk id="192" creationId="{00000000-0000-0000-0000-000000000000}"/>
          </ac:spMkLst>
        </pc:spChg>
        <pc:picChg chg="mod">
          <ac:chgData name="Marcia Moraes" userId="c9c67e8a-58e2-4733-9a1c-5d44fec4775b" providerId="ADAL" clId="{7E275E99-0727-4705-8711-08165BC6F33D}" dt="2024-06-25T22:10:24.533" v="2671" actId="1076"/>
          <ac:picMkLst>
            <pc:docMk/>
            <pc:sldMk cId="1374678047" sldId="302"/>
            <ac:picMk id="5" creationId="{6C222CAE-E9E6-954D-7203-62B0CD5CF910}"/>
          </ac:picMkLst>
        </pc:picChg>
      </pc:sldChg>
      <pc:sldChg chg="modSp ord">
        <pc:chgData name="Marcia Moraes" userId="c9c67e8a-58e2-4733-9a1c-5d44fec4775b" providerId="ADAL" clId="{7E275E99-0727-4705-8711-08165BC6F33D}" dt="2024-06-25T22:11:11.528" v="2711" actId="20577"/>
        <pc:sldMkLst>
          <pc:docMk/>
          <pc:sldMk cId="2341990793" sldId="303"/>
        </pc:sldMkLst>
        <pc:spChg chg="mod">
          <ac:chgData name="Marcia Moraes" userId="c9c67e8a-58e2-4733-9a1c-5d44fec4775b" providerId="ADAL" clId="{7E275E99-0727-4705-8711-08165BC6F33D}" dt="2024-06-25T22:11:11.528" v="2711" actId="20577"/>
          <ac:spMkLst>
            <pc:docMk/>
            <pc:sldMk cId="2341990793" sldId="303"/>
            <ac:spMk id="192" creationId="{00000000-0000-0000-0000-000000000000}"/>
          </ac:spMkLst>
        </pc:spChg>
      </pc:sldChg>
      <pc:sldChg chg="addSp delSp modSp modNotesTx">
        <pc:chgData name="Marcia Moraes" userId="c9c67e8a-58e2-4733-9a1c-5d44fec4775b" providerId="ADAL" clId="{7E275E99-0727-4705-8711-08165BC6F33D}" dt="2024-06-25T22:05:31.483" v="2500" actId="20577"/>
        <pc:sldMkLst>
          <pc:docMk/>
          <pc:sldMk cId="4248284535" sldId="305"/>
        </pc:sldMkLst>
        <pc:spChg chg="mod">
          <ac:chgData name="Marcia Moraes" userId="c9c67e8a-58e2-4733-9a1c-5d44fec4775b" providerId="ADAL" clId="{7E275E99-0727-4705-8711-08165BC6F33D}" dt="2024-06-25T20:08:30.471" v="48" actId="6549"/>
          <ac:spMkLst>
            <pc:docMk/>
            <pc:sldMk cId="4248284535" sldId="305"/>
            <ac:spMk id="3" creationId="{70BDAB88-183E-384C-92FE-602F163E4B06}"/>
          </ac:spMkLst>
        </pc:spChg>
        <pc:picChg chg="add del mod">
          <ac:chgData name="Marcia Moraes" userId="c9c67e8a-58e2-4733-9a1c-5d44fec4775b" providerId="ADAL" clId="{7E275E99-0727-4705-8711-08165BC6F33D}" dt="2024-06-25T20:10:28.536" v="52" actId="478"/>
          <ac:picMkLst>
            <pc:docMk/>
            <pc:sldMk cId="4248284535" sldId="305"/>
            <ac:picMk id="4" creationId="{03E3C1DF-16FF-4486-AC7F-A929E51F1A76}"/>
          </ac:picMkLst>
        </pc:picChg>
        <pc:picChg chg="add del">
          <ac:chgData name="Marcia Moraes" userId="c9c67e8a-58e2-4733-9a1c-5d44fec4775b" providerId="ADAL" clId="{7E275E99-0727-4705-8711-08165BC6F33D}" dt="2024-06-25T20:10:31.767" v="54" actId="478"/>
          <ac:picMkLst>
            <pc:docMk/>
            <pc:sldMk cId="4248284535" sldId="305"/>
            <ac:picMk id="5" creationId="{609EDBC9-E8F7-488E-8A26-1D5DFF352404}"/>
          </ac:picMkLst>
        </pc:picChg>
        <pc:picChg chg="add mod">
          <ac:chgData name="Marcia Moraes" userId="c9c67e8a-58e2-4733-9a1c-5d44fec4775b" providerId="ADAL" clId="{7E275E99-0727-4705-8711-08165BC6F33D}" dt="2024-06-25T20:12:07.089" v="65" actId="14100"/>
          <ac:picMkLst>
            <pc:docMk/>
            <pc:sldMk cId="4248284535" sldId="305"/>
            <ac:picMk id="6" creationId="{A599CDBC-7A27-4275-8175-D8782301F827}"/>
          </ac:picMkLst>
        </pc:picChg>
        <pc:picChg chg="add mod">
          <ac:chgData name="Marcia Moraes" userId="c9c67e8a-58e2-4733-9a1c-5d44fec4775b" providerId="ADAL" clId="{7E275E99-0727-4705-8711-08165BC6F33D}" dt="2024-06-25T20:12:03.042" v="64" actId="1076"/>
          <ac:picMkLst>
            <pc:docMk/>
            <pc:sldMk cId="4248284535" sldId="305"/>
            <ac:picMk id="7" creationId="{5EA1B788-DB3E-4431-990D-6AA0B8D650E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ddd29dac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ddd29da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cb7c009e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dcb7c009e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74F"/>
                </a:solidFill>
                <a:effectLst/>
                <a:latin typeface="Roboto" panose="02000000000000000000" pitchFamily="2" charset="0"/>
              </a:rPr>
              <a:t>Programs are typically written using </a:t>
            </a:r>
            <a:r>
              <a:rPr lang="en-US" b="1" i="1" u="none" strike="noStrike" dirty="0">
                <a:solidFill>
                  <a:srgbClr val="000000"/>
                </a:solidFill>
                <a:effectLst/>
                <a:latin typeface="Roboto" panose="02000000000000000000" pitchFamily="2" charset="0"/>
              </a:rPr>
              <a:t>incremental development</a:t>
            </a:r>
            <a:r>
              <a:rPr lang="en-US" b="0" i="0" dirty="0">
                <a:solidFill>
                  <a:srgbClr val="37474F"/>
                </a:solidFill>
                <a:effectLst/>
                <a:latin typeface="Roboto" panose="02000000000000000000" pitchFamily="2" charset="0"/>
              </a:rPr>
              <a:t>, meaning a small amount of code is written and tested, then a small amount more (an incremental amount) is written and tested, and so on.</a:t>
            </a:r>
          </a:p>
          <a:p>
            <a:pPr marL="0" lvl="0" indent="0" algn="l" rtl="0">
              <a:spcBef>
                <a:spcPts val="0"/>
              </a:spcBef>
              <a:spcAft>
                <a:spcPts val="0"/>
              </a:spcAft>
              <a:buNone/>
            </a:pPr>
            <a:r>
              <a:rPr lang="en-US" b="0" i="0" dirty="0">
                <a:solidFill>
                  <a:srgbClr val="37474F"/>
                </a:solidFill>
                <a:effectLst/>
                <a:latin typeface="Roboto" panose="02000000000000000000" pitchFamily="2" charset="0"/>
              </a:rPr>
              <a:t>To assist with the incremental development process, programmers commonly introduce </a:t>
            </a:r>
            <a:r>
              <a:rPr lang="en-US" b="1" i="1" u="none" strike="noStrike" dirty="0">
                <a:solidFill>
                  <a:srgbClr val="000000"/>
                </a:solidFill>
                <a:effectLst/>
                <a:latin typeface="Roboto" panose="02000000000000000000" pitchFamily="2" charset="0"/>
              </a:rPr>
              <a:t>function stubs</a:t>
            </a:r>
            <a:r>
              <a:rPr lang="en-US" b="0" i="0" dirty="0">
                <a:solidFill>
                  <a:srgbClr val="37474F"/>
                </a:solidFill>
                <a:effectLst/>
                <a:latin typeface="Roboto" panose="02000000000000000000" pitchFamily="2" charset="0"/>
              </a:rPr>
              <a:t>, which are function definitions whose statements haven't been written yet.</a:t>
            </a:r>
          </a:p>
          <a:p>
            <a:pPr marL="0" lvl="0" indent="0" algn="l" rtl="0">
              <a:spcBef>
                <a:spcPts val="0"/>
              </a:spcBef>
              <a:spcAft>
                <a:spcPts val="0"/>
              </a:spcAft>
              <a:buNone/>
            </a:pPr>
            <a:r>
              <a:rPr lang="en-US" b="1" i="1" u="none" strike="noStrike" dirty="0">
                <a:solidFill>
                  <a:srgbClr val="000000"/>
                </a:solidFill>
                <a:effectLst/>
                <a:latin typeface="Roboto" panose="02000000000000000000" pitchFamily="2" charset="0"/>
              </a:rPr>
              <a:t>pass</a:t>
            </a:r>
            <a:r>
              <a:rPr lang="en-US" b="0" i="0" dirty="0">
                <a:solidFill>
                  <a:srgbClr val="37474F"/>
                </a:solidFill>
                <a:effectLst/>
                <a:latin typeface="Roboto" panose="02000000000000000000" pitchFamily="2" charset="0"/>
              </a:rPr>
              <a:t> keyword, which performs no operation except to act as a placeholder for a required statement.</a:t>
            </a:r>
            <a:endParaRPr dirty="0"/>
          </a:p>
        </p:txBody>
      </p:sp>
    </p:spTree>
    <p:extLst>
      <p:ext uri="{BB962C8B-B14F-4D97-AF65-F5344CB8AC3E}">
        <p14:creationId xmlns:p14="http://schemas.microsoft.com/office/powerpoint/2010/main" val="305205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dcb7c009e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dcb7c009e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37474F"/>
                </a:solidFill>
                <a:effectLst/>
                <a:latin typeface="Roboto" panose="02000000000000000000" pitchFamily="2" charset="0"/>
              </a:rPr>
              <a:t>A </a:t>
            </a:r>
            <a:r>
              <a:rPr lang="en-US" b="1" i="1" u="none" strike="noStrike" dirty="0">
                <a:solidFill>
                  <a:srgbClr val="000000"/>
                </a:solidFill>
                <a:effectLst/>
                <a:latin typeface="Roboto" panose="02000000000000000000" pitchFamily="2" charset="0"/>
              </a:rPr>
              <a:t>docstring</a:t>
            </a:r>
            <a:r>
              <a:rPr lang="en-US" b="0" i="0" dirty="0">
                <a:solidFill>
                  <a:srgbClr val="37474F"/>
                </a:solidFill>
                <a:effectLst/>
                <a:latin typeface="Roboto" panose="02000000000000000000" pitchFamily="2" charset="0"/>
              </a:rPr>
              <a:t> is a string literal placed in the first line of a function body.</a:t>
            </a:r>
          </a:p>
          <a:p>
            <a:pPr marL="0" lvl="0" indent="0" algn="l" rtl="0">
              <a:spcBef>
                <a:spcPts val="0"/>
              </a:spcBef>
              <a:spcAft>
                <a:spcPts val="0"/>
              </a:spcAft>
              <a:buNone/>
            </a:pPr>
            <a:r>
              <a:rPr lang="en-US" b="0" i="0" dirty="0">
                <a:solidFill>
                  <a:srgbClr val="37474F"/>
                </a:solidFill>
                <a:effectLst/>
                <a:latin typeface="Roboto" panose="02000000000000000000" pitchFamily="2" charset="0"/>
              </a:rPr>
              <a:t>The </a:t>
            </a:r>
            <a:r>
              <a:rPr lang="en-US" b="1" i="1" u="none" strike="noStrike" dirty="0">
                <a:solidFill>
                  <a:srgbClr val="000000"/>
                </a:solidFill>
                <a:effectLst/>
                <a:latin typeface="Roboto" panose="02000000000000000000" pitchFamily="2" charset="0"/>
              </a:rPr>
              <a:t>help()</a:t>
            </a:r>
            <a:r>
              <a:rPr lang="en-US" b="0" i="0" dirty="0">
                <a:solidFill>
                  <a:srgbClr val="37474F"/>
                </a:solidFill>
                <a:effectLst/>
                <a:latin typeface="Roboto" panose="02000000000000000000" pitchFamily="2" charset="0"/>
              </a:rPr>
              <a:t> function can aid a programmer by providing them with all the documentation associated with an object. A statement such as </a:t>
            </a:r>
            <a:r>
              <a:rPr lang="en-US" dirty="0"/>
              <a:t>help(</a:t>
            </a:r>
            <a:r>
              <a:rPr lang="en-US" dirty="0" err="1"/>
              <a:t>ticket_price</a:t>
            </a:r>
            <a:r>
              <a:rPr lang="en-US" dirty="0"/>
              <a:t>)</a:t>
            </a:r>
            <a:r>
              <a:rPr lang="en-US" b="0" i="0" dirty="0">
                <a:solidFill>
                  <a:srgbClr val="37474F"/>
                </a:solidFill>
                <a:effectLst/>
                <a:latin typeface="Roboto" panose="02000000000000000000" pitchFamily="2" charset="0"/>
              </a:rPr>
              <a:t> would print out the docstring for the </a:t>
            </a:r>
            <a:r>
              <a:rPr lang="en-US" dirty="0" err="1"/>
              <a:t>ticket_price</a:t>
            </a:r>
            <a:r>
              <a:rPr lang="en-US"/>
              <a:t>()</a:t>
            </a:r>
            <a:r>
              <a:rPr lang="en-US" b="0" i="0">
                <a:solidFill>
                  <a:srgbClr val="37474F"/>
                </a:solidFill>
                <a:effectLst/>
                <a:latin typeface="Roboto" panose="02000000000000000000" pitchFamily="2" charset="0"/>
              </a:rPr>
              <a:t> function, providing the programmer with information about how to call that function.</a:t>
            </a:r>
            <a:endParaRPr dirty="0"/>
          </a:p>
        </p:txBody>
      </p:sp>
    </p:spTree>
    <p:extLst>
      <p:ext uri="{BB962C8B-B14F-4D97-AF65-F5344CB8AC3E}">
        <p14:creationId xmlns:p14="http://schemas.microsoft.com/office/powerpoint/2010/main" val="212971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d095dc94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d095dc94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Last lecture we ended by having you to code the following problem. Dr. Green is looking for a bank that will give the most return on her money over the next 5 years. She has a hundred thousand into a savings account. The standard equation to calculate principal plus interest at the end of a period is as shown in the slide. Where P is the principal amount of money to invest. I is the interest, percentage rate the bank pays to the investor. N is the number of years for which the principal is invested. And M is the compound interval, meaning the number of times per year the interest is calculated and added to the principal.</a:t>
            </a:r>
          </a:p>
          <a:p>
            <a:pPr marL="0" lvl="0" indent="0" algn="l" rtl="0">
              <a:spcBef>
                <a:spcPts val="0"/>
              </a:spcBef>
              <a:spcAft>
                <a:spcPts val="0"/>
              </a:spcAft>
              <a:buNone/>
            </a:pPr>
            <a:r>
              <a:rPr lang="en-US" dirty="0"/>
              <a:t>First let’s think about our input variables, these would be P, I, N and M. Our output variable will be amount and the output variable is calculated by the equation provided. One way to solve this problem is the following: we know the amount of money that Dr. Green has to invest, so we know P. We also know the number of years that she would like to invest her money, that is N. So the first thing we could do into our program is to assign the values to the these variables. After that we need to read the values of the remainder input variables, calculate the output, and print the output.</a:t>
            </a:r>
            <a:endParaRPr dirty="0"/>
          </a:p>
        </p:txBody>
      </p:sp>
    </p:spTree>
    <p:extLst>
      <p:ext uri="{BB962C8B-B14F-4D97-AF65-F5344CB8AC3E}">
        <p14:creationId xmlns:p14="http://schemas.microsoft.com/office/powerpoint/2010/main" val="160473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possible solution for what we just discuss in the previous slide is this one.</a:t>
            </a:r>
          </a:p>
          <a:p>
            <a:r>
              <a:rPr lang="en-US" dirty="0"/>
              <a:t>Our first and second print function have two parameters. The first parameter is the message and we know that because we have a sequence of strings between quotes. The second parameter is telling us that instead of going to the next line after printing the message, the end of the print statement will be a space, meaning that the cursor will stay in the same line as the message we just printed.</a:t>
            </a:r>
          </a:p>
          <a:p>
            <a:r>
              <a:rPr lang="en-US" dirty="0"/>
              <a:t>As we learned from last lecture, the input function reads a string and we need to cast or transform that string to another data type sometimes. That is what we are doing when we read the I and M variables, we are reading the input and transforming it to a float number. We need to do that in order to use these variables in the equation that calculates the amount.</a:t>
            </a:r>
          </a:p>
          <a:p>
            <a:r>
              <a:rPr lang="en-US" dirty="0"/>
              <a:t>After that we are calculating the amount and using the f-print, the first placeholder will print the n value which is a int, that is why we have the d. The second placeholder will print amount value and we are only printing 2 numbers after the decimal point that is what .2f mean.</a:t>
            </a:r>
          </a:p>
          <a:p>
            <a:r>
              <a:rPr lang="en-US" dirty="0"/>
              <a:t>Now that we understand this solution, what do we need to do in order to be able to run this program to calculate the principal and inters for another bank? Or other several banks?</a:t>
            </a:r>
          </a:p>
          <a:p>
            <a:r>
              <a:rPr lang="en-US" dirty="0"/>
              <a:t>We should be able to reuse the code, meaning that we are not copying and pasting the same code several times, our code should be DRY, meaning </a:t>
            </a:r>
            <a:r>
              <a:rPr lang="en-US" dirty="0" err="1"/>
              <a:t>D’ont</a:t>
            </a:r>
            <a:r>
              <a:rPr lang="en-US" dirty="0"/>
              <a:t> Repeat Yourself. The way to do that is by building functions.</a:t>
            </a:r>
          </a:p>
        </p:txBody>
      </p:sp>
    </p:spTree>
    <p:extLst>
      <p:ext uri="{BB962C8B-B14F-4D97-AF65-F5344CB8AC3E}">
        <p14:creationId xmlns:p14="http://schemas.microsoft.com/office/powerpoint/2010/main" val="55625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e361b03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e361b03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build a program we need to be able to solve the problem by clarifying the problem and its constraints, break it into smaller parts. Solve each one of these smaller parts and after that make these parts work together. That is what we call divide, conquer and glue concept.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create a function we need to use the def reserved keyword.</a:t>
            </a:r>
          </a:p>
          <a:p>
            <a:r>
              <a:rPr lang="en-US" dirty="0"/>
              <a:t>So we start our function with the def keyword followed by the name of the function, open and close parenthesis and : at the end. We hit enter and we need to ident to tell Python that the code is part of the function. Spacing matters!</a:t>
            </a:r>
          </a:p>
          <a:p>
            <a:r>
              <a:rPr lang="en-US" dirty="0"/>
              <a:t>Between the parenthesis we could have a list of parameters separated by a comma. A parameter is a value that is needed by the function so the function could work properly.</a:t>
            </a:r>
          </a:p>
          <a:p>
            <a:r>
              <a:rPr lang="en-US" dirty="0"/>
              <a:t>We have being using functions already. The print is a function that has parameters. In print(value), the function name is print and it has only one parameter which is value. In our program example, we are using the function print with two parameters, the first parameter is a string and the second parameter is changing the end of the print statement.</a:t>
            </a:r>
          </a:p>
          <a:p>
            <a:r>
              <a:rPr lang="en-US" dirty="0"/>
              <a:t>Lets go back to our example, what should be the parameters for our code? Why?</a:t>
            </a:r>
          </a:p>
          <a:p>
            <a:r>
              <a:rPr lang="en-US" dirty="0"/>
              <a:t>Which commands are part of the function? Why?</a:t>
            </a:r>
          </a:p>
        </p:txBody>
      </p:sp>
    </p:spTree>
    <p:extLst>
      <p:ext uri="{BB962C8B-B14F-4D97-AF65-F5344CB8AC3E}">
        <p14:creationId xmlns:p14="http://schemas.microsoft.com/office/powerpoint/2010/main" val="1937272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 possible solution will consider two parameters for our function, </a:t>
            </a:r>
            <a:r>
              <a:rPr lang="en-US" dirty="0" err="1"/>
              <a:t>i</a:t>
            </a:r>
            <a:r>
              <a:rPr lang="en-US" dirty="0"/>
              <a:t> and m. And the function will contain the calculation of the output variable and the print of that variable. As we mentioned before, the code that is part of the function needs to be indented.</a:t>
            </a:r>
          </a:p>
          <a:p>
            <a:r>
              <a:rPr lang="en-US" dirty="0"/>
              <a:t>So we have the function, how are we going to call the function we just created?</a:t>
            </a:r>
          </a:p>
          <a:p>
            <a:r>
              <a:rPr lang="en-US" dirty="0"/>
              <a:t>We call the function by its name and send the necessary parameters, with in our case are two, </a:t>
            </a:r>
            <a:r>
              <a:rPr lang="en-US" dirty="0" err="1"/>
              <a:t>i</a:t>
            </a:r>
            <a:r>
              <a:rPr lang="en-US" dirty="0"/>
              <a:t> and m. It is important to notice that this function does not have a return because the amount is being printed inside of the function.</a:t>
            </a:r>
          </a:p>
          <a:p>
            <a:r>
              <a:rPr lang="en-US" dirty="0"/>
              <a:t>Could we improve this function a little bit more? How about p and n variables? Let’s think that we would like the program to work for any kind of principal and number of years.</a:t>
            </a:r>
          </a:p>
        </p:txBody>
      </p:sp>
    </p:spTree>
    <p:extLst>
      <p:ext uri="{BB962C8B-B14F-4D97-AF65-F5344CB8AC3E}">
        <p14:creationId xmlns:p14="http://schemas.microsoft.com/office/powerpoint/2010/main" val="282358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one possible solution, not that our function now has 4 parameters, so when we call the function we need to send these 4 parameters in the correct order.</a:t>
            </a:r>
          </a:p>
          <a:p>
            <a:r>
              <a:rPr lang="en-US" dirty="0"/>
              <a:t>The function still prints the output variable.</a:t>
            </a:r>
          </a:p>
          <a:p>
            <a:r>
              <a:rPr lang="en-US" dirty="0"/>
              <a:t>What should we do if instead of printing the output variable inside of the function we would like to print it outside?</a:t>
            </a:r>
          </a:p>
          <a:p>
            <a:r>
              <a:rPr lang="en-US" dirty="0"/>
              <a:t>We need to be able to return the variable that was just calculated.</a:t>
            </a:r>
          </a:p>
          <a:p>
            <a:r>
              <a:rPr lang="en-US" dirty="0"/>
              <a:t>And that is what we will see in the next slide.</a:t>
            </a:r>
          </a:p>
        </p:txBody>
      </p:sp>
    </p:spTree>
    <p:extLst>
      <p:ext uri="{BB962C8B-B14F-4D97-AF65-F5344CB8AC3E}">
        <p14:creationId xmlns:p14="http://schemas.microsoft.com/office/powerpoint/2010/main" val="61187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best paradigm to follow is the one that the functions do some specific work and then return the answer of that work. So other programs can use those answers.</a:t>
            </a:r>
          </a:p>
          <a:p>
            <a:r>
              <a:rPr lang="en-US" dirty="0"/>
              <a:t>In our example, instead of printing the amount inside of the function the function is returning the amount calculated.</a:t>
            </a:r>
          </a:p>
          <a:p>
            <a:r>
              <a:rPr lang="en-US" dirty="0"/>
              <a:t>Since the function now returns a value, when we call the function we need to be able to store that value to use it later.</a:t>
            </a:r>
          </a:p>
        </p:txBody>
      </p:sp>
    </p:spTree>
    <p:extLst>
      <p:ext uri="{BB962C8B-B14F-4D97-AF65-F5344CB8AC3E}">
        <p14:creationId xmlns:p14="http://schemas.microsoft.com/office/powerpoint/2010/main" val="627962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have four functions in this program, </a:t>
            </a:r>
            <a:r>
              <a:rPr lang="en-US" dirty="0" err="1"/>
              <a:t>arithmeticExpression</a:t>
            </a:r>
            <a:r>
              <a:rPr lang="en-US" dirty="0"/>
              <a:t>, </a:t>
            </a:r>
            <a:r>
              <a:rPr lang="en-US" dirty="0" err="1"/>
              <a:t>powerOfTwo</a:t>
            </a:r>
            <a:r>
              <a:rPr lang="en-US" dirty="0"/>
              <a:t>, </a:t>
            </a:r>
            <a:r>
              <a:rPr lang="en-US" dirty="0" err="1"/>
              <a:t>powerOfSomething</a:t>
            </a:r>
            <a:r>
              <a:rPr lang="en-US" dirty="0"/>
              <a:t> and main. Outside of all functions we have a call to the main function, which is the one responsible for reading the input variables and calling the other functions.</a:t>
            </a:r>
          </a:p>
          <a:p>
            <a:r>
              <a:rPr lang="en-US" dirty="0"/>
              <a:t>The </a:t>
            </a:r>
            <a:r>
              <a:rPr lang="en-US" dirty="0" err="1"/>
              <a:t>arithmeticExpression</a:t>
            </a:r>
            <a:r>
              <a:rPr lang="en-US" dirty="0"/>
              <a:t>, </a:t>
            </a:r>
            <a:r>
              <a:rPr lang="en-US" dirty="0" err="1"/>
              <a:t>powerOfTwo</a:t>
            </a:r>
            <a:r>
              <a:rPr lang="en-US" dirty="0"/>
              <a:t>, and </a:t>
            </a:r>
            <a:r>
              <a:rPr lang="en-US" dirty="0" err="1"/>
              <a:t>powerOfSomething</a:t>
            </a:r>
            <a:r>
              <a:rPr lang="en-US" dirty="0"/>
              <a:t> return values. So in order to call them inside of the main function, we need to either have a variable that stores the returned value or we need to call the function inside of the print function, so the returned value is going to be printed.</a:t>
            </a:r>
          </a:p>
          <a:p>
            <a:r>
              <a:rPr lang="en-US" dirty="0"/>
              <a:t>Python interpreter will start reading the file top to bottom. He will identify each function by its name and parameters, when it reaches the last line of the program it will call the main function. The first three instructions in main are input from the terminal. After the inputs are done, the </a:t>
            </a:r>
            <a:r>
              <a:rPr lang="en-US" dirty="0" err="1"/>
              <a:t>arithmeticExpression</a:t>
            </a:r>
            <a:r>
              <a:rPr lang="en-US" dirty="0"/>
              <a:t> function is being called by passing three parameters (which is the number of parameters that the function is expecting to receive) and the returned valued is being stored in the average variable.</a:t>
            </a:r>
          </a:p>
          <a:p>
            <a:r>
              <a:rPr lang="en-US" dirty="0"/>
              <a:t>After that an output message is printed, it is printed only one decimal number after the point.</a:t>
            </a:r>
          </a:p>
          <a:p>
            <a:r>
              <a:rPr lang="en-US" dirty="0"/>
              <a:t>Then the print function is being used again, and its parameter is a call to </a:t>
            </a:r>
            <a:r>
              <a:rPr lang="en-US" dirty="0" err="1"/>
              <a:t>powerOfTwo</a:t>
            </a:r>
            <a:r>
              <a:rPr lang="en-US" dirty="0"/>
              <a:t> function which has a parameter itself. The returned value of the </a:t>
            </a:r>
            <a:r>
              <a:rPr lang="en-US" dirty="0" err="1"/>
              <a:t>powerOfTwo</a:t>
            </a:r>
            <a:r>
              <a:rPr lang="en-US" dirty="0"/>
              <a:t> function will be used as the parameter to be printed.</a:t>
            </a:r>
          </a:p>
          <a:p>
            <a:r>
              <a:rPr lang="en-US" dirty="0"/>
              <a:t>The last print is calling the </a:t>
            </a:r>
            <a:r>
              <a:rPr lang="en-US" dirty="0" err="1"/>
              <a:t>powerOfSomething</a:t>
            </a:r>
            <a:r>
              <a:rPr lang="en-US" dirty="0"/>
              <a:t> function. That function has two parameters. In our example, the first one is the </a:t>
            </a:r>
            <a:r>
              <a:rPr lang="en-US" dirty="0" err="1"/>
              <a:t>powerOfTwo</a:t>
            </a:r>
            <a:r>
              <a:rPr lang="en-US" dirty="0"/>
              <a:t> function with number 2 as its parameter, the second parameter of </a:t>
            </a:r>
            <a:r>
              <a:rPr lang="en-US" dirty="0" err="1"/>
              <a:t>powerOfSometing</a:t>
            </a:r>
            <a:r>
              <a:rPr lang="en-US" dirty="0"/>
              <a:t> is val1. The order of the execution is, first </a:t>
            </a:r>
            <a:r>
              <a:rPr lang="en-US" dirty="0" err="1"/>
              <a:t>powerOfTwo</a:t>
            </a:r>
            <a:r>
              <a:rPr lang="en-US" dirty="0"/>
              <a:t> is called, its result is then used as the first parameter for </a:t>
            </a:r>
            <a:r>
              <a:rPr lang="en-US" dirty="0" err="1"/>
              <a:t>powerOfSomething</a:t>
            </a:r>
            <a:r>
              <a:rPr lang="en-US" dirty="0"/>
              <a:t>, then </a:t>
            </a:r>
            <a:r>
              <a:rPr lang="en-US" dirty="0" err="1"/>
              <a:t>powerOfSomething</a:t>
            </a:r>
            <a:r>
              <a:rPr lang="en-US" dirty="0"/>
              <a:t> is called and its result is going to be printed.</a:t>
            </a:r>
          </a:p>
          <a:p>
            <a:r>
              <a:rPr lang="en-US" dirty="0"/>
              <a:t>Watch the video that shows a step-by-step execution of this program in the Python tutor webpage.</a:t>
            </a:r>
          </a:p>
        </p:txBody>
      </p:sp>
    </p:spTree>
    <p:extLst>
      <p:ext uri="{BB962C8B-B14F-4D97-AF65-F5344CB8AC3E}">
        <p14:creationId xmlns:p14="http://schemas.microsoft.com/office/powerpoint/2010/main" val="2696206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grpSp>
        <p:nvGrpSpPr>
          <p:cNvPr id="54" name="Google Shape;54;p14"/>
          <p:cNvGrpSpPr/>
          <p:nvPr/>
        </p:nvGrpSpPr>
        <p:grpSpPr>
          <a:xfrm>
            <a:off x="0" y="4879108"/>
            <a:ext cx="9165280" cy="264755"/>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415638" y="497243"/>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60" name="Google Shape;60;p14"/>
          <p:cNvSpPr txBox="1">
            <a:spLocks noGrp="1"/>
          </p:cNvSpPr>
          <p:nvPr>
            <p:ph type="body" idx="1"/>
          </p:nvPr>
        </p:nvSpPr>
        <p:spPr>
          <a:xfrm>
            <a:off x="415638" y="1271068"/>
            <a:ext cx="8312700" cy="13338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rgbClr val="000000"/>
              </a:buClr>
              <a:buSzPts val="1200"/>
              <a:buFont typeface="Arial"/>
              <a:buChar char="•"/>
              <a:defRPr sz="1200" b="0" i="0" u="none" strike="noStrike" cap="none">
                <a:solidFill>
                  <a:srgbClr val="000000"/>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4pPr>
            <a:lvl5pPr marL="2286000" marR="0" lvl="4" indent="-298450" algn="l" rtl="0">
              <a:spcBef>
                <a:spcPts val="400"/>
              </a:spcBef>
              <a:spcAft>
                <a:spcPts val="0"/>
              </a:spcAft>
              <a:buClr>
                <a:srgbClr val="000000"/>
              </a:buClr>
              <a:buSzPts val="1100"/>
              <a:buFont typeface="Arial"/>
              <a:buChar char="»"/>
              <a:defRPr sz="1100" b="0" i="0" u="none" strike="noStrike" cap="none">
                <a:solidFill>
                  <a:srgbClr val="000000"/>
                </a:solidFill>
                <a:latin typeface="Source Sans Pro"/>
                <a:ea typeface="Source Sans Pro"/>
                <a:cs typeface="Source Sans Pro"/>
                <a:sym typeface="Source Sans Pro"/>
              </a:defRPr>
            </a:lvl5pPr>
            <a:lvl6pPr marL="2743200" marR="0" lvl="5"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and Green Bar">
  <p:cSld name="Photo and Green Bar">
    <p:spTree>
      <p:nvGrpSpPr>
        <p:cNvPr id="1" name="Shape 112"/>
        <p:cNvGrpSpPr/>
        <p:nvPr/>
      </p:nvGrpSpPr>
      <p:grpSpPr>
        <a:xfrm>
          <a:off x="0" y="0"/>
          <a:ext cx="0" cy="0"/>
          <a:chOff x="0" y="0"/>
          <a:chExt cx="0" cy="0"/>
        </a:xfrm>
      </p:grpSpPr>
      <p:sp>
        <p:nvSpPr>
          <p:cNvPr id="113" name="Google Shape;113;p23"/>
          <p:cNvSpPr>
            <a:spLocks noGrp="1"/>
          </p:cNvSpPr>
          <p:nvPr>
            <p:ph type="pic" idx="2"/>
          </p:nvPr>
        </p:nvSpPr>
        <p:spPr>
          <a:xfrm>
            <a:off x="0" y="0"/>
            <a:ext cx="6051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4" name="Google Shape;114;p23"/>
          <p:cNvSpPr/>
          <p:nvPr/>
        </p:nvSpPr>
        <p:spPr>
          <a:xfrm>
            <a:off x="6051176" y="0"/>
            <a:ext cx="3092700" cy="51435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sp>
        <p:nvSpPr>
          <p:cNvPr id="115" name="Google Shape;115;p23"/>
          <p:cNvSpPr txBox="1">
            <a:spLocks noGrp="1"/>
          </p:cNvSpPr>
          <p:nvPr>
            <p:ph type="title"/>
          </p:nvPr>
        </p:nvSpPr>
        <p:spPr>
          <a:xfrm>
            <a:off x="6326841" y="1880795"/>
            <a:ext cx="2541600" cy="353100"/>
          </a:xfrm>
          <a:prstGeom prst="rect">
            <a:avLst/>
          </a:prstGeom>
          <a:noFill/>
          <a:ln>
            <a:noFill/>
          </a:ln>
        </p:spPr>
        <p:txBody>
          <a:bodyPr spcFirstLastPara="1" wrap="square" lIns="67400" tIns="33700" rIns="67400" bIns="33700" anchor="b" anchorCtr="0">
            <a:noAutofit/>
          </a:bodyPr>
          <a:lstStyle>
            <a:lvl1pPr marR="0" lvl="0" algn="ctr" rtl="0">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6" name="Google Shape;116;p23"/>
          <p:cNvSpPr txBox="1">
            <a:spLocks noGrp="1"/>
          </p:cNvSpPr>
          <p:nvPr>
            <p:ph type="body" idx="1"/>
          </p:nvPr>
        </p:nvSpPr>
        <p:spPr>
          <a:xfrm>
            <a:off x="6326841" y="2571750"/>
            <a:ext cx="2541600" cy="331200"/>
          </a:xfrm>
          <a:prstGeom prst="rect">
            <a:avLst/>
          </a:prstGeom>
          <a:noFill/>
          <a:ln>
            <a:noFill/>
          </a:ln>
        </p:spPr>
        <p:txBody>
          <a:bodyPr spcFirstLastPara="1" wrap="square" lIns="60500" tIns="60500" rIns="60500" bIns="60500" anchor="t" anchorCtr="0">
            <a:noAutofit/>
          </a:bodyPr>
          <a:lstStyle>
            <a:lvl1pPr marL="457200" marR="0" lvl="0" indent="-228600" algn="ctr" rtl="0">
              <a:lnSpc>
                <a:spcPct val="114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7" name="Google Shape;117;p23"/>
          <p:cNvPicPr preferRelativeResize="0"/>
          <p:nvPr/>
        </p:nvPicPr>
        <p:blipFill rotWithShape="1">
          <a:blip r:embed="rId2">
            <a:alphaModFix/>
          </a:blip>
          <a:srcRect/>
          <a:stretch/>
        </p:blipFill>
        <p:spPr>
          <a:xfrm>
            <a:off x="8558216" y="4598058"/>
            <a:ext cx="323565" cy="323565"/>
          </a:xfrm>
          <a:prstGeom prst="rect">
            <a:avLst/>
          </a:prstGeom>
          <a:noFill/>
          <a:ln>
            <a:noFill/>
          </a:ln>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and Photo Right">
  <p:cSld name="Content and Photo Right">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411449" y="650159"/>
            <a:ext cx="3217800" cy="1099800"/>
          </a:xfrm>
          <a:prstGeom prst="rect">
            <a:avLst/>
          </a:prstGeom>
          <a:noFill/>
          <a:ln>
            <a:noFill/>
          </a:ln>
        </p:spPr>
        <p:txBody>
          <a:bodyPr spcFirstLastPara="1" wrap="square" lIns="60500" tIns="60500" rIns="60500" bIns="60500" anchor="t" anchorCtr="0">
            <a:noAutofit/>
          </a:bodyPr>
          <a:lstStyle>
            <a:lvl1pPr marR="0" lvl="0" algn="l" rtl="0">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20" name="Google Shape;120;p24"/>
          <p:cNvSpPr txBox="1">
            <a:spLocks noGrp="1"/>
          </p:cNvSpPr>
          <p:nvPr>
            <p:ph type="body" idx="1"/>
          </p:nvPr>
        </p:nvSpPr>
        <p:spPr>
          <a:xfrm>
            <a:off x="411449" y="2019879"/>
            <a:ext cx="3217800" cy="13077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chemeClr val="dk1"/>
              </a:buClr>
              <a:buSzPts val="1100"/>
              <a:buFont typeface="Arial"/>
              <a:buChar char="»"/>
              <a:defRPr sz="1100" b="0" i="0" u="none" strike="noStrike" cap="none">
                <a:solidFill>
                  <a:schemeClr val="dk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1" name="Google Shape;121;p24"/>
          <p:cNvSpPr>
            <a:spLocks noGrp="1"/>
          </p:cNvSpPr>
          <p:nvPr>
            <p:ph type="pic" idx="2"/>
          </p:nvPr>
        </p:nvSpPr>
        <p:spPr>
          <a:xfrm>
            <a:off x="4040664" y="0"/>
            <a:ext cx="51033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hoto and Header">
  <p:cSld name="Photo and Header">
    <p:spTree>
      <p:nvGrpSpPr>
        <p:cNvPr id="1" name="Shape 126"/>
        <p:cNvGrpSpPr/>
        <p:nvPr/>
      </p:nvGrpSpPr>
      <p:grpSpPr>
        <a:xfrm>
          <a:off x="0" y="0"/>
          <a:ext cx="0" cy="0"/>
          <a:chOff x="0" y="0"/>
          <a:chExt cx="0" cy="0"/>
        </a:xfrm>
      </p:grpSpPr>
      <p:sp>
        <p:nvSpPr>
          <p:cNvPr id="127" name="Google Shape;127;p26"/>
          <p:cNvSpPr>
            <a:spLocks noGrp="1"/>
          </p:cNvSpPr>
          <p:nvPr>
            <p:ph type="pic" idx="2"/>
          </p:nvPr>
        </p:nvSpPr>
        <p:spPr>
          <a:xfrm>
            <a:off x="0" y="0"/>
            <a:ext cx="9144000" cy="42357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Google Shape;128;p26"/>
          <p:cNvSpPr txBox="1">
            <a:spLocks noGrp="1"/>
          </p:cNvSpPr>
          <p:nvPr>
            <p:ph type="title"/>
          </p:nvPr>
        </p:nvSpPr>
        <p:spPr>
          <a:xfrm>
            <a:off x="264986" y="4403848"/>
            <a:ext cx="8613900" cy="5157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900"/>
              <a:buFont typeface="Arial"/>
              <a:buNone/>
              <a:defRPr sz="29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Photo">
  <p:cSld name="Full Photo">
    <p:spTree>
      <p:nvGrpSpPr>
        <p:cNvPr id="1" name="Shape 129"/>
        <p:cNvGrpSpPr/>
        <p:nvPr/>
      </p:nvGrpSpPr>
      <p:grpSpPr>
        <a:xfrm>
          <a:off x="0" y="0"/>
          <a:ext cx="0" cy="0"/>
          <a:chOff x="0" y="0"/>
          <a:chExt cx="0" cy="0"/>
        </a:xfrm>
      </p:grpSpPr>
      <p:sp>
        <p:nvSpPr>
          <p:cNvPr id="130" name="Google Shape;130;p27"/>
          <p:cNvSpPr>
            <a:spLocks noGrp="1"/>
          </p:cNvSpPr>
          <p:nvPr>
            <p:ph type="pic" idx="2"/>
          </p:nvPr>
        </p:nvSpPr>
        <p:spPr>
          <a:xfrm>
            <a:off x="0" y="0"/>
            <a:ext cx="9144000" cy="51435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 and Content">
  <p:cSld name="Chart and Conten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6055167" y="1533699"/>
            <a:ext cx="2673300" cy="851400"/>
          </a:xfrm>
          <a:prstGeom prst="rect">
            <a:avLst/>
          </a:prstGeom>
          <a:noFill/>
          <a:ln>
            <a:noFill/>
          </a:ln>
        </p:spPr>
        <p:txBody>
          <a:bodyPr spcFirstLastPara="1" wrap="square" lIns="67400" tIns="33700" rIns="67400" bIns="33700" anchor="t" anchorCtr="0">
            <a:noAutofit/>
          </a:bodyPr>
          <a:lstStyle>
            <a:lvl1pPr marR="0" lvl="0" algn="l" rtl="0">
              <a:spcBef>
                <a:spcPts val="0"/>
              </a:spcBef>
              <a:spcAft>
                <a:spcPts val="0"/>
              </a:spcAft>
              <a:buClr>
                <a:schemeClr val="dk2"/>
              </a:buClr>
              <a:buSzPts val="2500"/>
              <a:buFont typeface="Arial"/>
              <a:buNone/>
              <a:defRPr sz="25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33" name="Google Shape;133;p28"/>
          <p:cNvSpPr txBox="1">
            <a:spLocks noGrp="1"/>
          </p:cNvSpPr>
          <p:nvPr>
            <p:ph type="body" idx="1"/>
          </p:nvPr>
        </p:nvSpPr>
        <p:spPr>
          <a:xfrm>
            <a:off x="6055167" y="2468061"/>
            <a:ext cx="2673300" cy="6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14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4" name="Google Shape;134;p28"/>
          <p:cNvSpPr>
            <a:spLocks noGrp="1"/>
          </p:cNvSpPr>
          <p:nvPr>
            <p:ph type="chart" idx="2"/>
          </p:nvPr>
        </p:nvSpPr>
        <p:spPr>
          <a:xfrm>
            <a:off x="839933" y="954952"/>
            <a:ext cx="4541700" cy="33063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135" name="Google Shape;135;p28"/>
          <p:cNvGrpSpPr/>
          <p:nvPr/>
        </p:nvGrpSpPr>
        <p:grpSpPr>
          <a:xfrm>
            <a:off x="0" y="4879021"/>
            <a:ext cx="9144554" cy="264755"/>
            <a:chOff x="0" y="7372350"/>
            <a:chExt cx="13817700" cy="400053"/>
          </a:xfrm>
        </p:grpSpPr>
        <p:sp>
          <p:nvSpPr>
            <p:cNvPr id="136" name="Google Shape;136;p28"/>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37" name="Google Shape;137;p28"/>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38" name="Google Shape;138;p28"/>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39" name="Google Shape;139;p28"/>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White">
  <p:cSld name="Blank White">
    <p:spTree>
      <p:nvGrpSpPr>
        <p:cNvPr id="1" name="Shape 140"/>
        <p:cNvGrpSpPr/>
        <p:nvPr/>
      </p:nvGrpSpPr>
      <p:grpSpPr>
        <a:xfrm>
          <a:off x="0" y="0"/>
          <a:ext cx="0" cy="0"/>
          <a:chOff x="0" y="0"/>
          <a:chExt cx="0" cy="0"/>
        </a:xfrm>
      </p:grpSpPr>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Green Ram">
  <p:cSld name="Closing Green Ram">
    <p:bg>
      <p:bgPr>
        <a:solidFill>
          <a:schemeClr val="dk2"/>
        </a:solidFill>
        <a:effectLst/>
      </p:bgPr>
    </p:bg>
    <p:spTree>
      <p:nvGrpSpPr>
        <p:cNvPr id="1" name="Shape 141"/>
        <p:cNvGrpSpPr/>
        <p:nvPr/>
      </p:nvGrpSpPr>
      <p:grpSpPr>
        <a:xfrm>
          <a:off x="0" y="0"/>
          <a:ext cx="0" cy="0"/>
          <a:chOff x="0" y="0"/>
          <a:chExt cx="0" cy="0"/>
        </a:xfrm>
      </p:grpSpPr>
      <p:sp>
        <p:nvSpPr>
          <p:cNvPr id="142" name="Google Shape;142;p30"/>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a:solidFill>
                <a:schemeClr val="lt1"/>
              </a:solidFill>
              <a:latin typeface="Arial"/>
              <a:ea typeface="Arial"/>
              <a:cs typeface="Arial"/>
              <a:sym typeface="Arial"/>
            </a:endParaRPr>
          </a:p>
        </p:txBody>
      </p:sp>
      <p:cxnSp>
        <p:nvCxnSpPr>
          <p:cNvPr id="143" name="Google Shape;143;p30"/>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44" name="Google Shape;144;p30"/>
          <p:cNvPicPr preferRelativeResize="0"/>
          <p:nvPr/>
        </p:nvPicPr>
        <p:blipFill rotWithShape="1">
          <a:blip r:embed="rId2">
            <a:alphaModFix/>
          </a:blip>
          <a:srcRect/>
          <a:stretch/>
        </p:blipFill>
        <p:spPr>
          <a:xfrm>
            <a:off x="500452" y="4182975"/>
            <a:ext cx="2329700" cy="521089"/>
          </a:xfrm>
          <a:prstGeom prst="rect">
            <a:avLst/>
          </a:prstGeom>
          <a:noFill/>
          <a:ln>
            <a:noFill/>
          </a:ln>
        </p:spPr>
      </p:pic>
      <p:pic>
        <p:nvPicPr>
          <p:cNvPr id="145" name="Google Shape;145;p30"/>
          <p:cNvPicPr preferRelativeResize="0"/>
          <p:nvPr/>
        </p:nvPicPr>
        <p:blipFill rotWithShape="1">
          <a:blip r:embed="rId3">
            <a:alphaModFix amt="8000"/>
          </a:blip>
          <a:srcRect t="14707" r="30637" b="6934"/>
          <a:stretch/>
        </p:blipFill>
        <p:spPr>
          <a:xfrm>
            <a:off x="4591002" y="-1"/>
            <a:ext cx="4552996" cy="5143502"/>
          </a:xfrm>
          <a:prstGeom prst="rect">
            <a:avLst/>
          </a:prstGeom>
          <a:noFill/>
          <a:ln>
            <a:noFill/>
          </a:ln>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Green Dots">
  <p:cSld name="Closing Green Dots">
    <p:bg>
      <p:bgPr>
        <a:solidFill>
          <a:schemeClr val="dk2"/>
        </a:solidFill>
        <a:effectLst/>
      </p:bgPr>
    </p:bg>
    <p:spTree>
      <p:nvGrpSpPr>
        <p:cNvPr id="1" name="Shape 146"/>
        <p:cNvGrpSpPr/>
        <p:nvPr/>
      </p:nvGrpSpPr>
      <p:grpSpPr>
        <a:xfrm>
          <a:off x="0" y="0"/>
          <a:ext cx="0" cy="0"/>
          <a:chOff x="0" y="0"/>
          <a:chExt cx="0" cy="0"/>
        </a:xfrm>
      </p:grpSpPr>
      <p:sp>
        <p:nvSpPr>
          <p:cNvPr id="147" name="Google Shape;147;p31"/>
          <p:cNvSpPr txBox="1"/>
          <p:nvPr/>
        </p:nvSpPr>
        <p:spPr>
          <a:xfrm>
            <a:off x="482653" y="2778901"/>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lt1"/>
              </a:buClr>
              <a:buSzPts val="4000"/>
              <a:buFont typeface="Arial"/>
              <a:buNone/>
            </a:pPr>
            <a:r>
              <a:rPr lang="en" sz="4000" b="0" i="0">
                <a:solidFill>
                  <a:schemeClr val="lt1"/>
                </a:solidFill>
                <a:latin typeface="Arial"/>
                <a:ea typeface="Arial"/>
                <a:cs typeface="Arial"/>
                <a:sym typeface="Arial"/>
              </a:rPr>
              <a:t>Thank you</a:t>
            </a:r>
            <a:endParaRPr sz="4000" b="0" i="0">
              <a:solidFill>
                <a:schemeClr val="lt1"/>
              </a:solidFill>
              <a:latin typeface="Arial"/>
              <a:ea typeface="Arial"/>
              <a:cs typeface="Arial"/>
              <a:sym typeface="Arial"/>
            </a:endParaRPr>
          </a:p>
        </p:txBody>
      </p:sp>
      <p:pic>
        <p:nvPicPr>
          <p:cNvPr id="148" name="Google Shape;148;p31"/>
          <p:cNvPicPr preferRelativeResize="0"/>
          <p:nvPr/>
        </p:nvPicPr>
        <p:blipFill rotWithShape="1">
          <a:blip r:embed="rId2">
            <a:alphaModFix/>
          </a:blip>
          <a:srcRect t="6244" r="31394"/>
          <a:stretch/>
        </p:blipFill>
        <p:spPr>
          <a:xfrm>
            <a:off x="5563251" y="0"/>
            <a:ext cx="3580748" cy="5007048"/>
          </a:xfrm>
          <a:prstGeom prst="rect">
            <a:avLst/>
          </a:prstGeom>
          <a:noFill/>
          <a:ln>
            <a:noFill/>
          </a:ln>
        </p:spPr>
      </p:pic>
      <p:cxnSp>
        <p:nvCxnSpPr>
          <p:cNvPr id="149" name="Google Shape;149;p31"/>
          <p:cNvCxnSpPr/>
          <p:nvPr/>
        </p:nvCxnSpPr>
        <p:spPr>
          <a:xfrm>
            <a:off x="583506" y="3928750"/>
            <a:ext cx="603000" cy="0"/>
          </a:xfrm>
          <a:prstGeom prst="straightConnector1">
            <a:avLst/>
          </a:prstGeom>
          <a:noFill/>
          <a:ln w="28575" cap="flat" cmpd="sng">
            <a:solidFill>
              <a:schemeClr val="lt2"/>
            </a:solidFill>
            <a:prstDash val="solid"/>
            <a:round/>
            <a:headEnd type="none" w="sm" len="sm"/>
            <a:tailEnd type="none" w="sm" len="sm"/>
          </a:ln>
        </p:spPr>
      </p:cxnSp>
      <p:pic>
        <p:nvPicPr>
          <p:cNvPr id="150" name="Google Shape;150;p31"/>
          <p:cNvPicPr preferRelativeResize="0"/>
          <p:nvPr/>
        </p:nvPicPr>
        <p:blipFill rotWithShape="1">
          <a:blip r:embed="rId3">
            <a:alphaModFix/>
          </a:blip>
          <a:srcRect/>
          <a:stretch/>
        </p:blipFill>
        <p:spPr>
          <a:xfrm>
            <a:off x="500452" y="4182975"/>
            <a:ext cx="2329700" cy="521089"/>
          </a:xfrm>
          <a:prstGeom prst="rect">
            <a:avLst/>
          </a:prstGeom>
          <a:noFill/>
          <a:ln>
            <a:noFill/>
          </a:ln>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White">
  <p:cSld name="Closing White">
    <p:spTree>
      <p:nvGrpSpPr>
        <p:cNvPr id="1" name="Shape 151"/>
        <p:cNvGrpSpPr/>
        <p:nvPr/>
      </p:nvGrpSpPr>
      <p:grpSpPr>
        <a:xfrm>
          <a:off x="0" y="0"/>
          <a:ext cx="0" cy="0"/>
          <a:chOff x="0" y="0"/>
          <a:chExt cx="0" cy="0"/>
        </a:xfrm>
      </p:grpSpPr>
      <p:sp>
        <p:nvSpPr>
          <p:cNvPr id="152" name="Google Shape;152;p32"/>
          <p:cNvSpPr txBox="1"/>
          <p:nvPr/>
        </p:nvSpPr>
        <p:spPr>
          <a:xfrm>
            <a:off x="482653" y="2778619"/>
            <a:ext cx="8312700" cy="733200"/>
          </a:xfrm>
          <a:prstGeom prst="rect">
            <a:avLst/>
          </a:prstGeom>
          <a:noFill/>
          <a:ln>
            <a:noFill/>
          </a:ln>
        </p:spPr>
        <p:txBody>
          <a:bodyPr spcFirstLastPara="1" wrap="square" lIns="60500" tIns="60500" rIns="60500" bIns="60500" anchor="b" anchorCtr="0">
            <a:noAutofit/>
          </a:bodyPr>
          <a:lstStyle/>
          <a:p>
            <a:pPr marL="0" marR="0" lvl="0" indent="0" algn="l" rtl="0">
              <a:spcBef>
                <a:spcPts val="0"/>
              </a:spcBef>
              <a:spcAft>
                <a:spcPts val="0"/>
              </a:spcAft>
              <a:buClr>
                <a:schemeClr val="dk2"/>
              </a:buClr>
              <a:buSzPts val="4000"/>
              <a:buFont typeface="Arial"/>
              <a:buNone/>
            </a:pPr>
            <a:r>
              <a:rPr lang="en" sz="4000" b="0" i="0">
                <a:solidFill>
                  <a:schemeClr val="dk2"/>
                </a:solidFill>
                <a:latin typeface="Arial"/>
                <a:ea typeface="Arial"/>
                <a:cs typeface="Arial"/>
                <a:sym typeface="Arial"/>
              </a:rPr>
              <a:t>Thank you</a:t>
            </a:r>
            <a:endParaRPr sz="4000" b="0" i="0">
              <a:solidFill>
                <a:schemeClr val="dk2"/>
              </a:solidFill>
              <a:latin typeface="Arial"/>
              <a:ea typeface="Arial"/>
              <a:cs typeface="Arial"/>
              <a:sym typeface="Arial"/>
            </a:endParaRPr>
          </a:p>
        </p:txBody>
      </p:sp>
      <p:cxnSp>
        <p:nvCxnSpPr>
          <p:cNvPr id="153" name="Google Shape;153;p32"/>
          <p:cNvCxnSpPr/>
          <p:nvPr/>
        </p:nvCxnSpPr>
        <p:spPr>
          <a:xfrm>
            <a:off x="583506" y="3928468"/>
            <a:ext cx="603000" cy="0"/>
          </a:xfrm>
          <a:prstGeom prst="straightConnector1">
            <a:avLst/>
          </a:prstGeom>
          <a:noFill/>
          <a:ln w="28575" cap="flat" cmpd="sng">
            <a:solidFill>
              <a:schemeClr val="lt2"/>
            </a:solidFill>
            <a:prstDash val="solid"/>
            <a:round/>
            <a:headEnd type="none" w="sm" len="sm"/>
            <a:tailEnd type="none" w="sm" len="sm"/>
          </a:ln>
        </p:spPr>
      </p:cxnSp>
      <p:pic>
        <p:nvPicPr>
          <p:cNvPr id="154" name="Google Shape;154;p32"/>
          <p:cNvPicPr preferRelativeResize="0"/>
          <p:nvPr/>
        </p:nvPicPr>
        <p:blipFill rotWithShape="1">
          <a:blip r:embed="rId2">
            <a:alphaModFix/>
          </a:blip>
          <a:srcRect/>
          <a:stretch/>
        </p:blipFill>
        <p:spPr>
          <a:xfrm>
            <a:off x="500452" y="4182976"/>
            <a:ext cx="2329700" cy="521089"/>
          </a:xfrm>
          <a:prstGeom prst="rect">
            <a:avLst/>
          </a:prstGeom>
          <a:noFill/>
          <a:ln>
            <a:noFill/>
          </a:ln>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Green">
  <p:cSld name="Section Green">
    <p:bg>
      <p:bgPr>
        <a:solidFill>
          <a:schemeClr val="dk2"/>
        </a:solidFill>
        <a:effectLst/>
      </p:bgPr>
    </p:bg>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57" name="Google Shape;157;p33"/>
          <p:cNvSpPr txBox="1">
            <a:spLocks noGrp="1"/>
          </p:cNvSpPr>
          <p:nvPr>
            <p:ph type="body" idx="1"/>
          </p:nvPr>
        </p:nvSpPr>
        <p:spPr>
          <a:xfrm>
            <a:off x="2279997" y="2899851"/>
            <a:ext cx="6448500" cy="342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200"/>
              <a:buFont typeface="Arial"/>
              <a:buNone/>
              <a:defRPr sz="12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pic>
        <p:nvPicPr>
          <p:cNvPr id="158" name="Google Shape;158;p33"/>
          <p:cNvPicPr preferRelativeResize="0"/>
          <p:nvPr/>
        </p:nvPicPr>
        <p:blipFill rotWithShape="1">
          <a:blip r:embed="rId2">
            <a:alphaModFix/>
          </a:blip>
          <a:srcRect l="79830" t="28562" b="11531"/>
          <a:stretch/>
        </p:blipFill>
        <p:spPr>
          <a:xfrm>
            <a:off x="0" y="0"/>
            <a:ext cx="1702674" cy="5143502"/>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Green Dots CSU">
  <p:cSld name="Title Green Dots CSU">
    <p:bg>
      <p:bgPr>
        <a:solidFill>
          <a:schemeClr val="dk2"/>
        </a:solidFill>
        <a:effectLst/>
      </p:bgPr>
    </p:bg>
    <p:spTree>
      <p:nvGrpSpPr>
        <p:cNvPr id="1" name="Shape 61"/>
        <p:cNvGrpSpPr/>
        <p:nvPr/>
      </p:nvGrpSpPr>
      <p:grpSpPr>
        <a:xfrm>
          <a:off x="0" y="0"/>
          <a:ext cx="0" cy="0"/>
          <a:chOff x="0" y="0"/>
          <a:chExt cx="0" cy="0"/>
        </a:xfrm>
      </p:grpSpPr>
      <p:pic>
        <p:nvPicPr>
          <p:cNvPr id="62" name="Google Shape;62;p15"/>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3" name="Google Shape;63;p15"/>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15"/>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65" name="Google Shape;65;p15"/>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66" name="Google Shape;66;p15"/>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2"/>
        </a:solidFill>
        <a:effectLst/>
      </p:bgPr>
    </p:bg>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347817" y="1851211"/>
            <a:ext cx="6448500" cy="672000"/>
          </a:xfrm>
          <a:prstGeom prst="rect">
            <a:avLst/>
          </a:prstGeom>
          <a:noFill/>
          <a:ln>
            <a:noFill/>
          </a:ln>
        </p:spPr>
        <p:txBody>
          <a:bodyPr spcFirstLastPara="1" wrap="square" lIns="60500" tIns="60500" rIns="60500" bIns="60500" anchor="ctr" anchorCtr="0">
            <a:noAutofit/>
          </a:bodyPr>
          <a:lstStyle>
            <a:lvl1pPr marR="0" lvl="0" algn="ctr" rtl="0">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pic>
        <p:nvPicPr>
          <p:cNvPr id="161" name="Google Shape;161;p34"/>
          <p:cNvPicPr preferRelativeResize="0"/>
          <p:nvPr/>
        </p:nvPicPr>
        <p:blipFill rotWithShape="1">
          <a:blip r:embed="rId2">
            <a:alphaModFix/>
          </a:blip>
          <a:srcRect l="-220" t="28562" b="57446"/>
          <a:stretch/>
        </p:blipFill>
        <p:spPr>
          <a:xfrm>
            <a:off x="163382" y="3993671"/>
            <a:ext cx="8780259" cy="1246649"/>
          </a:xfrm>
          <a:prstGeom prst="rect">
            <a:avLst/>
          </a:prstGeom>
          <a:noFill/>
          <a:ln>
            <a:noFill/>
          </a:ln>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2"/>
        </a:solidFill>
        <a:effectLst/>
      </p:bgPr>
    </p:bg>
    <p:spTree>
      <p:nvGrpSpPr>
        <p:cNvPr id="1" name="Shape 162"/>
        <p:cNvGrpSpPr/>
        <p:nvPr/>
      </p:nvGrpSpPr>
      <p:grpSpPr>
        <a:xfrm>
          <a:off x="0" y="0"/>
          <a:ext cx="0" cy="0"/>
          <a:chOff x="0" y="0"/>
          <a:chExt cx="0" cy="0"/>
        </a:xfrm>
      </p:grpSpPr>
      <p:sp>
        <p:nvSpPr>
          <p:cNvPr id="163" name="Google Shape;163;p35"/>
          <p:cNvSpPr txBox="1">
            <a:spLocks noGrp="1"/>
          </p:cNvSpPr>
          <p:nvPr>
            <p:ph type="body" idx="1"/>
          </p:nvPr>
        </p:nvSpPr>
        <p:spPr>
          <a:xfrm>
            <a:off x="491658"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grpSp>
        <p:nvGrpSpPr>
          <p:cNvPr id="164" name="Google Shape;164;p35"/>
          <p:cNvGrpSpPr/>
          <p:nvPr/>
        </p:nvGrpSpPr>
        <p:grpSpPr>
          <a:xfrm>
            <a:off x="0" y="4498086"/>
            <a:ext cx="9144488" cy="408426"/>
            <a:chOff x="0" y="6739600"/>
            <a:chExt cx="13817600" cy="617144"/>
          </a:xfrm>
        </p:grpSpPr>
        <p:pic>
          <p:nvPicPr>
            <p:cNvPr id="165" name="Google Shape;165;p35"/>
            <p:cNvPicPr preferRelativeResize="0"/>
            <p:nvPr/>
          </p:nvPicPr>
          <p:blipFill rotWithShape="1">
            <a:blip r:embed="rId2">
              <a:alphaModFix/>
            </a:blip>
            <a:srcRect/>
            <a:stretch/>
          </p:blipFill>
          <p:spPr>
            <a:xfrm>
              <a:off x="0" y="6778192"/>
              <a:ext cx="6449921" cy="539962"/>
            </a:xfrm>
            <a:prstGeom prst="rect">
              <a:avLst/>
            </a:prstGeom>
            <a:noFill/>
            <a:ln>
              <a:noFill/>
            </a:ln>
          </p:spPr>
        </p:pic>
        <p:pic>
          <p:nvPicPr>
            <p:cNvPr id="166" name="Google Shape;166;p35"/>
            <p:cNvPicPr preferRelativeResize="0"/>
            <p:nvPr/>
          </p:nvPicPr>
          <p:blipFill rotWithShape="1">
            <a:blip r:embed="rId2">
              <a:alphaModFix/>
            </a:blip>
            <a:srcRect/>
            <a:stretch/>
          </p:blipFill>
          <p:spPr>
            <a:xfrm rot="10800000">
              <a:off x="7367679" y="6778192"/>
              <a:ext cx="6449921" cy="539962"/>
            </a:xfrm>
            <a:prstGeom prst="rect">
              <a:avLst/>
            </a:prstGeom>
            <a:noFill/>
            <a:ln>
              <a:noFill/>
            </a:ln>
          </p:spPr>
        </p:pic>
        <p:pic>
          <p:nvPicPr>
            <p:cNvPr id="167" name="Google Shape;167;p35"/>
            <p:cNvPicPr preferRelativeResize="0"/>
            <p:nvPr/>
          </p:nvPicPr>
          <p:blipFill rotWithShape="1">
            <a:blip r:embed="rId3">
              <a:alphaModFix/>
            </a:blip>
            <a:srcRect/>
            <a:stretch/>
          </p:blipFill>
          <p:spPr>
            <a:xfrm>
              <a:off x="6600229" y="6739600"/>
              <a:ext cx="617144" cy="617144"/>
            </a:xfrm>
            <a:prstGeom prst="rect">
              <a:avLst/>
            </a:prstGeom>
            <a:noFill/>
            <a:ln>
              <a:noFill/>
            </a:ln>
          </p:spPr>
        </p:pic>
      </p:grpSp>
      <p:sp>
        <p:nvSpPr>
          <p:cNvPr id="168" name="Google Shape;168;p35"/>
          <p:cNvSpPr txBox="1">
            <a:spLocks noGrp="1"/>
          </p:cNvSpPr>
          <p:nvPr>
            <p:ph type="body" idx="2"/>
          </p:nvPr>
        </p:nvSpPr>
        <p:spPr>
          <a:xfrm>
            <a:off x="3379284"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69" name="Google Shape;169;p35"/>
          <p:cNvSpPr txBox="1">
            <a:spLocks noGrp="1"/>
          </p:cNvSpPr>
          <p:nvPr>
            <p:ph type="body" idx="3"/>
          </p:nvPr>
        </p:nvSpPr>
        <p:spPr>
          <a:xfrm>
            <a:off x="6266909" y="1805872"/>
            <a:ext cx="2385300" cy="415500"/>
          </a:xfrm>
          <a:prstGeom prst="rect">
            <a:avLst/>
          </a:prstGeom>
          <a:noFill/>
          <a:ln>
            <a:noFill/>
          </a:ln>
        </p:spPr>
        <p:txBody>
          <a:bodyPr spcFirstLastPara="1" wrap="square" lIns="60500" tIns="60500" rIns="60500" bIns="60500" anchor="ctr" anchorCtr="0">
            <a:noAutofit/>
          </a:bodyPr>
          <a:lstStyle>
            <a:lvl1pPr marL="457200" marR="0" lvl="0" indent="-228600" algn="ctr" rtl="0">
              <a:lnSpc>
                <a:spcPct val="120000"/>
              </a:lnSpc>
              <a:spcBef>
                <a:spcPts val="400"/>
              </a:spcBef>
              <a:spcAft>
                <a:spcPts val="0"/>
              </a:spcAft>
              <a:buClr>
                <a:schemeClr val="lt1"/>
              </a:buClr>
              <a:buSzPts val="1600"/>
              <a:buFont typeface="Arial"/>
              <a:buNone/>
              <a:defRPr sz="1600" b="0" i="0" u="none" strike="noStrike" cap="none">
                <a:solidFill>
                  <a:schemeClr val="lt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lt1"/>
              </a:buClr>
              <a:buSzPts val="1100"/>
              <a:buFont typeface="Arial"/>
              <a:buChar char="–"/>
              <a:defRPr sz="1100" b="0" i="0" u="none" strike="noStrike" cap="none">
                <a:solidFill>
                  <a:schemeClr val="lt1"/>
                </a:solidFill>
                <a:latin typeface="Proxima Nova"/>
                <a:ea typeface="Proxima Nova"/>
                <a:cs typeface="Proxima Nova"/>
                <a:sym typeface="Proxima Nova"/>
              </a:defRPr>
            </a:lvl4pPr>
            <a:lvl5pPr marL="2286000" marR="0" lvl="4" indent="-298450" algn="l" rtl="0">
              <a:spcBef>
                <a:spcPts val="400"/>
              </a:spcBef>
              <a:spcAft>
                <a:spcPts val="0"/>
              </a:spcAft>
              <a:buClr>
                <a:schemeClr val="lt1"/>
              </a:buClr>
              <a:buSzPts val="1100"/>
              <a:buFont typeface="Arial"/>
              <a:buChar char="»"/>
              <a:defRPr sz="1100" b="0" i="0" u="none" strike="noStrike" cap="none">
                <a:solidFill>
                  <a:schemeClr val="lt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Footer">
  <p:cSld name="Blank Footer">
    <p:spTree>
      <p:nvGrpSpPr>
        <p:cNvPr id="1" name="Shape 170"/>
        <p:cNvGrpSpPr/>
        <p:nvPr/>
      </p:nvGrpSpPr>
      <p:grpSpPr>
        <a:xfrm>
          <a:off x="0" y="0"/>
          <a:ext cx="0" cy="0"/>
          <a:chOff x="0" y="0"/>
          <a:chExt cx="0" cy="0"/>
        </a:xfrm>
      </p:grpSpPr>
      <p:grpSp>
        <p:nvGrpSpPr>
          <p:cNvPr id="171" name="Google Shape;171;p36"/>
          <p:cNvGrpSpPr/>
          <p:nvPr/>
        </p:nvGrpSpPr>
        <p:grpSpPr>
          <a:xfrm>
            <a:off x="0" y="4879021"/>
            <a:ext cx="9144554" cy="264755"/>
            <a:chOff x="0" y="7372350"/>
            <a:chExt cx="13817700" cy="400053"/>
          </a:xfrm>
        </p:grpSpPr>
        <p:sp>
          <p:nvSpPr>
            <p:cNvPr id="172" name="Google Shape;172;p36"/>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73" name="Google Shape;173;p36"/>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74" name="Google Shape;174;p36"/>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75" name="Google Shape;175;p36"/>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Green">
  <p:cSld name="Blank Green">
    <p:bg>
      <p:bgPr>
        <a:solidFill>
          <a:schemeClr val="dk2"/>
        </a:solidFill>
        <a:effectLst/>
      </p:bgPr>
    </p:bg>
    <p:spTree>
      <p:nvGrpSpPr>
        <p:cNvPr id="1" name="Shape 176"/>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7"/>
        <p:cNvGrpSpPr/>
        <p:nvPr/>
      </p:nvGrpSpPr>
      <p:grpSpPr>
        <a:xfrm>
          <a:off x="0" y="0"/>
          <a:ext cx="0" cy="0"/>
          <a:chOff x="0" y="0"/>
          <a:chExt cx="0" cy="0"/>
        </a:xfrm>
      </p:grpSpPr>
      <p:sp>
        <p:nvSpPr>
          <p:cNvPr id="178" name="Google Shape;178;p38"/>
          <p:cNvSpPr txBox="1">
            <a:spLocks noGrp="1"/>
          </p:cNvSpPr>
          <p:nvPr>
            <p:ph type="ctrTitle"/>
          </p:nvPr>
        </p:nvSpPr>
        <p:spPr>
          <a:xfrm>
            <a:off x="311708" y="744575"/>
            <a:ext cx="8520600" cy="2052600"/>
          </a:xfrm>
          <a:prstGeom prst="rect">
            <a:avLst/>
          </a:prstGeom>
        </p:spPr>
        <p:txBody>
          <a:bodyPr spcFirstLastPara="1" wrap="square" lIns="60500" tIns="60500" rIns="60500" bIns="6050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9" name="Google Shape;179;p38"/>
          <p:cNvSpPr txBox="1">
            <a:spLocks noGrp="1"/>
          </p:cNvSpPr>
          <p:nvPr>
            <p:ph type="subTitle" idx="1"/>
          </p:nvPr>
        </p:nvSpPr>
        <p:spPr>
          <a:xfrm>
            <a:off x="311700" y="2834125"/>
            <a:ext cx="8520600" cy="792600"/>
          </a:xfrm>
          <a:prstGeom prst="rect">
            <a:avLst/>
          </a:prstGeom>
        </p:spPr>
        <p:txBody>
          <a:bodyPr spcFirstLastPara="1" wrap="square" lIns="60500" tIns="60500" rIns="60500" bIns="60500" anchor="t" anchorCtr="0">
            <a:noAutofit/>
          </a:bodyPr>
          <a:lstStyle>
            <a:lvl1pPr lvl="0" algn="ctr" rtl="0">
              <a:lnSpc>
                <a:spcPct val="100000"/>
              </a:lnSpc>
              <a:spcBef>
                <a:spcPts val="4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2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180" name="Google Shape;18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5172449" y="1"/>
            <a:ext cx="3971552" cy="5143500"/>
          </a:xfrm>
          <a:prstGeom prst="rect">
            <a:avLst/>
          </a:prstGeom>
        </p:spPr>
      </p:pic>
      <p:sp>
        <p:nvSpPr>
          <p:cNvPr id="4" name="Text Placeholder 8"/>
          <p:cNvSpPr>
            <a:spLocks noGrp="1"/>
          </p:cNvSpPr>
          <p:nvPr>
            <p:ph type="body" sz="quarter" idx="11"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bg1"/>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415637" y="3553221"/>
            <a:ext cx="8312726" cy="359266"/>
          </a:xfrm>
        </p:spPr>
        <p:txBody>
          <a:bodyPr>
            <a:spAutoFit/>
          </a:bodyPr>
          <a:lstStyle>
            <a:lvl1pPr marL="0" indent="0">
              <a:buNone/>
              <a:defRPr sz="1059">
                <a:solidFill>
                  <a:schemeClr val="bg1"/>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03745" y="4456303"/>
            <a:ext cx="2329703" cy="521089"/>
          </a:xfrm>
          <a:prstGeom prst="rect">
            <a:avLst/>
          </a:prstGeom>
        </p:spPr>
      </p:pic>
    </p:spTree>
    <p:extLst>
      <p:ext uri="{BB962C8B-B14F-4D97-AF65-F5344CB8AC3E}">
        <p14:creationId xmlns:p14="http://schemas.microsoft.com/office/powerpoint/2010/main" val="2164837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5172449" y="1"/>
            <a:ext cx="3971552" cy="5143500"/>
          </a:xfrm>
          <a:prstGeom prst="rect">
            <a:avLst/>
          </a:prstGeom>
        </p:spPr>
      </p:pic>
      <p:sp>
        <p:nvSpPr>
          <p:cNvPr id="4" name="Text Placeholder 8"/>
          <p:cNvSpPr>
            <a:spLocks noGrp="1"/>
          </p:cNvSpPr>
          <p:nvPr>
            <p:ph type="body" sz="quarter" idx="11"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bg1"/>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415637" y="3553221"/>
            <a:ext cx="8312726" cy="359266"/>
          </a:xfrm>
        </p:spPr>
        <p:txBody>
          <a:bodyPr>
            <a:spAutoFit/>
          </a:bodyPr>
          <a:lstStyle>
            <a:lvl1pPr marL="0" indent="0">
              <a:buNone/>
              <a:defRPr sz="1059">
                <a:solidFill>
                  <a:schemeClr val="bg1"/>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6608834" y="4546014"/>
            <a:ext cx="2119528" cy="338866"/>
          </a:xfrm>
        </p:spPr>
        <p:txBody>
          <a:bodyPr anchor="ctr" anchorCtr="0">
            <a:noAutofit/>
          </a:bodyPr>
          <a:lstStyle>
            <a:lvl1pPr marL="0" indent="0" algn="ctr">
              <a:buNone/>
              <a:defRPr sz="1059"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3342429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4591003" y="-1"/>
            <a:ext cx="4552997" cy="5143501"/>
          </a:xfrm>
          <a:prstGeom prst="rect">
            <a:avLst/>
          </a:prstGeom>
        </p:spPr>
      </p:pic>
      <p:sp>
        <p:nvSpPr>
          <p:cNvPr id="4" name="Text Placeholder 8"/>
          <p:cNvSpPr>
            <a:spLocks noGrp="1"/>
          </p:cNvSpPr>
          <p:nvPr>
            <p:ph type="body" sz="quarter" idx="11"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bg1"/>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415637" y="3553221"/>
            <a:ext cx="8312726" cy="359266"/>
          </a:xfrm>
        </p:spPr>
        <p:txBody>
          <a:bodyPr>
            <a:spAutoFit/>
          </a:bodyPr>
          <a:lstStyle>
            <a:lvl1pPr marL="0" indent="0">
              <a:buNone/>
              <a:defRPr sz="1059">
                <a:solidFill>
                  <a:schemeClr val="bg1"/>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86312" y="4448384"/>
            <a:ext cx="2357688" cy="527349"/>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7376557" y="4792425"/>
            <a:ext cx="1653004" cy="336759"/>
          </a:xfrm>
          <a:prstGeom prst="rect">
            <a:avLst/>
          </a:prstGeom>
          <a:noFill/>
        </p:spPr>
        <p:txBody>
          <a:bodyPr wrap="square" rtlCol="0">
            <a:spAutoFit/>
          </a:bodyPr>
          <a:lstStyle/>
          <a:p>
            <a:r>
              <a:rPr lang="en-US" sz="794"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6845363" y="5010814"/>
            <a:ext cx="2357688" cy="255198"/>
          </a:xfrm>
          <a:prstGeom prst="rect">
            <a:avLst/>
          </a:prstGeom>
        </p:spPr>
        <p:txBody>
          <a:bodyPr wrap="square">
            <a:spAutoFit/>
          </a:bodyPr>
          <a:lstStyle/>
          <a:p>
            <a:pPr algn="ctr" rtl="0">
              <a:spcBef>
                <a:spcPts val="0"/>
              </a:spcBef>
              <a:spcAft>
                <a:spcPts val="0"/>
              </a:spcAft>
            </a:pPr>
            <a:r>
              <a:rPr lang="en-US" sz="529" b="0" i="0" u="none" strike="noStrike" dirty="0">
                <a:solidFill>
                  <a:srgbClr val="7F7F7F"/>
                </a:solidFill>
                <a:effectLst/>
                <a:latin typeface="Proxima Nova"/>
              </a:rPr>
              <a:t>Slides Originally Created by Albert Lionelle (</a:t>
            </a:r>
            <a:r>
              <a:rPr lang="en-US" sz="529" b="0" i="0" u="none" strike="noStrike" dirty="0" err="1">
                <a:solidFill>
                  <a:srgbClr val="7F7F7F"/>
                </a:solidFill>
                <a:effectLst/>
                <a:latin typeface="Proxima Nova"/>
              </a:rPr>
              <a:t>Albert.Lionelle@colostate.edu</a:t>
            </a:r>
            <a:r>
              <a:rPr lang="en-US" sz="529" b="0" i="0" u="none" strike="noStrike" dirty="0">
                <a:solidFill>
                  <a:srgbClr val="7F7F7F"/>
                </a:solidFill>
                <a:effectLst/>
                <a:latin typeface="Proxima Nova"/>
              </a:rPr>
              <a:t>)</a:t>
            </a:r>
            <a:endParaRPr lang="en-US" sz="529" b="0" dirty="0">
              <a:solidFill>
                <a:srgbClr val="7F7F7F"/>
              </a:solidFill>
              <a:effectLst/>
            </a:endParaRPr>
          </a:p>
        </p:txBody>
      </p:sp>
    </p:spTree>
    <p:extLst>
      <p:ext uri="{BB962C8B-B14F-4D97-AF65-F5344CB8AC3E}">
        <p14:creationId xmlns:p14="http://schemas.microsoft.com/office/powerpoint/2010/main" val="40307453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4591003" y="-1"/>
            <a:ext cx="4552997" cy="5143501"/>
          </a:xfrm>
          <a:prstGeom prst="rect">
            <a:avLst/>
          </a:prstGeom>
        </p:spPr>
      </p:pic>
      <p:sp>
        <p:nvSpPr>
          <p:cNvPr id="4" name="Text Placeholder 8"/>
          <p:cNvSpPr>
            <a:spLocks noGrp="1"/>
          </p:cNvSpPr>
          <p:nvPr>
            <p:ph type="body" sz="quarter" idx="11"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bg1"/>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415637" y="3553221"/>
            <a:ext cx="8312726" cy="359266"/>
          </a:xfrm>
        </p:spPr>
        <p:txBody>
          <a:bodyPr>
            <a:spAutoFit/>
          </a:bodyPr>
          <a:lstStyle>
            <a:lvl1pPr marL="0" indent="0">
              <a:buNone/>
              <a:defRPr sz="1059">
                <a:solidFill>
                  <a:schemeClr val="bg1"/>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6608834" y="4546014"/>
            <a:ext cx="2119528" cy="338866"/>
          </a:xfrm>
        </p:spPr>
        <p:txBody>
          <a:bodyPr anchor="ctr" anchorCtr="0">
            <a:noAutofit/>
          </a:bodyPr>
          <a:lstStyle>
            <a:lvl1pPr marL="0" indent="0" algn="ctr">
              <a:buNone/>
              <a:defRPr sz="1059"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6168689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892847" y="818030"/>
            <a:ext cx="184731" cy="372090"/>
          </a:xfrm>
          <a:prstGeom prst="rect">
            <a:avLst/>
          </a:prstGeom>
          <a:noFill/>
        </p:spPr>
        <p:txBody>
          <a:bodyPr wrap="none" rtlCol="0">
            <a:spAutoFit/>
          </a:bodyPr>
          <a:lstStyle/>
          <a:p>
            <a:endParaRPr lang="en-US" sz="1818" dirty="0"/>
          </a:p>
        </p:txBody>
      </p:sp>
      <p:sp>
        <p:nvSpPr>
          <p:cNvPr id="3" name="TextBox 2"/>
          <p:cNvSpPr txBox="1"/>
          <p:nvPr userDrawn="1"/>
        </p:nvSpPr>
        <p:spPr>
          <a:xfrm>
            <a:off x="-1385453" y="-313764"/>
            <a:ext cx="184731" cy="372090"/>
          </a:xfrm>
          <a:prstGeom prst="rect">
            <a:avLst/>
          </a:prstGeom>
          <a:noFill/>
        </p:spPr>
        <p:txBody>
          <a:bodyPr wrap="none" rtlCol="0">
            <a:spAutoFit/>
          </a:bodyPr>
          <a:lstStyle/>
          <a:p>
            <a:endParaRPr lang="en-US" sz="1818" dirty="0"/>
          </a:p>
        </p:txBody>
      </p:sp>
      <p:sp>
        <p:nvSpPr>
          <p:cNvPr id="5" name="TextBox 4"/>
          <p:cNvSpPr txBox="1"/>
          <p:nvPr userDrawn="1"/>
        </p:nvSpPr>
        <p:spPr>
          <a:xfrm>
            <a:off x="-1447028" y="-526677"/>
            <a:ext cx="184731" cy="372090"/>
          </a:xfrm>
          <a:prstGeom prst="rect">
            <a:avLst/>
          </a:prstGeom>
          <a:noFill/>
        </p:spPr>
        <p:txBody>
          <a:bodyPr wrap="none" rtlCol="0">
            <a:spAutoFit/>
          </a:bodyPr>
          <a:lstStyle/>
          <a:p>
            <a:endParaRPr lang="en-US" sz="1818" dirty="0"/>
          </a:p>
        </p:txBody>
      </p:sp>
      <p:sp>
        <p:nvSpPr>
          <p:cNvPr id="10" name="Text Placeholder 8"/>
          <p:cNvSpPr>
            <a:spLocks noGrp="1"/>
          </p:cNvSpPr>
          <p:nvPr>
            <p:ph type="body" sz="quarter" idx="13"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tx2"/>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415637" y="3553221"/>
            <a:ext cx="8312726" cy="359266"/>
          </a:xfrm>
        </p:spPr>
        <p:txBody>
          <a:bodyPr>
            <a:spAutoFit/>
          </a:bodyPr>
          <a:lstStyle>
            <a:lvl1pPr marL="0" indent="0">
              <a:buNone/>
              <a:defRPr sz="1059">
                <a:solidFill>
                  <a:schemeClr val="tx2"/>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3745" y="4456303"/>
            <a:ext cx="2329703" cy="521089"/>
          </a:xfrm>
          <a:prstGeom prst="rect">
            <a:avLst/>
          </a:prstGeom>
        </p:spPr>
      </p:pic>
    </p:spTree>
    <p:extLst>
      <p:ext uri="{BB962C8B-B14F-4D97-AF65-F5344CB8AC3E}">
        <p14:creationId xmlns:p14="http://schemas.microsoft.com/office/powerpoint/2010/main" val="7940969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Green Dots UnitID">
  <p:cSld name="Title Green Dots UnitID">
    <p:bg>
      <p:bgPr>
        <a:solidFill>
          <a:schemeClr val="dk2"/>
        </a:solidFill>
        <a:effectLst/>
      </p:bgPr>
    </p:bg>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a:alphaModFix/>
          </a:blip>
          <a:srcRect t="29515" r="52954" b="10579"/>
          <a:stretch/>
        </p:blipFill>
        <p:spPr>
          <a:xfrm>
            <a:off x="5172449" y="1"/>
            <a:ext cx="3971551" cy="5143502"/>
          </a:xfrm>
          <a:prstGeom prst="rect">
            <a:avLst/>
          </a:prstGeom>
          <a:noFill/>
          <a:ln>
            <a:noFill/>
          </a:ln>
        </p:spPr>
      </p:pic>
      <p:sp>
        <p:nvSpPr>
          <p:cNvPr id="69" name="Google Shape;69;p16"/>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1" name="Google Shape;71;p16"/>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72" name="Google Shape;72;p16"/>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892847" y="818030"/>
            <a:ext cx="184731" cy="372090"/>
          </a:xfrm>
          <a:prstGeom prst="rect">
            <a:avLst/>
          </a:prstGeom>
          <a:noFill/>
        </p:spPr>
        <p:txBody>
          <a:bodyPr wrap="none" rtlCol="0">
            <a:spAutoFit/>
          </a:bodyPr>
          <a:lstStyle/>
          <a:p>
            <a:endParaRPr lang="en-US" sz="1818" dirty="0"/>
          </a:p>
        </p:txBody>
      </p:sp>
      <p:sp>
        <p:nvSpPr>
          <p:cNvPr id="3" name="TextBox 2"/>
          <p:cNvSpPr txBox="1"/>
          <p:nvPr userDrawn="1"/>
        </p:nvSpPr>
        <p:spPr>
          <a:xfrm>
            <a:off x="-1385453" y="-313764"/>
            <a:ext cx="184731" cy="372090"/>
          </a:xfrm>
          <a:prstGeom prst="rect">
            <a:avLst/>
          </a:prstGeom>
          <a:noFill/>
        </p:spPr>
        <p:txBody>
          <a:bodyPr wrap="none" rtlCol="0">
            <a:spAutoFit/>
          </a:bodyPr>
          <a:lstStyle/>
          <a:p>
            <a:endParaRPr lang="en-US" sz="1818" dirty="0"/>
          </a:p>
        </p:txBody>
      </p:sp>
      <p:sp>
        <p:nvSpPr>
          <p:cNvPr id="5" name="TextBox 4"/>
          <p:cNvSpPr txBox="1"/>
          <p:nvPr userDrawn="1"/>
        </p:nvSpPr>
        <p:spPr>
          <a:xfrm>
            <a:off x="-1447028" y="-526677"/>
            <a:ext cx="184731" cy="372090"/>
          </a:xfrm>
          <a:prstGeom prst="rect">
            <a:avLst/>
          </a:prstGeom>
          <a:noFill/>
        </p:spPr>
        <p:txBody>
          <a:bodyPr wrap="none" rtlCol="0">
            <a:spAutoFit/>
          </a:bodyPr>
          <a:lstStyle/>
          <a:p>
            <a:endParaRPr lang="en-US" sz="1818" dirty="0"/>
          </a:p>
        </p:txBody>
      </p:sp>
      <p:sp>
        <p:nvSpPr>
          <p:cNvPr id="10" name="Text Placeholder 8"/>
          <p:cNvSpPr>
            <a:spLocks noGrp="1"/>
          </p:cNvSpPr>
          <p:nvPr>
            <p:ph type="body" sz="quarter" idx="13" hasCustomPrompt="1"/>
          </p:nvPr>
        </p:nvSpPr>
        <p:spPr>
          <a:xfrm>
            <a:off x="415638" y="1783828"/>
            <a:ext cx="8312726" cy="1406795"/>
          </a:xfrm>
        </p:spPr>
        <p:txBody>
          <a:bodyPr anchor="t" anchorCtr="0">
            <a:spAutoFit/>
          </a:bodyPr>
          <a:lstStyle>
            <a:lvl1pPr marL="0" indent="0">
              <a:lnSpc>
                <a:spcPct val="100000"/>
              </a:lnSpc>
              <a:spcBef>
                <a:spcPts val="0"/>
              </a:spcBef>
              <a:spcAft>
                <a:spcPts val="0"/>
              </a:spcAft>
              <a:buNone/>
              <a:defRPr sz="3971" b="0" i="0">
                <a:solidFill>
                  <a:schemeClr val="tx2"/>
                </a:solidFill>
                <a:latin typeface="Vitesse Light" charset="0"/>
                <a:ea typeface="Vitesse Light" charset="0"/>
                <a:cs typeface="Vitesse Light" charset="0"/>
              </a:defRPr>
            </a:lvl1pPr>
            <a:lvl2pPr marL="463005" indent="0">
              <a:buNone/>
              <a:defRPr sz="3637">
                <a:solidFill>
                  <a:schemeClr val="bg1"/>
                </a:solidFill>
                <a:latin typeface="+mj-lt"/>
              </a:defRPr>
            </a:lvl2pPr>
            <a:lvl3pPr marL="926012" indent="0">
              <a:buNone/>
              <a:defRPr sz="3637">
                <a:solidFill>
                  <a:schemeClr val="bg1"/>
                </a:solidFill>
                <a:latin typeface="+mj-lt"/>
              </a:defRPr>
            </a:lvl3pPr>
            <a:lvl4pPr marL="1389017" indent="0">
              <a:buNone/>
              <a:defRPr sz="3637">
                <a:solidFill>
                  <a:schemeClr val="bg1"/>
                </a:solidFill>
                <a:latin typeface="+mj-lt"/>
              </a:defRPr>
            </a:lvl4pPr>
            <a:lvl5pPr marL="1852024" indent="0">
              <a:buNone/>
              <a:defRPr sz="3637">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415637" y="3553221"/>
            <a:ext cx="8312726" cy="359266"/>
          </a:xfrm>
        </p:spPr>
        <p:txBody>
          <a:bodyPr>
            <a:spAutoFit/>
          </a:bodyPr>
          <a:lstStyle>
            <a:lvl1pPr marL="0" indent="0">
              <a:buNone/>
              <a:defRPr sz="1059">
                <a:solidFill>
                  <a:schemeClr val="tx2"/>
                </a:solidFill>
              </a:defRPr>
            </a:lvl1pPr>
            <a:lvl2pPr marL="463005" indent="0">
              <a:buNone/>
              <a:defRPr/>
            </a:lvl2pPr>
            <a:lvl3pPr marL="926012" indent="0">
              <a:buNone/>
              <a:defRPr/>
            </a:lvl3pPr>
            <a:lvl4pPr marL="1389017" indent="0">
              <a:buNone/>
              <a:defRPr/>
            </a:lvl4pPr>
            <a:lvl5pPr marL="1852024"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482653" y="3389709"/>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6608834" y="4546014"/>
            <a:ext cx="2119528" cy="338866"/>
          </a:xfrm>
        </p:spPr>
        <p:txBody>
          <a:bodyPr anchor="ctr" anchorCtr="0">
            <a:noAutofit/>
          </a:bodyPr>
          <a:lstStyle>
            <a:lvl1pPr marL="0" indent="0" algn="ctr">
              <a:buNone/>
              <a:defRPr sz="1059"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647450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415638" y="233952"/>
            <a:ext cx="8312726" cy="734688"/>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415638" y="1175746"/>
            <a:ext cx="8312726" cy="1397947"/>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4878761"/>
            <a:ext cx="9144000" cy="264740"/>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4240856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415637" y="275974"/>
            <a:ext cx="8312726" cy="734688"/>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4878761"/>
            <a:ext cx="9144000" cy="264740"/>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0638769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279997" y="1789969"/>
            <a:ext cx="6448367" cy="734688"/>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2279997" y="2899851"/>
            <a:ext cx="6448367" cy="380938"/>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1702676" cy="5143500"/>
          </a:xfrm>
          <a:prstGeom prst="rect">
            <a:avLst/>
          </a:prstGeom>
        </p:spPr>
      </p:pic>
    </p:spTree>
    <p:extLst>
      <p:ext uri="{BB962C8B-B14F-4D97-AF65-F5344CB8AC3E}">
        <p14:creationId xmlns:p14="http://schemas.microsoft.com/office/powerpoint/2010/main" val="19661036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279997" y="1789969"/>
            <a:ext cx="6448367" cy="734688"/>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2279997" y="2899851"/>
            <a:ext cx="6448367" cy="380938"/>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1702676" cy="5143500"/>
          </a:xfrm>
          <a:prstGeom prst="rect">
            <a:avLst/>
          </a:prstGeom>
        </p:spPr>
      </p:pic>
    </p:spTree>
    <p:extLst>
      <p:ext uri="{BB962C8B-B14F-4D97-AF65-F5344CB8AC3E}">
        <p14:creationId xmlns:p14="http://schemas.microsoft.com/office/powerpoint/2010/main" val="499513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1347817" y="1819932"/>
            <a:ext cx="6448367" cy="734688"/>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163382" y="3993671"/>
            <a:ext cx="8780257" cy="1246648"/>
          </a:xfrm>
          <a:prstGeom prst="rect">
            <a:avLst/>
          </a:prstGeom>
        </p:spPr>
      </p:pic>
    </p:spTree>
    <p:extLst>
      <p:ext uri="{BB962C8B-B14F-4D97-AF65-F5344CB8AC3E}">
        <p14:creationId xmlns:p14="http://schemas.microsoft.com/office/powerpoint/2010/main" val="1606347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491658" y="1790451"/>
            <a:ext cx="2385433" cy="446341"/>
          </a:xfrm>
        </p:spPr>
        <p:txBody>
          <a:bodyPr wrap="square" numCol="1" anchor="ctr" anchorCtr="0">
            <a:spAutoFit/>
          </a:bodyPr>
          <a:lstStyle>
            <a:lvl1pPr marL="0" indent="0" algn="ctr">
              <a:buNone/>
              <a:defRPr sz="1588"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4497849"/>
            <a:ext cx="9144000" cy="40840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3379284" y="1790451"/>
            <a:ext cx="2385433" cy="446341"/>
          </a:xfrm>
        </p:spPr>
        <p:txBody>
          <a:bodyPr wrap="square" numCol="1" anchor="ctr" anchorCtr="0">
            <a:spAutoFit/>
          </a:bodyPr>
          <a:lstStyle>
            <a:lvl1pPr marL="0" indent="0" algn="ctr">
              <a:buNone/>
              <a:defRPr sz="1588"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6266909" y="1790451"/>
            <a:ext cx="2385433" cy="446341"/>
          </a:xfrm>
        </p:spPr>
        <p:txBody>
          <a:bodyPr wrap="square" numCol="1" anchor="ctr" anchorCtr="0">
            <a:spAutoFit/>
          </a:bodyPr>
          <a:lstStyle>
            <a:lvl1pPr marL="0" indent="0" algn="ctr">
              <a:buNone/>
              <a:defRPr sz="1588"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extLst>
      <p:ext uri="{BB962C8B-B14F-4D97-AF65-F5344CB8AC3E}">
        <p14:creationId xmlns:p14="http://schemas.microsoft.com/office/powerpoint/2010/main" val="14383278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6051176" cy="51435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6051176" y="0"/>
            <a:ext cx="3092824"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sp>
        <p:nvSpPr>
          <p:cNvPr id="11" name="Title Placeholder 1"/>
          <p:cNvSpPr>
            <a:spLocks noGrp="1"/>
          </p:cNvSpPr>
          <p:nvPr>
            <p:ph type="title" hasCustomPrompt="1"/>
          </p:nvPr>
        </p:nvSpPr>
        <p:spPr>
          <a:xfrm>
            <a:off x="6326841" y="1846010"/>
            <a:ext cx="2541494" cy="387995"/>
          </a:xfrm>
          <a:prstGeom prst="rect">
            <a:avLst/>
          </a:prstGeom>
        </p:spPr>
        <p:txBody>
          <a:bodyPr vert="horz" wrap="square" lIns="101858" tIns="50929" rIns="101858" bIns="50929" rtlCol="0" anchor="b" anchorCtr="0">
            <a:spAutoFit/>
          </a:bodyPr>
          <a:lstStyle>
            <a:lvl1pPr algn="ctr">
              <a:defRPr sz="1853"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6326841" y="2571750"/>
            <a:ext cx="2541494" cy="372666"/>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58216" y="4598058"/>
            <a:ext cx="323566" cy="323566"/>
          </a:xfrm>
          <a:prstGeom prst="rect">
            <a:avLst/>
          </a:prstGeom>
        </p:spPr>
      </p:pic>
    </p:spTree>
    <p:extLst>
      <p:ext uri="{BB962C8B-B14F-4D97-AF65-F5344CB8AC3E}">
        <p14:creationId xmlns:p14="http://schemas.microsoft.com/office/powerpoint/2010/main" val="992655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11449" y="650159"/>
            <a:ext cx="3217768" cy="1162498"/>
          </a:xfrm>
        </p:spPr>
        <p:txBody>
          <a:bodyPr anchor="t" anchorCtr="0"/>
          <a:lstStyle>
            <a:lvl1pPr>
              <a:defRPr sz="3177"/>
            </a:lvl1pPr>
          </a:lstStyle>
          <a:p>
            <a:r>
              <a:rPr lang="en-US" dirty="0"/>
              <a:t>Headline Copy Goes Here</a:t>
            </a:r>
          </a:p>
        </p:txBody>
      </p:sp>
      <p:sp>
        <p:nvSpPr>
          <p:cNvPr id="7" name="Content Placeholder 2"/>
          <p:cNvSpPr>
            <a:spLocks noGrp="1"/>
          </p:cNvSpPr>
          <p:nvPr>
            <p:ph idx="1"/>
          </p:nvPr>
        </p:nvSpPr>
        <p:spPr>
          <a:xfrm>
            <a:off x="411449" y="2019879"/>
            <a:ext cx="3217767" cy="1124219"/>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4040665" y="0"/>
            <a:ext cx="5103336" cy="51435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4878762"/>
            <a:ext cx="9144000" cy="2647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59" y="4878762"/>
            <a:ext cx="1183604" cy="264739"/>
          </a:xfrm>
          <a:prstGeom prst="rect">
            <a:avLst/>
          </a:prstGeom>
        </p:spPr>
      </p:pic>
    </p:spTree>
    <p:extLst>
      <p:ext uri="{BB962C8B-B14F-4D97-AF65-F5344CB8AC3E}">
        <p14:creationId xmlns:p14="http://schemas.microsoft.com/office/powerpoint/2010/main" val="9924601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85" y="650159"/>
            <a:ext cx="3217768" cy="1162498"/>
          </a:xfrm>
        </p:spPr>
        <p:txBody>
          <a:bodyPr anchor="t" anchorCtr="0"/>
          <a:lstStyle>
            <a:lvl1pPr>
              <a:defRPr sz="3177"/>
            </a:lvl1pPr>
          </a:lstStyle>
          <a:p>
            <a:r>
              <a:rPr lang="en-US" dirty="0"/>
              <a:t>Headline Copy Goes Here</a:t>
            </a:r>
          </a:p>
        </p:txBody>
      </p:sp>
      <p:sp>
        <p:nvSpPr>
          <p:cNvPr id="3" name="Content Placeholder 2"/>
          <p:cNvSpPr>
            <a:spLocks noGrp="1"/>
          </p:cNvSpPr>
          <p:nvPr>
            <p:ph idx="1"/>
          </p:nvPr>
        </p:nvSpPr>
        <p:spPr>
          <a:xfrm>
            <a:off x="5514785" y="2019879"/>
            <a:ext cx="3217767" cy="1124219"/>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1" y="0"/>
            <a:ext cx="5103336" cy="51435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4878762"/>
            <a:ext cx="9144000" cy="2647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759" y="4878762"/>
            <a:ext cx="1183604" cy="264739"/>
          </a:xfrm>
          <a:prstGeom prst="rect">
            <a:avLst/>
          </a:prstGeom>
        </p:spPr>
      </p:pic>
    </p:spTree>
    <p:extLst>
      <p:ext uri="{BB962C8B-B14F-4D97-AF65-F5344CB8AC3E}">
        <p14:creationId xmlns:p14="http://schemas.microsoft.com/office/powerpoint/2010/main" val="12710540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Green Ram CSU">
  <p:cSld name="Title Green Ram CSU">
    <p:bg>
      <p:bgPr>
        <a:solidFill>
          <a:schemeClr val="dk2"/>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75" name="Google Shape;75;p17"/>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Google Shape;76;p17"/>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77" name="Google Shape;77;p17"/>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78" name="Google Shape;78;p17"/>
          <p:cNvPicPr preferRelativeResize="0"/>
          <p:nvPr/>
        </p:nvPicPr>
        <p:blipFill rotWithShape="1">
          <a:blip r:embed="rId3">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4235824"/>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264987" y="4403848"/>
            <a:ext cx="8614026" cy="550539"/>
          </a:xfrm>
          <a:prstGeom prst="rect">
            <a:avLst/>
          </a:prstGeom>
        </p:spPr>
        <p:txBody>
          <a:bodyPr vert="horz" wrap="square" lIns="101858" tIns="50929" rIns="101858" bIns="50929" rtlCol="0" anchor="t" anchorCtr="0">
            <a:spAutoFit/>
          </a:bodyPr>
          <a:lstStyle>
            <a:lvl1pPr>
              <a:defRPr sz="2909"/>
            </a:lvl1pPr>
          </a:lstStyle>
          <a:p>
            <a:r>
              <a:rPr lang="en-US" dirty="0"/>
              <a:t>Headline Copy Here</a:t>
            </a:r>
          </a:p>
        </p:txBody>
      </p:sp>
    </p:spTree>
    <p:extLst>
      <p:ext uri="{BB962C8B-B14F-4D97-AF65-F5344CB8AC3E}">
        <p14:creationId xmlns:p14="http://schemas.microsoft.com/office/powerpoint/2010/main" val="2182680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25202470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055167" y="1533699"/>
            <a:ext cx="2673197" cy="886144"/>
          </a:xfrm>
          <a:prstGeom prst="rect">
            <a:avLst/>
          </a:prstGeom>
        </p:spPr>
        <p:txBody>
          <a:bodyPr vert="horz" wrap="square" lIns="101858" tIns="50929" rIns="101858" bIns="50929" rtlCol="0" anchor="t" anchorCtr="0">
            <a:spAutoFit/>
          </a:bodyPr>
          <a:lstStyle>
            <a:lvl1pPr>
              <a:defRPr sz="2545"/>
            </a:lvl1pPr>
          </a:lstStyle>
          <a:p>
            <a:r>
              <a:rPr lang="en-US"/>
              <a:t>Click to edit Master title style</a:t>
            </a:r>
            <a:endParaRPr lang="en-US" dirty="0"/>
          </a:p>
        </p:txBody>
      </p:sp>
      <p:sp>
        <p:nvSpPr>
          <p:cNvPr id="4" name="Text Placeholder 3"/>
          <p:cNvSpPr>
            <a:spLocks noGrp="1"/>
          </p:cNvSpPr>
          <p:nvPr>
            <p:ph type="body" sz="quarter" idx="11"/>
          </p:nvPr>
        </p:nvSpPr>
        <p:spPr>
          <a:xfrm>
            <a:off x="6055167" y="2468061"/>
            <a:ext cx="2673197" cy="372666"/>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839933" y="954952"/>
            <a:ext cx="4541694" cy="3306351"/>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4878761"/>
            <a:ext cx="9144000" cy="264740"/>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40515066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829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4878761"/>
            <a:ext cx="9144000" cy="264740"/>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27"/>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2345148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875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482654" y="2778864"/>
            <a:ext cx="8312726" cy="733271"/>
          </a:xfrm>
          <a:prstGeom prst="rect">
            <a:avLst/>
          </a:prstGeom>
        </p:spPr>
        <p:txBody>
          <a:bodyPr vert="horz" lIns="60512" tIns="60512" rIns="60512" bIns="60512"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3971"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5563252" y="0"/>
            <a:ext cx="3580749" cy="5007051"/>
          </a:xfrm>
          <a:prstGeom prst="rect">
            <a:avLst/>
          </a:prstGeom>
        </p:spPr>
      </p:pic>
      <p:cxnSp>
        <p:nvCxnSpPr>
          <p:cNvPr id="13" name="Straight Connector 12"/>
          <p:cNvCxnSpPr/>
          <p:nvPr userDrawn="1"/>
        </p:nvCxnSpPr>
        <p:spPr>
          <a:xfrm>
            <a:off x="583506" y="3928750"/>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0452" y="4182975"/>
            <a:ext cx="2329703" cy="521089"/>
          </a:xfrm>
          <a:prstGeom prst="rect">
            <a:avLst/>
          </a:prstGeom>
        </p:spPr>
      </p:pic>
    </p:spTree>
    <p:extLst>
      <p:ext uri="{BB962C8B-B14F-4D97-AF65-F5344CB8AC3E}">
        <p14:creationId xmlns:p14="http://schemas.microsoft.com/office/powerpoint/2010/main" val="1978098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482654" y="2778864"/>
            <a:ext cx="8312726" cy="733271"/>
          </a:xfrm>
          <a:prstGeom prst="rect">
            <a:avLst/>
          </a:prstGeom>
        </p:spPr>
        <p:txBody>
          <a:bodyPr vert="horz" lIns="60512" tIns="60512" rIns="60512" bIns="60512"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3971"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583506" y="3928750"/>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452" y="4182975"/>
            <a:ext cx="2329703" cy="521089"/>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4591003" y="-1"/>
            <a:ext cx="4552997" cy="5143501"/>
          </a:xfrm>
          <a:prstGeom prst="rect">
            <a:avLst/>
          </a:prstGeom>
        </p:spPr>
      </p:pic>
    </p:spTree>
    <p:extLst>
      <p:ext uri="{BB962C8B-B14F-4D97-AF65-F5344CB8AC3E}">
        <p14:creationId xmlns:p14="http://schemas.microsoft.com/office/powerpoint/2010/main" val="2064667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482654" y="2778581"/>
            <a:ext cx="8312726" cy="733271"/>
          </a:xfrm>
          <a:prstGeom prst="rect">
            <a:avLst/>
          </a:prstGeom>
        </p:spPr>
        <p:txBody>
          <a:bodyPr vert="horz" lIns="60512" tIns="60512" rIns="60512" bIns="60512"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3971"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583506" y="3928468"/>
            <a:ext cx="602999"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0452" y="4182976"/>
            <a:ext cx="2329703" cy="521089"/>
          </a:xfrm>
          <a:prstGeom prst="rect">
            <a:avLst/>
          </a:prstGeom>
        </p:spPr>
      </p:pic>
    </p:spTree>
    <p:extLst>
      <p:ext uri="{BB962C8B-B14F-4D97-AF65-F5344CB8AC3E}">
        <p14:creationId xmlns:p14="http://schemas.microsoft.com/office/powerpoint/2010/main" val="135096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4879108"/>
            <a:ext cx="9165280" cy="264755"/>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dirty="0">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b="0" i="0" u="none" strike="noStrike" cap="none" dirty="0">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415638" y="497243"/>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60" name="Google Shape;60;p14"/>
          <p:cNvSpPr txBox="1">
            <a:spLocks noGrp="1"/>
          </p:cNvSpPr>
          <p:nvPr>
            <p:ph type="body" idx="1"/>
          </p:nvPr>
        </p:nvSpPr>
        <p:spPr>
          <a:xfrm>
            <a:off x="415638" y="1271068"/>
            <a:ext cx="8312700" cy="1333800"/>
          </a:xfrm>
          <a:prstGeom prst="rect">
            <a:avLst/>
          </a:prstGeom>
          <a:noFill/>
          <a:ln>
            <a:noFill/>
          </a:ln>
        </p:spPr>
        <p:txBody>
          <a:bodyPr spcFirstLastPara="1" wrap="square" lIns="60500" tIns="60500" rIns="60500" bIns="60500" anchor="t" anchorCtr="0">
            <a:noAutofit/>
          </a:bodyPr>
          <a:lstStyle>
            <a:lvl1pPr marL="457221" marR="0" lvl="0" indent="-304814" algn="l" rtl="0">
              <a:lnSpc>
                <a:spcPct val="120000"/>
              </a:lnSpc>
              <a:spcBef>
                <a:spcPts val="400"/>
              </a:spcBef>
              <a:spcAft>
                <a:spcPts val="0"/>
              </a:spcAft>
              <a:buClr>
                <a:srgbClr val="000000"/>
              </a:buClr>
              <a:buSzPts val="1200"/>
              <a:buFont typeface="Arial"/>
              <a:buChar char="•"/>
              <a:defRPr sz="1200" b="0" i="0" u="none" strike="noStrike" cap="none">
                <a:solidFill>
                  <a:srgbClr val="000000"/>
                </a:solidFill>
                <a:latin typeface="Proxima Nova"/>
                <a:ea typeface="Proxima Nova"/>
                <a:cs typeface="Proxima Nova"/>
                <a:sym typeface="Proxima Nova"/>
              </a:defRPr>
            </a:lvl1pPr>
            <a:lvl2pPr marL="914442" marR="0" lvl="1" indent="-298464"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2pPr>
            <a:lvl3pPr marL="1371663" marR="0" lvl="2" indent="-298464"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3pPr>
            <a:lvl4pPr marL="1828884" marR="0" lvl="3" indent="-298464" algn="l" rtl="0">
              <a:lnSpc>
                <a:spcPct val="120000"/>
              </a:lnSpc>
              <a:spcBef>
                <a:spcPts val="400"/>
              </a:spcBef>
              <a:spcAft>
                <a:spcPts val="0"/>
              </a:spcAft>
              <a:buClr>
                <a:srgbClr val="000000"/>
              </a:buClr>
              <a:buSzPts val="1100"/>
              <a:buFont typeface="Arial"/>
              <a:buChar char="–"/>
              <a:defRPr sz="1100" b="0" i="0" u="none" strike="noStrike" cap="none">
                <a:solidFill>
                  <a:srgbClr val="000000"/>
                </a:solidFill>
                <a:latin typeface="Proxima Nova"/>
                <a:ea typeface="Proxima Nova"/>
                <a:cs typeface="Proxima Nova"/>
                <a:sym typeface="Proxima Nova"/>
              </a:defRPr>
            </a:lvl4pPr>
            <a:lvl5pPr marL="2286105" marR="0" lvl="4" indent="-298464" algn="l" rtl="0">
              <a:spcBef>
                <a:spcPts val="400"/>
              </a:spcBef>
              <a:spcAft>
                <a:spcPts val="0"/>
              </a:spcAft>
              <a:buClr>
                <a:srgbClr val="000000"/>
              </a:buClr>
              <a:buSzPts val="1100"/>
              <a:buFont typeface="Arial"/>
              <a:buChar char="»"/>
              <a:defRPr sz="1100" b="0" i="0" u="none" strike="noStrike" cap="none">
                <a:solidFill>
                  <a:srgbClr val="000000"/>
                </a:solidFill>
                <a:latin typeface="Source Sans Pro"/>
                <a:ea typeface="Source Sans Pro"/>
                <a:cs typeface="Source Sans Pro"/>
                <a:sym typeface="Source Sans Pro"/>
              </a:defRPr>
            </a:lvl5pPr>
            <a:lvl6pPr marL="2743326" marR="0" lvl="5" indent="-355616"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547" marR="0" lvl="6" indent="-355616"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768" marR="0" lvl="7" indent="-355616"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989" marR="0" lvl="8" indent="-355616" algn="l" rtl="0">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625055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Green Ram UnitID">
  <p:cSld name="Title Green Ram UnitID">
    <p:bg>
      <p:bgPr>
        <a:solidFill>
          <a:schemeClr val="dk2"/>
        </a:solidFill>
        <a:effectLst/>
      </p:bgPr>
    </p:bg>
    <p:spTree>
      <p:nvGrpSpPr>
        <p:cNvPr id="1" name="Shape 79"/>
        <p:cNvGrpSpPr/>
        <p:nvPr/>
      </p:nvGrpSpPr>
      <p:grpSpPr>
        <a:xfrm>
          <a:off x="0" y="0"/>
          <a:ext cx="0" cy="0"/>
          <a:chOff x="0" y="0"/>
          <a:chExt cx="0" cy="0"/>
        </a:xfrm>
      </p:grpSpPr>
      <p:pic>
        <p:nvPicPr>
          <p:cNvPr id="80" name="Google Shape;80;p18"/>
          <p:cNvPicPr preferRelativeResize="0"/>
          <p:nvPr/>
        </p:nvPicPr>
        <p:blipFill rotWithShape="1">
          <a:blip r:embed="rId2">
            <a:alphaModFix amt="8000"/>
          </a:blip>
          <a:srcRect t="14707" r="30637" b="6934"/>
          <a:stretch/>
        </p:blipFill>
        <p:spPr>
          <a:xfrm>
            <a:off x="4591002" y="-1"/>
            <a:ext cx="4552996" cy="5143502"/>
          </a:xfrm>
          <a:prstGeom prst="rect">
            <a:avLst/>
          </a:prstGeom>
          <a:noFill/>
          <a:ln>
            <a:noFill/>
          </a:ln>
        </p:spPr>
      </p:pic>
      <p:sp>
        <p:nvSpPr>
          <p:cNvPr id="81" name="Google Shape;81;p18"/>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8"/>
          <p:cNvSpPr txBox="1">
            <a:spLocks noGrp="1"/>
          </p:cNvSpPr>
          <p:nvPr>
            <p:ph type="body" idx="2"/>
          </p:nvPr>
        </p:nvSpPr>
        <p:spPr>
          <a:xfrm>
            <a:off x="415637" y="3553220"/>
            <a:ext cx="8312700" cy="3126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83" name="Google Shape;83;p18"/>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84" name="Google Shape;84;p18"/>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chemeClr val="lt1"/>
              </a:buClr>
              <a:buSzPts val="1100"/>
              <a:buFont typeface="Arial"/>
              <a:buNone/>
              <a:defRPr sz="1100" b="0" i="0" u="none" strike="noStrike" cap="none">
                <a:solidFill>
                  <a:schemeClr val="lt1"/>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hite CSU">
  <p:cSld name="Title White CSU">
    <p:spTree>
      <p:nvGrpSpPr>
        <p:cNvPr id="1" name="Shape 85"/>
        <p:cNvGrpSpPr/>
        <p:nvPr/>
      </p:nvGrpSpPr>
      <p:grpSpPr>
        <a:xfrm>
          <a:off x="0" y="0"/>
          <a:ext cx="0" cy="0"/>
          <a:chOff x="0" y="0"/>
          <a:chExt cx="0" cy="0"/>
        </a:xfrm>
      </p:grpSpPr>
      <p:sp>
        <p:nvSpPr>
          <p:cNvPr id="86" name="Google Shape;86;p19"/>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19"/>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19"/>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19"/>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9"/>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1" name="Google Shape;91;p19"/>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pic>
        <p:nvPicPr>
          <p:cNvPr id="92" name="Google Shape;92;p19"/>
          <p:cNvPicPr preferRelativeResize="0"/>
          <p:nvPr/>
        </p:nvPicPr>
        <p:blipFill rotWithShape="1">
          <a:blip r:embed="rId2">
            <a:alphaModFix/>
          </a:blip>
          <a:srcRect/>
          <a:stretch/>
        </p:blipFill>
        <p:spPr>
          <a:xfrm>
            <a:off x="6503745" y="4456303"/>
            <a:ext cx="2329700" cy="521089"/>
          </a:xfrm>
          <a:prstGeom prst="rect">
            <a:avLst/>
          </a:prstGeom>
          <a:noFill/>
          <a:ln>
            <a:noFill/>
          </a:ln>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hite UnitID">
  <p:cSld name="Title White UnitID">
    <p:spTree>
      <p:nvGrpSpPr>
        <p:cNvPr id="1" name="Shape 93"/>
        <p:cNvGrpSpPr/>
        <p:nvPr/>
      </p:nvGrpSpPr>
      <p:grpSpPr>
        <a:xfrm>
          <a:off x="0" y="0"/>
          <a:ext cx="0" cy="0"/>
          <a:chOff x="0" y="0"/>
          <a:chExt cx="0" cy="0"/>
        </a:xfrm>
      </p:grpSpPr>
      <p:sp>
        <p:nvSpPr>
          <p:cNvPr id="94" name="Google Shape;94;p20"/>
          <p:cNvSpPr txBox="1"/>
          <p:nvPr/>
        </p:nvSpPr>
        <p:spPr>
          <a:xfrm>
            <a:off x="-892848" y="818030"/>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20"/>
          <p:cNvSpPr txBox="1"/>
          <p:nvPr/>
        </p:nvSpPr>
        <p:spPr>
          <a:xfrm>
            <a:off x="-1385454" y="-313764"/>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20"/>
          <p:cNvSpPr txBox="1"/>
          <p:nvPr/>
        </p:nvSpPr>
        <p:spPr>
          <a:xfrm>
            <a:off x="-1447029" y="-526677"/>
            <a:ext cx="122100" cy="340800"/>
          </a:xfrm>
          <a:prstGeom prst="rect">
            <a:avLst/>
          </a:prstGeom>
          <a:noFill/>
          <a:ln>
            <a:noFill/>
          </a:ln>
        </p:spPr>
        <p:txBody>
          <a:bodyPr spcFirstLastPara="1" wrap="square" lIns="60500" tIns="30250" rIns="60500" bIns="3025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20"/>
          <p:cNvSpPr txBox="1">
            <a:spLocks noGrp="1"/>
          </p:cNvSpPr>
          <p:nvPr>
            <p:ph type="body" idx="1"/>
          </p:nvPr>
        </p:nvSpPr>
        <p:spPr>
          <a:xfrm>
            <a:off x="415638" y="1783828"/>
            <a:ext cx="8312700" cy="13443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marL="914400" marR="0" lvl="1" indent="-228600" algn="l" rtl="0">
              <a:lnSpc>
                <a:spcPct val="12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L="1371600" marR="0" lvl="2"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L="1828800" marR="0" lvl="3" indent="-228600" algn="l" rtl="0">
              <a:lnSpc>
                <a:spcPct val="120000"/>
              </a:lnSpc>
              <a:spcBef>
                <a:spcPts val="4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L="2286000" marR="0" lvl="4" indent="-228600" algn="l" rtl="0">
              <a:spcBef>
                <a:spcPts val="70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8" name="Google Shape;98;p20"/>
          <p:cNvSpPr txBox="1">
            <a:spLocks noGrp="1"/>
          </p:cNvSpPr>
          <p:nvPr>
            <p:ph type="body" idx="2"/>
          </p:nvPr>
        </p:nvSpPr>
        <p:spPr>
          <a:xfrm>
            <a:off x="415637" y="3553220"/>
            <a:ext cx="8312700" cy="3177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2"/>
              </a:buClr>
              <a:buSzPts val="1100"/>
              <a:buFont typeface="Arial"/>
              <a:buNone/>
              <a:defRPr sz="1100" b="0" i="0" u="none" strike="noStrike" cap="none">
                <a:solidFill>
                  <a:schemeClr val="dk2"/>
                </a:solidFill>
                <a:latin typeface="Proxima Nova"/>
                <a:ea typeface="Proxima Nova"/>
                <a:cs typeface="Proxima Nova"/>
                <a:sym typeface="Proxima Nova"/>
              </a:defRPr>
            </a:lvl1pPr>
            <a:lvl2pPr marL="914400" marR="0" lvl="1"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2pPr>
            <a:lvl3pPr marL="1371600" marR="0" lvl="2"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3pPr>
            <a:lvl4pPr marL="1828800" marR="0" lvl="3" indent="-228600" algn="l" rtl="0">
              <a:lnSpc>
                <a:spcPct val="120000"/>
              </a:lnSpc>
              <a:spcBef>
                <a:spcPts val="40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4pPr>
            <a:lvl5pPr marL="2286000" marR="0" lvl="4" indent="-228600" algn="l" rtl="0">
              <a:spcBef>
                <a:spcPts val="400"/>
              </a:spcBef>
              <a:spcAft>
                <a:spcPts val="0"/>
              </a:spcAft>
              <a:buClr>
                <a:srgbClr val="C39E11"/>
              </a:buClr>
              <a:buSzPts val="1100"/>
              <a:buFont typeface="Arial"/>
              <a:buNone/>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99" name="Google Shape;99;p20"/>
          <p:cNvCxnSpPr/>
          <p:nvPr/>
        </p:nvCxnSpPr>
        <p:spPr>
          <a:xfrm>
            <a:off x="482653" y="3389709"/>
            <a:ext cx="603000" cy="0"/>
          </a:xfrm>
          <a:prstGeom prst="straightConnector1">
            <a:avLst/>
          </a:prstGeom>
          <a:noFill/>
          <a:ln w="28575" cap="flat" cmpd="sng">
            <a:solidFill>
              <a:schemeClr val="lt2"/>
            </a:solidFill>
            <a:prstDash val="solid"/>
            <a:round/>
            <a:headEnd type="none" w="sm" len="sm"/>
            <a:tailEnd type="none" w="sm" len="sm"/>
          </a:ln>
        </p:spPr>
      </p:cxnSp>
      <p:sp>
        <p:nvSpPr>
          <p:cNvPr id="100" name="Google Shape;100;p20"/>
          <p:cNvSpPr>
            <a:spLocks noGrp="1"/>
          </p:cNvSpPr>
          <p:nvPr>
            <p:ph type="pic" idx="3"/>
          </p:nvPr>
        </p:nvSpPr>
        <p:spPr>
          <a:xfrm>
            <a:off x="6608833" y="4546014"/>
            <a:ext cx="2119500" cy="339000"/>
          </a:xfrm>
          <a:prstGeom prst="rect">
            <a:avLst/>
          </a:prstGeom>
          <a:noFill/>
          <a:ln>
            <a:noFill/>
          </a:ln>
        </p:spPr>
        <p:txBody>
          <a:bodyPr spcFirstLastPara="1" wrap="square" lIns="60500" tIns="60500" rIns="60500" bIns="60500" anchor="ctr" anchorCtr="0">
            <a:noAutofit/>
          </a:bodyPr>
          <a:lstStyle>
            <a:lvl1pPr marR="0" lvl="0" algn="ctr" rtl="0">
              <a:lnSpc>
                <a:spcPct val="120000"/>
              </a:lnSpc>
              <a:spcBef>
                <a:spcPts val="400"/>
              </a:spcBef>
              <a:spcAft>
                <a:spcPts val="0"/>
              </a:spcAft>
              <a:buClr>
                <a:srgbClr val="9A9A9C"/>
              </a:buClr>
              <a:buSzPts val="1100"/>
              <a:buFont typeface="Arial"/>
              <a:buNone/>
              <a:defRPr sz="1100" b="0" i="0" u="none" strike="noStrike" cap="none">
                <a:solidFill>
                  <a:srgbClr val="9A9A9C"/>
                </a:solidFill>
                <a:latin typeface="Proxima Nova"/>
                <a:ea typeface="Proxima Nova"/>
                <a:cs typeface="Proxima Nova"/>
                <a:sym typeface="Proxima Nova"/>
              </a:defRPr>
            </a:lvl1pPr>
            <a:lvl2pPr marR="0" lvl="1"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R="0" lvl="2"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R="0" lvl="3"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R="0" lvl="4"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grpSp>
        <p:nvGrpSpPr>
          <p:cNvPr id="103" name="Google Shape;103;p21"/>
          <p:cNvGrpSpPr/>
          <p:nvPr/>
        </p:nvGrpSpPr>
        <p:grpSpPr>
          <a:xfrm>
            <a:off x="0" y="4879021"/>
            <a:ext cx="9144554" cy="264755"/>
            <a:chOff x="0" y="7372350"/>
            <a:chExt cx="13817700" cy="400053"/>
          </a:xfrm>
        </p:grpSpPr>
        <p:sp>
          <p:nvSpPr>
            <p:cNvPr id="104" name="Google Shape;104;p21"/>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05" name="Google Shape;105;p21"/>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106" name="Google Shape;106;p21"/>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300">
                <a:solidFill>
                  <a:schemeClr val="lt1"/>
                </a:solidFill>
                <a:latin typeface="Arial"/>
                <a:ea typeface="Arial"/>
                <a:cs typeface="Arial"/>
                <a:sym typeface="Arial"/>
              </a:endParaRPr>
            </a:p>
          </p:txBody>
        </p:sp>
        <p:pic>
          <p:nvPicPr>
            <p:cNvPr id="107" name="Google Shape;107;p21"/>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White">
  <p:cSld name="Section White">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279997" y="1852526"/>
            <a:ext cx="64485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110" name="Google Shape;110;p22"/>
          <p:cNvSpPr txBox="1">
            <a:spLocks noGrp="1"/>
          </p:cNvSpPr>
          <p:nvPr>
            <p:ph type="body" idx="1"/>
          </p:nvPr>
        </p:nvSpPr>
        <p:spPr>
          <a:xfrm>
            <a:off x="2279997" y="2899851"/>
            <a:ext cx="6448500" cy="321900"/>
          </a:xfrm>
          <a:prstGeom prst="rect">
            <a:avLst/>
          </a:prstGeom>
          <a:noFill/>
          <a:ln>
            <a:noFill/>
          </a:ln>
        </p:spPr>
        <p:txBody>
          <a:bodyPr spcFirstLastPara="1" wrap="square" lIns="60500" tIns="60500" rIns="60500" bIns="60500" anchor="t" anchorCtr="0">
            <a:noAutofit/>
          </a:bodyPr>
          <a:lstStyle>
            <a:lvl1pPr marL="457200" marR="0" lvl="0" indent="-228600" algn="l" rtl="0">
              <a:lnSpc>
                <a:spcPct val="120000"/>
              </a:lnSpc>
              <a:spcBef>
                <a:spcPts val="400"/>
              </a:spcBef>
              <a:spcAft>
                <a:spcPts val="0"/>
              </a:spcAft>
              <a:buClr>
                <a:schemeClr val="dk1"/>
              </a:buClr>
              <a:buSzPts val="1200"/>
              <a:buFont typeface="Arial"/>
              <a:buNone/>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11" name="Google Shape;111;p22"/>
          <p:cNvPicPr preferRelativeResize="0"/>
          <p:nvPr/>
        </p:nvPicPr>
        <p:blipFill rotWithShape="1">
          <a:blip r:embed="rId2">
            <a:alphaModFix/>
          </a:blip>
          <a:srcRect l="79830" t="28562" b="11531"/>
          <a:stretch/>
        </p:blipFill>
        <p:spPr>
          <a:xfrm>
            <a:off x="0" y="1"/>
            <a:ext cx="1702674" cy="5143502"/>
          </a:xfrm>
          <a:prstGeom prst="rect">
            <a:avLst/>
          </a:prstGeom>
          <a:noFill/>
          <a:ln>
            <a:noFill/>
          </a:ln>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15638" y="599068"/>
            <a:ext cx="8312700" cy="672000"/>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a:endParaRPr/>
          </a:p>
        </p:txBody>
      </p:sp>
      <p:sp>
        <p:nvSpPr>
          <p:cNvPr id="52" name="Google Shape;52;p13"/>
          <p:cNvSpPr txBox="1">
            <a:spLocks noGrp="1"/>
          </p:cNvSpPr>
          <p:nvPr>
            <p:ph type="body" idx="1"/>
          </p:nvPr>
        </p:nvSpPr>
        <p:spPr>
          <a:xfrm>
            <a:off x="415637" y="1646393"/>
            <a:ext cx="8312700" cy="2046900"/>
          </a:xfrm>
          <a:prstGeom prst="rect">
            <a:avLst/>
          </a:prstGeom>
          <a:noFill/>
          <a:ln>
            <a:noFill/>
          </a:ln>
        </p:spPr>
        <p:txBody>
          <a:bodyPr spcFirstLastPara="1" wrap="square" lIns="60500" tIns="60500" rIns="60500" bIns="60500" anchor="t" anchorCtr="0">
            <a:noAutofit/>
          </a:bodyPr>
          <a:lstStyle>
            <a:lvl1pPr marL="457200" marR="0" lvl="0" indent="-304800" algn="l" rtl="0">
              <a:lnSpc>
                <a:spcPct val="120000"/>
              </a:lnSpc>
              <a:spcBef>
                <a:spcPts val="40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2pPr>
            <a:lvl3pPr marL="1371600" marR="0" lvl="2"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3pPr>
            <a:lvl4pPr marL="1828800" marR="0" lvl="3" indent="-298450" algn="l" rtl="0">
              <a:lnSpc>
                <a:spcPct val="120000"/>
              </a:lnSpc>
              <a:spcBef>
                <a:spcPts val="400"/>
              </a:spcBef>
              <a:spcAft>
                <a:spcPts val="0"/>
              </a:spcAft>
              <a:buClr>
                <a:schemeClr val="dk1"/>
              </a:buClr>
              <a:buSzPts val="1100"/>
              <a:buFont typeface="Arial"/>
              <a:buChar char="–"/>
              <a:defRPr sz="1100" b="0" i="0" u="none" strike="noStrike" cap="none">
                <a:solidFill>
                  <a:schemeClr val="dk1"/>
                </a:solidFill>
                <a:latin typeface="Proxima Nova"/>
                <a:ea typeface="Proxima Nova"/>
                <a:cs typeface="Proxima Nova"/>
                <a:sym typeface="Proxima Nova"/>
              </a:defRPr>
            </a:lvl4pPr>
            <a:lvl5pPr marL="2286000" marR="0" lvl="4" indent="-298450" algn="l" rtl="0">
              <a:spcBef>
                <a:spcPts val="400"/>
              </a:spcBef>
              <a:spcAft>
                <a:spcPts val="0"/>
              </a:spcAft>
              <a:buClr>
                <a:srgbClr val="C39E11"/>
              </a:buClr>
              <a:buSzPts val="1100"/>
              <a:buFont typeface="Arial"/>
              <a:buChar char="»"/>
              <a:defRPr sz="1100" b="0" i="0" u="none" strike="noStrike" cap="none">
                <a:solidFill>
                  <a:srgbClr val="C39E11"/>
                </a:solidFill>
                <a:latin typeface="Source Sans Pro"/>
                <a:ea typeface="Source Sans Pro"/>
                <a:cs typeface="Source Sans Pro"/>
                <a:sym typeface="Source Sans Pr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638" y="200334"/>
            <a:ext cx="8312726" cy="734688"/>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415637" y="1142129"/>
            <a:ext cx="8312726" cy="2089098"/>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42542138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463005" rtl="0" eaLnBrk="1" latinLnBrk="0" hangingPunct="1">
        <a:spcBef>
          <a:spcPct val="0"/>
        </a:spcBef>
        <a:buNone/>
        <a:defRPr sz="3574" b="0" i="0" kern="1200">
          <a:solidFill>
            <a:schemeClr val="tx2"/>
          </a:solidFill>
          <a:latin typeface="Vitesse Light" charset="0"/>
          <a:ea typeface="Vitesse Light" charset="0"/>
          <a:cs typeface="Vitesse Light" charset="0"/>
        </a:defRPr>
      </a:lvl1pPr>
    </p:titleStyle>
    <p:bodyStyle>
      <a:lvl1pPr marL="347254" indent="-347254" algn="l" defTabSz="463005" rtl="0" eaLnBrk="1" latinLnBrk="0" hangingPunct="1">
        <a:lnSpc>
          <a:spcPct val="120000"/>
        </a:lnSpc>
        <a:spcBef>
          <a:spcPts val="397"/>
        </a:spcBef>
        <a:spcAft>
          <a:spcPts val="397"/>
        </a:spcAft>
        <a:buFont typeface="Arial"/>
        <a:buChar char="•"/>
        <a:defRPr sz="1191" b="0" i="0" kern="1200">
          <a:solidFill>
            <a:schemeClr val="tx1"/>
          </a:solidFill>
          <a:latin typeface="Proxima Nova" charset="0"/>
          <a:ea typeface="Proxima Nova" charset="0"/>
          <a:cs typeface="Proxima Nova" charset="0"/>
        </a:defRPr>
      </a:lvl1pPr>
      <a:lvl2pPr marL="752384" indent="-289379" algn="l" defTabSz="463005" rtl="0" eaLnBrk="1" latinLnBrk="0" hangingPunct="1">
        <a:lnSpc>
          <a:spcPct val="120000"/>
        </a:lnSpc>
        <a:spcBef>
          <a:spcPts val="0"/>
        </a:spcBef>
        <a:spcAft>
          <a:spcPts val="397"/>
        </a:spcAft>
        <a:buFont typeface="Arial"/>
        <a:buChar char="–"/>
        <a:defRPr sz="1059" b="0" i="0" kern="1200">
          <a:solidFill>
            <a:schemeClr val="tx1"/>
          </a:solidFill>
          <a:latin typeface="Proxima Nova" charset="0"/>
          <a:ea typeface="Proxima Nova" charset="0"/>
          <a:cs typeface="Proxima Nova" charset="0"/>
        </a:defRPr>
      </a:lvl2pPr>
      <a:lvl3pPr marL="1157515" indent="-231502" algn="l" defTabSz="463005" rtl="0" eaLnBrk="1" latinLnBrk="0" hangingPunct="1">
        <a:lnSpc>
          <a:spcPct val="120000"/>
        </a:lnSpc>
        <a:spcBef>
          <a:spcPts val="0"/>
        </a:spcBef>
        <a:spcAft>
          <a:spcPts val="397"/>
        </a:spcAft>
        <a:buFont typeface="Arial"/>
        <a:buChar char="•"/>
        <a:defRPr sz="1059" b="0" i="0" kern="1200">
          <a:solidFill>
            <a:schemeClr val="tx1"/>
          </a:solidFill>
          <a:latin typeface="Proxima Nova" charset="0"/>
          <a:ea typeface="Proxima Nova" charset="0"/>
          <a:cs typeface="Proxima Nova" charset="0"/>
        </a:defRPr>
      </a:lvl3pPr>
      <a:lvl4pPr marL="1620520" indent="-231502" algn="l" defTabSz="463005" rtl="0" eaLnBrk="1" latinLnBrk="0" hangingPunct="1">
        <a:lnSpc>
          <a:spcPct val="120000"/>
        </a:lnSpc>
        <a:spcBef>
          <a:spcPts val="0"/>
        </a:spcBef>
        <a:spcAft>
          <a:spcPts val="397"/>
        </a:spcAft>
        <a:buFont typeface="Arial"/>
        <a:buChar char="–"/>
        <a:defRPr sz="1059" b="0" i="0" kern="1200">
          <a:solidFill>
            <a:schemeClr val="tx1"/>
          </a:solidFill>
          <a:latin typeface="Proxima Nova" charset="0"/>
          <a:ea typeface="Proxima Nova" charset="0"/>
          <a:cs typeface="Proxima Nova" charset="0"/>
        </a:defRPr>
      </a:lvl4pPr>
      <a:lvl5pPr marL="2083526" indent="-231502" algn="l" defTabSz="463005" rtl="0" eaLnBrk="1" latinLnBrk="0" hangingPunct="1">
        <a:spcBef>
          <a:spcPct val="20000"/>
        </a:spcBef>
        <a:buFont typeface="Arial"/>
        <a:buChar char="»"/>
        <a:defRPr sz="1091" b="0" kern="1200">
          <a:solidFill>
            <a:schemeClr val="accent6">
              <a:lumMod val="75000"/>
            </a:schemeClr>
          </a:solidFill>
          <a:latin typeface="Franklin Gothic Book" charset="0"/>
          <a:ea typeface="Franklin Gothic Book" charset="0"/>
          <a:cs typeface="Franklin Gothic Book" charset="0"/>
        </a:defRPr>
      </a:lvl5pPr>
      <a:lvl6pPr marL="2546532" indent="-231502" algn="l" defTabSz="463005" rtl="0" eaLnBrk="1" latinLnBrk="0" hangingPunct="1">
        <a:spcBef>
          <a:spcPct val="20000"/>
        </a:spcBef>
        <a:buFont typeface="Arial"/>
        <a:buChar char="•"/>
        <a:defRPr sz="2000" kern="1200">
          <a:solidFill>
            <a:schemeClr val="tx1"/>
          </a:solidFill>
          <a:latin typeface="+mn-lt"/>
          <a:ea typeface="+mn-ea"/>
          <a:cs typeface="+mn-cs"/>
        </a:defRPr>
      </a:lvl6pPr>
      <a:lvl7pPr marL="3009539" indent="-231502" algn="l" defTabSz="463005" rtl="0" eaLnBrk="1" latinLnBrk="0" hangingPunct="1">
        <a:spcBef>
          <a:spcPct val="20000"/>
        </a:spcBef>
        <a:buFont typeface="Arial"/>
        <a:buChar char="•"/>
        <a:defRPr sz="2000" kern="1200">
          <a:solidFill>
            <a:schemeClr val="tx1"/>
          </a:solidFill>
          <a:latin typeface="+mn-lt"/>
          <a:ea typeface="+mn-ea"/>
          <a:cs typeface="+mn-cs"/>
        </a:defRPr>
      </a:lvl7pPr>
      <a:lvl8pPr marL="3472543" indent="-231502" algn="l" defTabSz="463005" rtl="0" eaLnBrk="1" latinLnBrk="0" hangingPunct="1">
        <a:spcBef>
          <a:spcPct val="20000"/>
        </a:spcBef>
        <a:buFont typeface="Arial"/>
        <a:buChar char="•"/>
        <a:defRPr sz="2000" kern="1200">
          <a:solidFill>
            <a:schemeClr val="tx1"/>
          </a:solidFill>
          <a:latin typeface="+mn-lt"/>
          <a:ea typeface="+mn-ea"/>
          <a:cs typeface="+mn-cs"/>
        </a:defRPr>
      </a:lvl8pPr>
      <a:lvl9pPr marL="3935550" indent="-231502" algn="l" defTabSz="463005"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63005" rtl="0" eaLnBrk="1" latinLnBrk="0" hangingPunct="1">
        <a:defRPr sz="1818" kern="1200">
          <a:solidFill>
            <a:schemeClr val="tx1"/>
          </a:solidFill>
          <a:latin typeface="+mn-lt"/>
          <a:ea typeface="+mn-ea"/>
          <a:cs typeface="+mn-cs"/>
        </a:defRPr>
      </a:lvl1pPr>
      <a:lvl2pPr marL="463005" algn="l" defTabSz="463005" rtl="0" eaLnBrk="1" latinLnBrk="0" hangingPunct="1">
        <a:defRPr sz="1818" kern="1200">
          <a:solidFill>
            <a:schemeClr val="tx1"/>
          </a:solidFill>
          <a:latin typeface="+mn-lt"/>
          <a:ea typeface="+mn-ea"/>
          <a:cs typeface="+mn-cs"/>
        </a:defRPr>
      </a:lvl2pPr>
      <a:lvl3pPr marL="926012" algn="l" defTabSz="463005" rtl="0" eaLnBrk="1" latinLnBrk="0" hangingPunct="1">
        <a:defRPr sz="1818" kern="1200">
          <a:solidFill>
            <a:schemeClr val="tx1"/>
          </a:solidFill>
          <a:latin typeface="+mn-lt"/>
          <a:ea typeface="+mn-ea"/>
          <a:cs typeface="+mn-cs"/>
        </a:defRPr>
      </a:lvl3pPr>
      <a:lvl4pPr marL="1389017" algn="l" defTabSz="463005" rtl="0" eaLnBrk="1" latinLnBrk="0" hangingPunct="1">
        <a:defRPr sz="1818" kern="1200">
          <a:solidFill>
            <a:schemeClr val="tx1"/>
          </a:solidFill>
          <a:latin typeface="+mn-lt"/>
          <a:ea typeface="+mn-ea"/>
          <a:cs typeface="+mn-cs"/>
        </a:defRPr>
      </a:lvl4pPr>
      <a:lvl5pPr marL="1852024" algn="l" defTabSz="463005" rtl="0" eaLnBrk="1" latinLnBrk="0" hangingPunct="1">
        <a:defRPr sz="1818" kern="1200">
          <a:solidFill>
            <a:schemeClr val="tx1"/>
          </a:solidFill>
          <a:latin typeface="+mn-lt"/>
          <a:ea typeface="+mn-ea"/>
          <a:cs typeface="+mn-cs"/>
        </a:defRPr>
      </a:lvl5pPr>
      <a:lvl6pPr marL="2315029" algn="l" defTabSz="463005" rtl="0" eaLnBrk="1" latinLnBrk="0" hangingPunct="1">
        <a:defRPr sz="1818" kern="1200">
          <a:solidFill>
            <a:schemeClr val="tx1"/>
          </a:solidFill>
          <a:latin typeface="+mn-lt"/>
          <a:ea typeface="+mn-ea"/>
          <a:cs typeface="+mn-cs"/>
        </a:defRPr>
      </a:lvl6pPr>
      <a:lvl7pPr marL="2778035" algn="l" defTabSz="463005" rtl="0" eaLnBrk="1" latinLnBrk="0" hangingPunct="1">
        <a:defRPr sz="1818" kern="1200">
          <a:solidFill>
            <a:schemeClr val="tx1"/>
          </a:solidFill>
          <a:latin typeface="+mn-lt"/>
          <a:ea typeface="+mn-ea"/>
          <a:cs typeface="+mn-cs"/>
        </a:defRPr>
      </a:lvl7pPr>
      <a:lvl8pPr marL="3241041" algn="l" defTabSz="463005" rtl="0" eaLnBrk="1" latinLnBrk="0" hangingPunct="1">
        <a:defRPr sz="1818" kern="1200">
          <a:solidFill>
            <a:schemeClr val="tx1"/>
          </a:solidFill>
          <a:latin typeface="+mn-lt"/>
          <a:ea typeface="+mn-ea"/>
          <a:cs typeface="+mn-cs"/>
        </a:defRPr>
      </a:lvl8pPr>
      <a:lvl9pPr marL="3704046" algn="l" defTabSz="463005" rtl="0" eaLnBrk="1" latinLnBrk="0" hangingPunct="1">
        <a:defRPr sz="18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49.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hyperlink" Target="https://pythontutor.com/visualize.html#mode=edit" TargetMode="Externa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9.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txBox="1">
            <a:spLocks noGrp="1"/>
          </p:cNvSpPr>
          <p:nvPr>
            <p:ph type="body" idx="1"/>
          </p:nvPr>
        </p:nvSpPr>
        <p:spPr>
          <a:xfrm>
            <a:off x="415638" y="1783828"/>
            <a:ext cx="8312700" cy="1344300"/>
          </a:xfrm>
          <a:prstGeom prst="rect">
            <a:avLst/>
          </a:prstGeom>
        </p:spPr>
        <p:txBody>
          <a:bodyPr spcFirstLastPara="1" wrap="square" lIns="60500" tIns="60500" rIns="60500" bIns="60500" anchor="t" anchorCtr="0">
            <a:noAutofit/>
          </a:bodyPr>
          <a:lstStyle/>
          <a:p>
            <a:pPr marL="0" lvl="0" indent="0" algn="l" rtl="0">
              <a:spcBef>
                <a:spcPts val="0"/>
              </a:spcBef>
              <a:spcAft>
                <a:spcPts val="0"/>
              </a:spcAft>
              <a:buNone/>
            </a:pPr>
            <a:r>
              <a:rPr lang="en" dirty="0"/>
              <a:t>CS 152: </a:t>
            </a:r>
            <a:r>
              <a:rPr lang="en-US" dirty="0"/>
              <a:t>Functions</a:t>
            </a:r>
            <a:endParaRPr dirty="0"/>
          </a:p>
          <a:p>
            <a:pPr marL="0" lvl="0" indent="0" algn="l" rtl="0">
              <a:spcBef>
                <a:spcPts val="0"/>
              </a:spcBef>
              <a:spcAft>
                <a:spcPts val="0"/>
              </a:spcAft>
              <a:buNone/>
            </a:pPr>
            <a:endParaRPr dirty="0"/>
          </a:p>
        </p:txBody>
      </p:sp>
      <p:sp>
        <p:nvSpPr>
          <p:cNvPr id="186" name="Google Shape;186;p39"/>
          <p:cNvSpPr txBox="1">
            <a:spLocks noGrp="1"/>
          </p:cNvSpPr>
          <p:nvPr>
            <p:ph type="body" idx="2"/>
          </p:nvPr>
        </p:nvSpPr>
        <p:spPr>
          <a:xfrm>
            <a:off x="415625" y="3553232"/>
            <a:ext cx="8312700" cy="765300"/>
          </a:xfrm>
          <a:prstGeom prst="rect">
            <a:avLst/>
          </a:prstGeom>
        </p:spPr>
        <p:txBody>
          <a:bodyPr spcFirstLastPara="1" wrap="square" lIns="60500" tIns="60500" rIns="60500" bIns="60500" anchor="t" anchorCtr="0">
            <a:noAutofit/>
          </a:bodyPr>
          <a:lstStyle/>
          <a:p>
            <a:pPr marL="0" lvl="0" indent="0" algn="l" rtl="0">
              <a:spcBef>
                <a:spcPts val="400"/>
              </a:spcBef>
              <a:spcAft>
                <a:spcPts val="400"/>
              </a:spcAft>
              <a:buNone/>
            </a:pPr>
            <a:r>
              <a:rPr lang="en" dirty="0"/>
              <a:t>CS 152: </a:t>
            </a:r>
            <a:r>
              <a:rPr lang="en-US" dirty="0"/>
              <a:t>Python for STEM</a:t>
            </a:r>
            <a:endParaRPr dirty="0"/>
          </a:p>
        </p:txBody>
      </p:sp>
      <p:sp>
        <p:nvSpPr>
          <p:cNvPr id="187" name="Google Shape;187;p39"/>
          <p:cNvSpPr txBox="1">
            <a:spLocks noGrp="1"/>
          </p:cNvSpPr>
          <p:nvPr>
            <p:ph type="body" idx="2"/>
          </p:nvPr>
        </p:nvSpPr>
        <p:spPr>
          <a:xfrm>
            <a:off x="1107900" y="4541175"/>
            <a:ext cx="6928200" cy="765300"/>
          </a:xfrm>
          <a:prstGeom prst="rect">
            <a:avLst/>
          </a:prstGeom>
        </p:spPr>
        <p:txBody>
          <a:bodyPr spcFirstLastPara="1" wrap="square" lIns="60500" tIns="60500" rIns="60500" bIns="60500" anchor="t" anchorCtr="0">
            <a:noAutofit/>
          </a:bodyPr>
          <a:lstStyle/>
          <a:p>
            <a:pPr marL="0" lvl="0" indent="0" algn="ctr" rtl="0">
              <a:lnSpc>
                <a:spcPct val="110000"/>
              </a:lnSpc>
              <a:spcBef>
                <a:spcPts val="0"/>
              </a:spcBef>
              <a:spcAft>
                <a:spcPts val="0"/>
              </a:spcAft>
              <a:buNone/>
            </a:pPr>
            <a:r>
              <a:rPr lang="en" sz="800" dirty="0">
                <a:solidFill>
                  <a:srgbClr val="9A9A9C"/>
                </a:solidFill>
              </a:rPr>
              <a:t> Colorado State University </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Computer Science Department</a:t>
            </a:r>
            <a:endParaRPr sz="800" dirty="0">
              <a:solidFill>
                <a:srgbClr val="9A9A9C"/>
              </a:solidFill>
            </a:endParaRPr>
          </a:p>
          <a:p>
            <a:pPr marL="0" lvl="0" indent="0" algn="ctr" rtl="0">
              <a:lnSpc>
                <a:spcPct val="110000"/>
              </a:lnSpc>
              <a:spcBef>
                <a:spcPts val="0"/>
              </a:spcBef>
              <a:spcAft>
                <a:spcPts val="0"/>
              </a:spcAft>
              <a:buNone/>
            </a:pPr>
            <a:r>
              <a:rPr lang="en" sz="800" dirty="0">
                <a:solidFill>
                  <a:srgbClr val="9A9A9C"/>
                </a:solidFill>
              </a:rPr>
              <a:t>Slides Originally Created by Albert Lionelle and Updated by Marcia Moraes</a:t>
            </a:r>
            <a:endParaRPr sz="800" dirty="0">
              <a:solidFill>
                <a:srgbClr val="9A9A9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9FCD-80DE-7643-B6B7-559607D5CD6F}"/>
              </a:ext>
            </a:extLst>
          </p:cNvPr>
          <p:cNvSpPr>
            <a:spLocks noGrp="1"/>
          </p:cNvSpPr>
          <p:nvPr>
            <p:ph type="title"/>
          </p:nvPr>
        </p:nvSpPr>
        <p:spPr>
          <a:xfrm>
            <a:off x="415638" y="16882"/>
            <a:ext cx="8312700" cy="672000"/>
          </a:xfrm>
        </p:spPr>
        <p:txBody>
          <a:bodyPr/>
          <a:lstStyle/>
          <a:p>
            <a:r>
              <a:rPr lang="en-US" dirty="0"/>
              <a:t>Return Values – More Examples</a:t>
            </a:r>
          </a:p>
        </p:txBody>
      </p:sp>
      <p:sp>
        <p:nvSpPr>
          <p:cNvPr id="3" name="Text Placeholder 2">
            <a:extLst>
              <a:ext uri="{FF2B5EF4-FFF2-40B4-BE49-F238E27FC236}">
                <a16:creationId xmlns:a16="http://schemas.microsoft.com/office/drawing/2014/main" id="{70BDAB88-183E-384C-92FE-602F163E4B06}"/>
              </a:ext>
            </a:extLst>
          </p:cNvPr>
          <p:cNvSpPr>
            <a:spLocks noGrp="1"/>
          </p:cNvSpPr>
          <p:nvPr>
            <p:ph type="body" idx="1"/>
          </p:nvPr>
        </p:nvSpPr>
        <p:spPr>
          <a:xfrm>
            <a:off x="415638" y="742758"/>
            <a:ext cx="8097425" cy="527242"/>
          </a:xfrm>
        </p:spPr>
        <p:txBody>
          <a:bodyPr/>
          <a:lstStyle/>
          <a:p>
            <a:r>
              <a:rPr lang="en-US" sz="1800" dirty="0"/>
              <a:t>Lets analyze the program below:</a:t>
            </a:r>
            <a:endParaRPr lang="en-US" sz="1600" dirty="0"/>
          </a:p>
          <a:p>
            <a:pPr marL="152407" indent="0">
              <a:buNone/>
            </a:pPr>
            <a:endParaRPr lang="en-US" sz="1400" dirty="0"/>
          </a:p>
        </p:txBody>
      </p:sp>
      <p:pic>
        <p:nvPicPr>
          <p:cNvPr id="6" name="Picture 5">
            <a:extLst>
              <a:ext uri="{FF2B5EF4-FFF2-40B4-BE49-F238E27FC236}">
                <a16:creationId xmlns:a16="http://schemas.microsoft.com/office/drawing/2014/main" id="{A599CDBC-7A27-4275-8175-D8782301F827}"/>
              </a:ext>
            </a:extLst>
          </p:cNvPr>
          <p:cNvPicPr>
            <a:picLocks noChangeAspect="1"/>
          </p:cNvPicPr>
          <p:nvPr/>
        </p:nvPicPr>
        <p:blipFill>
          <a:blip r:embed="rId3"/>
          <a:stretch>
            <a:fillRect/>
          </a:stretch>
        </p:blipFill>
        <p:spPr>
          <a:xfrm>
            <a:off x="870857" y="1270000"/>
            <a:ext cx="6212114" cy="1432880"/>
          </a:xfrm>
          <a:prstGeom prst="rect">
            <a:avLst/>
          </a:prstGeom>
        </p:spPr>
      </p:pic>
      <p:pic>
        <p:nvPicPr>
          <p:cNvPr id="7" name="Picture 6">
            <a:extLst>
              <a:ext uri="{FF2B5EF4-FFF2-40B4-BE49-F238E27FC236}">
                <a16:creationId xmlns:a16="http://schemas.microsoft.com/office/drawing/2014/main" id="{5EA1B788-DB3E-4431-990D-6AA0B8D650EB}"/>
              </a:ext>
            </a:extLst>
          </p:cNvPr>
          <p:cNvPicPr>
            <a:picLocks noChangeAspect="1"/>
          </p:cNvPicPr>
          <p:nvPr/>
        </p:nvPicPr>
        <p:blipFill>
          <a:blip r:embed="rId4"/>
          <a:stretch>
            <a:fillRect/>
          </a:stretch>
        </p:blipFill>
        <p:spPr>
          <a:xfrm>
            <a:off x="870857" y="2685143"/>
            <a:ext cx="6212114" cy="1696642"/>
          </a:xfrm>
          <a:prstGeom prst="rect">
            <a:avLst/>
          </a:prstGeom>
        </p:spPr>
      </p:pic>
    </p:spTree>
    <p:extLst>
      <p:ext uri="{BB962C8B-B14F-4D97-AF65-F5344CB8AC3E}">
        <p14:creationId xmlns:p14="http://schemas.microsoft.com/office/powerpoint/2010/main" val="42482845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274943" y="86078"/>
            <a:ext cx="8312700" cy="1175794"/>
          </a:xfrm>
          <a:prstGeom prst="rect">
            <a:avLst/>
          </a:prstGeom>
        </p:spPr>
        <p:txBody>
          <a:bodyPr spcFirstLastPara="1" vert="horz" wrap="square" lIns="60500" tIns="60500" rIns="60500" bIns="60500" rtlCol="0" anchor="b" anchorCtr="0">
            <a:noAutofit/>
          </a:bodyPr>
          <a:lstStyle/>
          <a:p>
            <a:r>
              <a:rPr lang="en-US" dirty="0"/>
              <a:t>Incremental Development and Function Stubs</a:t>
            </a:r>
            <a:endParaRPr dirty="0"/>
          </a:p>
        </p:txBody>
      </p:sp>
      <p:sp>
        <p:nvSpPr>
          <p:cNvPr id="3" name="Text Placeholder 2">
            <a:extLst>
              <a:ext uri="{FF2B5EF4-FFF2-40B4-BE49-F238E27FC236}">
                <a16:creationId xmlns:a16="http://schemas.microsoft.com/office/drawing/2014/main" id="{7C44DA07-9D4C-F347-518D-80DC6702641D}"/>
              </a:ext>
            </a:extLst>
          </p:cNvPr>
          <p:cNvSpPr>
            <a:spLocks noGrp="1"/>
          </p:cNvSpPr>
          <p:nvPr>
            <p:ph type="body" idx="1"/>
          </p:nvPr>
        </p:nvSpPr>
        <p:spPr>
          <a:xfrm>
            <a:off x="274943" y="1261872"/>
            <a:ext cx="3241962" cy="3491409"/>
          </a:xfrm>
        </p:spPr>
        <p:txBody>
          <a:bodyPr/>
          <a:lstStyle/>
          <a:p>
            <a:r>
              <a:rPr lang="en-US" sz="1800" dirty="0"/>
              <a:t>What is incremental development?</a:t>
            </a:r>
          </a:p>
          <a:p>
            <a:endParaRPr lang="en-US" sz="1800" dirty="0"/>
          </a:p>
          <a:p>
            <a:r>
              <a:rPr lang="en-US" sz="1800" dirty="0"/>
              <a:t>What is function stubs?</a:t>
            </a:r>
          </a:p>
          <a:p>
            <a:endParaRPr lang="en-US" sz="1800" dirty="0"/>
          </a:p>
          <a:p>
            <a:r>
              <a:rPr lang="en-US" sz="1800" dirty="0"/>
              <a:t>What does the pass keyword mean? When is it used?</a:t>
            </a:r>
          </a:p>
        </p:txBody>
      </p:sp>
      <p:pic>
        <p:nvPicPr>
          <p:cNvPr id="5" name="Picture 4" descr="Definition of functions steps to feet and steps to calories and how to call those functions.">
            <a:extLst>
              <a:ext uri="{FF2B5EF4-FFF2-40B4-BE49-F238E27FC236}">
                <a16:creationId xmlns:a16="http://schemas.microsoft.com/office/drawing/2014/main" id="{6C222CAE-E9E6-954D-7203-62B0CD5CF910}"/>
              </a:ext>
            </a:extLst>
          </p:cNvPr>
          <p:cNvPicPr>
            <a:picLocks noChangeAspect="1"/>
          </p:cNvPicPr>
          <p:nvPr/>
        </p:nvPicPr>
        <p:blipFill>
          <a:blip r:embed="rId3"/>
          <a:stretch>
            <a:fillRect/>
          </a:stretch>
        </p:blipFill>
        <p:spPr>
          <a:xfrm>
            <a:off x="3785658" y="1336367"/>
            <a:ext cx="5358342" cy="3416914"/>
          </a:xfrm>
          <a:prstGeom prst="rect">
            <a:avLst/>
          </a:prstGeom>
        </p:spPr>
      </p:pic>
    </p:spTree>
    <p:extLst>
      <p:ext uri="{BB962C8B-B14F-4D97-AF65-F5344CB8AC3E}">
        <p14:creationId xmlns:p14="http://schemas.microsoft.com/office/powerpoint/2010/main" val="137467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274943" y="86078"/>
            <a:ext cx="8312700" cy="672000"/>
          </a:xfrm>
          <a:prstGeom prst="rect">
            <a:avLst/>
          </a:prstGeom>
        </p:spPr>
        <p:txBody>
          <a:bodyPr spcFirstLastPara="1" vert="horz" wrap="square" lIns="60500" tIns="60500" rIns="60500" bIns="60500" rtlCol="0" anchor="b" anchorCtr="0">
            <a:noAutofit/>
          </a:bodyPr>
          <a:lstStyle/>
          <a:p>
            <a:r>
              <a:rPr lang="en-US" dirty="0"/>
              <a:t>Docstring and </a:t>
            </a:r>
            <a:r>
              <a:rPr lang="en-US"/>
              <a:t>help function</a:t>
            </a:r>
            <a:endParaRPr dirty="0"/>
          </a:p>
        </p:txBody>
      </p:sp>
      <p:sp>
        <p:nvSpPr>
          <p:cNvPr id="3" name="Text Placeholder 2">
            <a:extLst>
              <a:ext uri="{FF2B5EF4-FFF2-40B4-BE49-F238E27FC236}">
                <a16:creationId xmlns:a16="http://schemas.microsoft.com/office/drawing/2014/main" id="{7C44DA07-9D4C-F347-518D-80DC6702641D}"/>
              </a:ext>
            </a:extLst>
          </p:cNvPr>
          <p:cNvSpPr>
            <a:spLocks noGrp="1"/>
          </p:cNvSpPr>
          <p:nvPr>
            <p:ph type="body" idx="1"/>
          </p:nvPr>
        </p:nvSpPr>
        <p:spPr>
          <a:xfrm>
            <a:off x="274942" y="728086"/>
            <a:ext cx="8112701" cy="896237"/>
          </a:xfrm>
        </p:spPr>
        <p:txBody>
          <a:bodyPr/>
          <a:lstStyle/>
          <a:p>
            <a:r>
              <a:rPr lang="en-US" sz="1800" dirty="0"/>
              <a:t>What is a docstring?</a:t>
            </a:r>
          </a:p>
          <a:p>
            <a:r>
              <a:rPr lang="en-US" sz="1800" dirty="0"/>
              <a:t>What is a help function? How would you use it in the example below?</a:t>
            </a:r>
          </a:p>
          <a:p>
            <a:endParaRPr lang="en-US" sz="1800" dirty="0"/>
          </a:p>
          <a:p>
            <a:endParaRPr lang="en-US" sz="1800" dirty="0"/>
          </a:p>
        </p:txBody>
      </p:sp>
      <p:pic>
        <p:nvPicPr>
          <p:cNvPr id="4" name="Picture 3" descr="Definition of functions num seats and ticket price.">
            <a:extLst>
              <a:ext uri="{FF2B5EF4-FFF2-40B4-BE49-F238E27FC236}">
                <a16:creationId xmlns:a16="http://schemas.microsoft.com/office/drawing/2014/main" id="{919A1807-55BC-2C57-5BEF-24A541558458}"/>
              </a:ext>
            </a:extLst>
          </p:cNvPr>
          <p:cNvPicPr>
            <a:picLocks noChangeAspect="1"/>
          </p:cNvPicPr>
          <p:nvPr/>
        </p:nvPicPr>
        <p:blipFill>
          <a:blip r:embed="rId3"/>
          <a:stretch>
            <a:fillRect/>
          </a:stretch>
        </p:blipFill>
        <p:spPr>
          <a:xfrm>
            <a:off x="654940" y="1624323"/>
            <a:ext cx="7834120" cy="3285949"/>
          </a:xfrm>
          <a:prstGeom prst="rect">
            <a:avLst/>
          </a:prstGeom>
        </p:spPr>
      </p:pic>
    </p:spTree>
    <p:extLst>
      <p:ext uri="{BB962C8B-B14F-4D97-AF65-F5344CB8AC3E}">
        <p14:creationId xmlns:p14="http://schemas.microsoft.com/office/powerpoint/2010/main" val="234199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98D6-D36C-544F-AF62-95730C14E0C8}"/>
              </a:ext>
            </a:extLst>
          </p:cNvPr>
          <p:cNvSpPr>
            <a:spLocks noGrp="1"/>
          </p:cNvSpPr>
          <p:nvPr>
            <p:ph type="title"/>
          </p:nvPr>
        </p:nvSpPr>
        <p:spPr>
          <a:xfrm>
            <a:off x="415638" y="161243"/>
            <a:ext cx="8312700" cy="672000"/>
          </a:xfrm>
        </p:spPr>
        <p:txBody>
          <a:bodyPr/>
          <a:lstStyle/>
          <a:p>
            <a:r>
              <a:rPr lang="en-US" dirty="0"/>
              <a:t>Student Challenge</a:t>
            </a:r>
          </a:p>
        </p:txBody>
      </p:sp>
      <p:sp>
        <p:nvSpPr>
          <p:cNvPr id="3" name="Text Placeholder 2">
            <a:extLst>
              <a:ext uri="{FF2B5EF4-FFF2-40B4-BE49-F238E27FC236}">
                <a16:creationId xmlns:a16="http://schemas.microsoft.com/office/drawing/2014/main" id="{30DD9082-94D2-634F-9F23-5B100F336198}"/>
              </a:ext>
            </a:extLst>
          </p:cNvPr>
          <p:cNvSpPr>
            <a:spLocks noGrp="1"/>
          </p:cNvSpPr>
          <p:nvPr>
            <p:ph type="body" idx="1"/>
          </p:nvPr>
        </p:nvSpPr>
        <p:spPr>
          <a:xfrm>
            <a:off x="415638" y="884155"/>
            <a:ext cx="8312700" cy="3936201"/>
          </a:xfrm>
        </p:spPr>
        <p:txBody>
          <a:bodyPr/>
          <a:lstStyle/>
          <a:p>
            <a:r>
              <a:rPr lang="en-US" sz="1800" dirty="0"/>
              <a:t>Write two functions</a:t>
            </a:r>
          </a:p>
          <a:p>
            <a:pPr lvl="1"/>
            <a:r>
              <a:rPr lang="en-US" sz="1400" dirty="0"/>
              <a:t>The first function takes in two parameters – first, last</a:t>
            </a:r>
          </a:p>
          <a:p>
            <a:pPr lvl="2"/>
            <a:r>
              <a:rPr lang="en-US" sz="1400" dirty="0"/>
              <a:t>It prints the ”welcome to the class (last), (first)”</a:t>
            </a:r>
          </a:p>
          <a:p>
            <a:pPr lvl="1"/>
            <a:r>
              <a:rPr lang="en-US" sz="1400" dirty="0"/>
              <a:t>The second function </a:t>
            </a:r>
          </a:p>
          <a:p>
            <a:pPr lvl="2"/>
            <a:r>
              <a:rPr lang="en-US" sz="1400" dirty="0"/>
              <a:t>Calls input to ask the client their first name</a:t>
            </a:r>
          </a:p>
          <a:p>
            <a:pPr lvl="2"/>
            <a:r>
              <a:rPr lang="en-US" sz="1400" dirty="0"/>
              <a:t>It calls input a second time to ask them their last name</a:t>
            </a:r>
          </a:p>
          <a:p>
            <a:pPr lvl="2"/>
            <a:r>
              <a:rPr lang="en-US" sz="1400" dirty="0"/>
              <a:t>it calls your first function to print out the result</a:t>
            </a:r>
          </a:p>
          <a:p>
            <a:pPr lvl="2"/>
            <a:endParaRPr lang="en-US" dirty="0"/>
          </a:p>
          <a:p>
            <a:r>
              <a:rPr lang="en-US" sz="1800" dirty="0"/>
              <a:t>Use the Python Tutor editor (</a:t>
            </a:r>
            <a:r>
              <a:rPr lang="en-US" sz="1800" dirty="0">
                <a:hlinkClick r:id="rId2"/>
              </a:rPr>
              <a:t>https://pythontutor.com/visualize.html#mode=edit</a:t>
            </a:r>
            <a:r>
              <a:rPr lang="en-US" sz="1800" dirty="0"/>
              <a:t>)  to see a step-by-step execution of your program.</a:t>
            </a:r>
          </a:p>
        </p:txBody>
      </p:sp>
    </p:spTree>
    <p:extLst>
      <p:ext uri="{BB962C8B-B14F-4D97-AF65-F5344CB8AC3E}">
        <p14:creationId xmlns:p14="http://schemas.microsoft.com/office/powerpoint/2010/main" val="1099256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1A88B0-CF49-5149-8DBA-17B1BA803727}"/>
              </a:ext>
            </a:extLst>
          </p:cNvPr>
          <p:cNvSpPr>
            <a:spLocks noGrp="1"/>
          </p:cNvSpPr>
          <p:nvPr>
            <p:ph type="title"/>
          </p:nvPr>
        </p:nvSpPr>
        <p:spPr>
          <a:xfrm>
            <a:off x="179155" y="336084"/>
            <a:ext cx="8312700" cy="672000"/>
          </a:xfrm>
        </p:spPr>
        <p:txBody>
          <a:bodyPr/>
          <a:lstStyle/>
          <a:p>
            <a:r>
              <a:rPr lang="en-US" dirty="0"/>
              <a:t>Weekly Announcements! </a:t>
            </a:r>
          </a:p>
        </p:txBody>
      </p:sp>
      <p:sp>
        <p:nvSpPr>
          <p:cNvPr id="7" name="TextBox 6">
            <a:extLst>
              <a:ext uri="{FF2B5EF4-FFF2-40B4-BE49-F238E27FC236}">
                <a16:creationId xmlns:a16="http://schemas.microsoft.com/office/drawing/2014/main" id="{F1F79DD2-1F3F-234C-A44A-3A87D436D29A}"/>
              </a:ext>
            </a:extLst>
          </p:cNvPr>
          <p:cNvSpPr txBox="1"/>
          <p:nvPr/>
        </p:nvSpPr>
        <p:spPr>
          <a:xfrm>
            <a:off x="476335" y="1245870"/>
            <a:ext cx="5630954" cy="2677656"/>
          </a:xfrm>
          <a:prstGeom prst="rect">
            <a:avLst/>
          </a:prstGeom>
          <a:noFill/>
        </p:spPr>
        <p:txBody>
          <a:bodyPr wrap="square" rtlCol="0">
            <a:spAutoFit/>
          </a:bodyPr>
          <a:lstStyle/>
          <a:p>
            <a:r>
              <a:rPr lang="en-US" dirty="0"/>
              <a:t>TODO Reminders:</a:t>
            </a:r>
          </a:p>
          <a:p>
            <a:endParaRPr lang="en-US" dirty="0"/>
          </a:p>
          <a:p>
            <a:pPr marL="285750" indent="-285750">
              <a:buFont typeface="Arial" panose="020B0604020202020204" pitchFamily="34" charset="0"/>
              <a:buChar char="•"/>
            </a:pPr>
            <a:r>
              <a:rPr lang="en-US" dirty="0"/>
              <a:t>Reading 3 (</a:t>
            </a:r>
            <a:r>
              <a:rPr lang="en-US" dirty="0" err="1"/>
              <a:t>zyBooks</a:t>
            </a:r>
            <a:r>
              <a:rPr lang="en-US" dirty="0"/>
              <a:t>) – you already should have done that for today’s class </a:t>
            </a:r>
            <a:r>
              <a:rPr lang="en-US" dirty="0">
                <a:sym typeface="Wingdings" panose="05000000000000000000" pitchFamily="2" charset="2"/>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 01 – Warm 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Reading 4 (</a:t>
            </a:r>
            <a:r>
              <a:rPr lang="en-US" dirty="0" err="1"/>
              <a:t>zyBooks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Lab 02 -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Reading 5 (</a:t>
            </a:r>
            <a:r>
              <a:rPr lang="en-US" dirty="0" err="1"/>
              <a:t>zyBooks</a:t>
            </a:r>
            <a:r>
              <a:rPr lang="en-US" dirty="0"/>
              <a:t>)</a:t>
            </a:r>
          </a:p>
        </p:txBody>
      </p:sp>
      <p:pic>
        <p:nvPicPr>
          <p:cNvPr id="1026" name="Picture 2" descr="Audrey Hepburn Quote: &quot;Nothing is impossible. The word itself says “I'm  possible!”&quot;">
            <a:extLst>
              <a:ext uri="{FF2B5EF4-FFF2-40B4-BE49-F238E27FC236}">
                <a16:creationId xmlns:a16="http://schemas.microsoft.com/office/drawing/2014/main" id="{438DB6CA-8E97-871F-192E-2A6E388A4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606" y="0"/>
            <a:ext cx="3339394" cy="333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226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4"/>
          <p:cNvSpPr txBox="1">
            <a:spLocks noGrp="1"/>
          </p:cNvSpPr>
          <p:nvPr>
            <p:ph type="title"/>
          </p:nvPr>
        </p:nvSpPr>
        <p:spPr>
          <a:xfrm>
            <a:off x="415650" y="-3986"/>
            <a:ext cx="8312700" cy="672000"/>
          </a:xfrm>
          <a:prstGeom prst="rect">
            <a:avLst/>
          </a:prstGeom>
        </p:spPr>
        <p:txBody>
          <a:bodyPr spcFirstLastPara="1" wrap="square" lIns="60500" tIns="60500" rIns="60500" bIns="60500" anchor="b" anchorCtr="0">
            <a:noAutofit/>
          </a:bodyPr>
          <a:lstStyle/>
          <a:p>
            <a:pPr marL="0" lvl="0" indent="0" algn="l" rtl="0">
              <a:spcBef>
                <a:spcPts val="0"/>
              </a:spcBef>
              <a:spcAft>
                <a:spcPts val="0"/>
              </a:spcAft>
              <a:buNone/>
            </a:pPr>
            <a:r>
              <a:rPr lang="en-US" sz="2800" dirty="0"/>
              <a:t>Remembering - Coding from Last Class</a:t>
            </a:r>
            <a:endParaRPr sz="2800" dirty="0"/>
          </a:p>
        </p:txBody>
      </p:sp>
      <p:sp>
        <p:nvSpPr>
          <p:cNvPr id="3" name="Google Shape;210;p42">
            <a:extLst>
              <a:ext uri="{FF2B5EF4-FFF2-40B4-BE49-F238E27FC236}">
                <a16:creationId xmlns:a16="http://schemas.microsoft.com/office/drawing/2014/main" id="{401F1007-2C43-4BFF-8517-F9FEEBF1B349}"/>
              </a:ext>
            </a:extLst>
          </p:cNvPr>
          <p:cNvSpPr txBox="1">
            <a:spLocks noGrp="1"/>
          </p:cNvSpPr>
          <p:nvPr>
            <p:ph type="body" idx="1"/>
          </p:nvPr>
        </p:nvSpPr>
        <p:spPr>
          <a:xfrm>
            <a:off x="248118" y="668014"/>
            <a:ext cx="8371491" cy="4056354"/>
          </a:xfrm>
          <a:prstGeom prst="rect">
            <a:avLst/>
          </a:prstGeom>
        </p:spPr>
        <p:txBody>
          <a:bodyPr spcFirstLastPara="1" wrap="square" lIns="60500" tIns="60500" rIns="60500" bIns="60500" anchor="t" anchorCtr="0">
            <a:noAutofit/>
          </a:bodyPr>
          <a:lstStyle/>
          <a:p>
            <a:r>
              <a:rPr lang="en-US" sz="1600" dirty="0"/>
              <a:t>Dr. Green is looking for a bank that will give the most return on her money over the next 5 years. She has P100,000.00 into a savings account. The standard equation to calculate principal plus interest at the end of a period is:</a:t>
            </a:r>
          </a:p>
          <a:p>
            <a:pPr lvl="1"/>
            <a:r>
              <a:rPr lang="en-US" sz="1600" dirty="0"/>
              <a:t>amount = P * (1 + I/M) ^ (N * M)</a:t>
            </a:r>
          </a:p>
          <a:p>
            <a:r>
              <a:rPr lang="en-US" sz="1600" dirty="0"/>
              <a:t>Where:</a:t>
            </a:r>
          </a:p>
          <a:p>
            <a:pPr lvl="1"/>
            <a:r>
              <a:rPr lang="en-US" sz="1600" dirty="0"/>
              <a:t>P – principal (amount of money to invest)</a:t>
            </a:r>
          </a:p>
          <a:p>
            <a:pPr lvl="1"/>
            <a:r>
              <a:rPr lang="en-US" sz="1600" dirty="0"/>
              <a:t>I – interest (percentage rate the bank pays to the investor)</a:t>
            </a:r>
          </a:p>
          <a:p>
            <a:pPr lvl="1"/>
            <a:r>
              <a:rPr lang="en-US" sz="1600" dirty="0"/>
              <a:t>N – number of years (time for which the principal is invested)</a:t>
            </a:r>
          </a:p>
          <a:p>
            <a:pPr lvl="1"/>
            <a:r>
              <a:rPr lang="en-US" sz="1600" dirty="0"/>
              <a:t>M – compound interval (the number of times per year the interest is calculated and added to the principal)</a:t>
            </a:r>
          </a:p>
          <a:p>
            <a:r>
              <a:rPr lang="en-US" sz="1700" dirty="0"/>
              <a:t>Think about what problem do you need to solve, how you are doing to solve it (write in English the steps to do that), write a Python code to solve that.</a:t>
            </a:r>
          </a:p>
          <a:p>
            <a:endParaRPr lang="en-US" sz="1800" dirty="0"/>
          </a:p>
          <a:p>
            <a:pPr>
              <a:spcBef>
                <a:spcPts val="0"/>
              </a:spcBef>
            </a:pPr>
            <a:endParaRPr lang="en-US" sz="1800" dirty="0"/>
          </a:p>
          <a:p>
            <a:pPr marL="0" lvl="0" indent="0" algn="l" rtl="0">
              <a:spcBef>
                <a:spcPts val="400"/>
              </a:spcBef>
              <a:spcAft>
                <a:spcPts val="400"/>
              </a:spcAft>
              <a:buNone/>
            </a:pPr>
            <a:endParaRPr dirty="0"/>
          </a:p>
        </p:txBody>
      </p:sp>
    </p:spTree>
    <p:extLst>
      <p:ext uri="{BB962C8B-B14F-4D97-AF65-F5344CB8AC3E}">
        <p14:creationId xmlns:p14="http://schemas.microsoft.com/office/powerpoint/2010/main" val="151606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29BF-0D0D-AC4F-9874-B17B55D9775A}"/>
              </a:ext>
            </a:extLst>
          </p:cNvPr>
          <p:cNvSpPr>
            <a:spLocks noGrp="1"/>
          </p:cNvSpPr>
          <p:nvPr>
            <p:ph type="title"/>
          </p:nvPr>
        </p:nvSpPr>
        <p:spPr>
          <a:xfrm>
            <a:off x="212148" y="29866"/>
            <a:ext cx="8312726" cy="734688"/>
          </a:xfrm>
        </p:spPr>
        <p:txBody>
          <a:bodyPr/>
          <a:lstStyle/>
          <a:p>
            <a:r>
              <a:rPr lang="en-US" dirty="0"/>
              <a:t>One Possible Solution</a:t>
            </a:r>
            <a:endParaRPr lang="en-US" sz="2800" dirty="0"/>
          </a:p>
        </p:txBody>
      </p:sp>
      <p:sp>
        <p:nvSpPr>
          <p:cNvPr id="6" name="TextBox 5">
            <a:extLst>
              <a:ext uri="{FF2B5EF4-FFF2-40B4-BE49-F238E27FC236}">
                <a16:creationId xmlns:a16="http://schemas.microsoft.com/office/drawing/2014/main" id="{EDD94CEF-B264-46C4-892F-0565B001035C}"/>
              </a:ext>
            </a:extLst>
          </p:cNvPr>
          <p:cNvSpPr txBox="1"/>
          <p:nvPr/>
        </p:nvSpPr>
        <p:spPr>
          <a:xfrm>
            <a:off x="598275" y="2986151"/>
            <a:ext cx="7292658" cy="646331"/>
          </a:xfrm>
          <a:prstGeom prst="rect">
            <a:avLst/>
          </a:prstGeom>
          <a:noFill/>
        </p:spPr>
        <p:txBody>
          <a:bodyPr wrap="square" rtlCol="0">
            <a:spAutoFit/>
          </a:bodyPr>
          <a:lstStyle/>
          <a:p>
            <a:pPr marL="342900" indent="-342900">
              <a:buFont typeface="Arial" panose="020B0604020202020204" pitchFamily="34" charset="0"/>
              <a:buChar char="•"/>
            </a:pPr>
            <a:r>
              <a:rPr lang="en-US" sz="1800" dirty="0">
                <a:latin typeface="Proxima Nova"/>
              </a:rPr>
              <a:t>What happen if we want to repeat this code to calculate the principal plus interest for another bank? Or for 10, 100 banks?</a:t>
            </a:r>
          </a:p>
        </p:txBody>
      </p:sp>
      <p:pic>
        <p:nvPicPr>
          <p:cNvPr id="5" name="Picture 4" descr="Possible solution">
            <a:extLst>
              <a:ext uri="{FF2B5EF4-FFF2-40B4-BE49-F238E27FC236}">
                <a16:creationId xmlns:a16="http://schemas.microsoft.com/office/drawing/2014/main" id="{B2B7A81E-EF65-D674-B033-4CA87C852A3B}"/>
              </a:ext>
            </a:extLst>
          </p:cNvPr>
          <p:cNvPicPr>
            <a:picLocks noChangeAspect="1"/>
          </p:cNvPicPr>
          <p:nvPr/>
        </p:nvPicPr>
        <p:blipFill>
          <a:blip r:embed="rId3"/>
          <a:stretch>
            <a:fillRect/>
          </a:stretch>
        </p:blipFill>
        <p:spPr>
          <a:xfrm>
            <a:off x="598275" y="785571"/>
            <a:ext cx="6625753" cy="1998487"/>
          </a:xfrm>
          <a:prstGeom prst="rect">
            <a:avLst/>
          </a:prstGeom>
        </p:spPr>
      </p:pic>
      <p:sp>
        <p:nvSpPr>
          <p:cNvPr id="8" name="TextBox 7">
            <a:extLst>
              <a:ext uri="{FF2B5EF4-FFF2-40B4-BE49-F238E27FC236}">
                <a16:creationId xmlns:a16="http://schemas.microsoft.com/office/drawing/2014/main" id="{C8359C30-3330-55BD-E9D9-6FD41DCA4574}"/>
              </a:ext>
            </a:extLst>
          </p:cNvPr>
          <p:cNvSpPr txBox="1"/>
          <p:nvPr/>
        </p:nvSpPr>
        <p:spPr>
          <a:xfrm>
            <a:off x="823641" y="3732975"/>
            <a:ext cx="3087510" cy="923330"/>
          </a:xfrm>
          <a:prstGeom prst="rect">
            <a:avLst/>
          </a:prstGeom>
          <a:solidFill>
            <a:schemeClr val="accent6">
              <a:lumMod val="20000"/>
              <a:lumOff val="80000"/>
            </a:schemeClr>
          </a:solidFill>
        </p:spPr>
        <p:txBody>
          <a:bodyPr wrap="square">
            <a:spAutoFit/>
          </a:bodyPr>
          <a:lstStyle/>
          <a:p>
            <a:r>
              <a:rPr lang="en-US" sz="1800" dirty="0">
                <a:latin typeface="Proxima Nova"/>
              </a:rPr>
              <a:t>Code should be </a:t>
            </a:r>
            <a:r>
              <a:rPr lang="en-US" sz="1800" b="1" dirty="0">
                <a:latin typeface="Proxima Nova"/>
              </a:rPr>
              <a:t>Reusable</a:t>
            </a:r>
          </a:p>
          <a:p>
            <a:r>
              <a:rPr lang="en-US" sz="1800" dirty="0">
                <a:latin typeface="Proxima Nova"/>
              </a:rPr>
              <a:t>Code  should be </a:t>
            </a:r>
            <a:r>
              <a:rPr lang="en-US" sz="1800" b="1" dirty="0">
                <a:latin typeface="Proxima Nova"/>
              </a:rPr>
              <a:t>DRY</a:t>
            </a:r>
          </a:p>
          <a:p>
            <a:pPr marL="285750" lvl="1" indent="-285750">
              <a:buFont typeface="Arial" panose="020B0604020202020204" pitchFamily="34" charset="0"/>
              <a:buChar char="•"/>
            </a:pPr>
            <a:r>
              <a:rPr lang="en-US" sz="1800" b="1" dirty="0">
                <a:latin typeface="Proxima Nova"/>
              </a:rPr>
              <a:t>D</a:t>
            </a:r>
            <a:r>
              <a:rPr lang="en-US" sz="1800" dirty="0">
                <a:latin typeface="Proxima Nova"/>
              </a:rPr>
              <a:t>on’t </a:t>
            </a:r>
            <a:r>
              <a:rPr lang="en-US" sz="1800" b="1" dirty="0">
                <a:latin typeface="Proxima Nova"/>
              </a:rPr>
              <a:t>R</a:t>
            </a:r>
            <a:r>
              <a:rPr lang="en-US" sz="1800" dirty="0">
                <a:latin typeface="Proxima Nova"/>
              </a:rPr>
              <a:t>epeat </a:t>
            </a:r>
            <a:r>
              <a:rPr lang="en-US" sz="1800" b="1" dirty="0">
                <a:latin typeface="Proxima Nova"/>
              </a:rPr>
              <a:t>Y</a:t>
            </a:r>
            <a:r>
              <a:rPr lang="en-US" sz="1800" dirty="0">
                <a:latin typeface="Proxima Nova"/>
              </a:rPr>
              <a:t>ourself</a:t>
            </a:r>
          </a:p>
        </p:txBody>
      </p:sp>
      <p:sp>
        <p:nvSpPr>
          <p:cNvPr id="9" name="TextBox 8">
            <a:extLst>
              <a:ext uri="{FF2B5EF4-FFF2-40B4-BE49-F238E27FC236}">
                <a16:creationId xmlns:a16="http://schemas.microsoft.com/office/drawing/2014/main" id="{BBB3C585-D174-2485-DD32-295C4ED04B42}"/>
              </a:ext>
            </a:extLst>
          </p:cNvPr>
          <p:cNvSpPr txBox="1"/>
          <p:nvPr/>
        </p:nvSpPr>
        <p:spPr>
          <a:xfrm>
            <a:off x="4994885" y="4009974"/>
            <a:ext cx="1541381" cy="461665"/>
          </a:xfrm>
          <a:prstGeom prst="rect">
            <a:avLst/>
          </a:prstGeom>
          <a:solidFill>
            <a:schemeClr val="accent6">
              <a:lumMod val="20000"/>
              <a:lumOff val="80000"/>
            </a:schemeClr>
          </a:solidFill>
        </p:spPr>
        <p:txBody>
          <a:bodyPr wrap="square">
            <a:spAutoFit/>
          </a:bodyPr>
          <a:lstStyle/>
          <a:p>
            <a:r>
              <a:rPr lang="en-US" sz="2400" dirty="0">
                <a:latin typeface="Proxima Nova"/>
              </a:rPr>
              <a:t>Functions</a:t>
            </a:r>
          </a:p>
        </p:txBody>
      </p:sp>
    </p:spTree>
    <p:extLst>
      <p:ext uri="{BB962C8B-B14F-4D97-AF65-F5344CB8AC3E}">
        <p14:creationId xmlns:p14="http://schemas.microsoft.com/office/powerpoint/2010/main" val="11530389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415650" y="234045"/>
            <a:ext cx="8312700" cy="672000"/>
          </a:xfrm>
          <a:prstGeom prst="rect">
            <a:avLst/>
          </a:prstGeom>
        </p:spPr>
        <p:txBody>
          <a:bodyPr spcFirstLastPara="1" vert="horz" wrap="square" lIns="60500" tIns="60500" rIns="60500" bIns="60500" rtlCol="0" anchor="b" anchorCtr="0">
            <a:noAutofit/>
          </a:bodyPr>
          <a:lstStyle/>
          <a:p>
            <a:r>
              <a:rPr lang="en" dirty="0"/>
              <a:t>Reusable Code</a:t>
            </a:r>
            <a:endParaRPr dirty="0"/>
          </a:p>
        </p:txBody>
      </p:sp>
      <p:sp>
        <p:nvSpPr>
          <p:cNvPr id="193" name="Google Shape;193;p40"/>
          <p:cNvSpPr txBox="1">
            <a:spLocks noGrp="1"/>
          </p:cNvSpPr>
          <p:nvPr>
            <p:ph type="body" idx="1"/>
          </p:nvPr>
        </p:nvSpPr>
        <p:spPr>
          <a:xfrm>
            <a:off x="338719" y="1244310"/>
            <a:ext cx="4694941" cy="3480067"/>
          </a:xfrm>
          <a:prstGeom prst="rect">
            <a:avLst/>
          </a:prstGeom>
        </p:spPr>
        <p:txBody>
          <a:bodyPr spcFirstLastPara="1" vert="horz" wrap="square" lIns="60500" tIns="60500" rIns="60500" bIns="60500" rtlCol="0" anchor="t" anchorCtr="0">
            <a:noAutofit/>
          </a:bodyPr>
          <a:lstStyle/>
          <a:p>
            <a:r>
              <a:rPr lang="en" sz="1800" dirty="0"/>
              <a:t>Programming == Problem Solving</a:t>
            </a:r>
            <a:endParaRPr sz="1800" dirty="0"/>
          </a:p>
          <a:p>
            <a:pPr lvl="1">
              <a:spcBef>
                <a:spcPts val="0"/>
              </a:spcBef>
            </a:pPr>
            <a:r>
              <a:rPr lang="en" sz="1600" dirty="0"/>
              <a:t>You look at the problem to solve</a:t>
            </a:r>
            <a:endParaRPr sz="1600" dirty="0"/>
          </a:p>
          <a:p>
            <a:pPr lvl="2">
              <a:spcBef>
                <a:spcPts val="0"/>
              </a:spcBef>
            </a:pPr>
            <a:r>
              <a:rPr lang="en" sz="1400" dirty="0"/>
              <a:t>Clarify the problem and constraints</a:t>
            </a:r>
            <a:endParaRPr sz="1400" dirty="0"/>
          </a:p>
          <a:p>
            <a:pPr lvl="1">
              <a:spcBef>
                <a:spcPts val="0"/>
              </a:spcBef>
            </a:pPr>
            <a:r>
              <a:rPr lang="en" sz="1600" dirty="0"/>
              <a:t>Break it up into *smaller* parts (Divide)</a:t>
            </a:r>
          </a:p>
          <a:p>
            <a:pPr lvl="1">
              <a:spcBef>
                <a:spcPts val="0"/>
              </a:spcBef>
            </a:pPr>
            <a:endParaRPr sz="1600" dirty="0"/>
          </a:p>
          <a:p>
            <a:pPr lvl="1">
              <a:spcBef>
                <a:spcPts val="0"/>
              </a:spcBef>
            </a:pPr>
            <a:r>
              <a:rPr lang="en" sz="1600" dirty="0"/>
              <a:t>Outline the steps needed</a:t>
            </a:r>
            <a:endParaRPr sz="1600" dirty="0"/>
          </a:p>
          <a:p>
            <a:pPr lvl="2">
              <a:spcBef>
                <a:spcPts val="0"/>
              </a:spcBef>
            </a:pPr>
            <a:r>
              <a:rPr lang="en" sz="1600" dirty="0"/>
              <a:t>Solve each step (Conquer)</a:t>
            </a:r>
          </a:p>
          <a:p>
            <a:pPr lvl="2">
              <a:spcBef>
                <a:spcPts val="0"/>
              </a:spcBef>
            </a:pPr>
            <a:endParaRPr sz="1600" dirty="0"/>
          </a:p>
          <a:p>
            <a:pPr lvl="1">
              <a:spcBef>
                <a:spcPts val="0"/>
              </a:spcBef>
            </a:pPr>
            <a:r>
              <a:rPr lang="en" sz="1600" dirty="0"/>
              <a:t>Reassemble the pieces (Glue) </a:t>
            </a:r>
          </a:p>
          <a:p>
            <a:pPr lvl="1">
              <a:spcBef>
                <a:spcPts val="0"/>
              </a:spcBef>
            </a:pPr>
            <a:endParaRPr sz="1600" dirty="0"/>
          </a:p>
          <a:p>
            <a:pPr lvl="1">
              <a:spcBef>
                <a:spcPts val="0"/>
              </a:spcBef>
            </a:pPr>
            <a:r>
              <a:rPr lang="en" sz="1600" dirty="0"/>
              <a:t>Completed program</a:t>
            </a:r>
            <a:endParaRPr sz="1600" dirty="0"/>
          </a:p>
          <a:p>
            <a:pPr marL="0" indent="0">
              <a:buNone/>
            </a:pPr>
            <a:endParaRPr dirty="0"/>
          </a:p>
        </p:txBody>
      </p:sp>
      <p:sp>
        <p:nvSpPr>
          <p:cNvPr id="194" name="Google Shape;194;p40"/>
          <p:cNvSpPr/>
          <p:nvPr/>
        </p:nvSpPr>
        <p:spPr>
          <a:xfrm>
            <a:off x="6047799" y="2016179"/>
            <a:ext cx="1307159" cy="814101"/>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2000" dirty="0"/>
              <a:t>Divide</a:t>
            </a:r>
            <a:endParaRPr sz="2000" dirty="0"/>
          </a:p>
        </p:txBody>
      </p:sp>
      <p:sp>
        <p:nvSpPr>
          <p:cNvPr id="195" name="Google Shape;195;p40"/>
          <p:cNvSpPr/>
          <p:nvPr/>
        </p:nvSpPr>
        <p:spPr>
          <a:xfrm>
            <a:off x="5235214" y="2984344"/>
            <a:ext cx="907214" cy="48683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dirty="0"/>
              <a:t>Conquer</a:t>
            </a:r>
            <a:endParaRPr dirty="0"/>
          </a:p>
        </p:txBody>
      </p:sp>
      <p:sp>
        <p:nvSpPr>
          <p:cNvPr id="196" name="Google Shape;196;p40"/>
          <p:cNvSpPr/>
          <p:nvPr/>
        </p:nvSpPr>
        <p:spPr>
          <a:xfrm>
            <a:off x="6284546" y="2984344"/>
            <a:ext cx="907214" cy="50244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dirty="0"/>
              <a:t>Conquer</a:t>
            </a:r>
            <a:endParaRPr dirty="0"/>
          </a:p>
        </p:txBody>
      </p:sp>
      <p:sp>
        <p:nvSpPr>
          <p:cNvPr id="197" name="Google Shape;197;p40"/>
          <p:cNvSpPr/>
          <p:nvPr/>
        </p:nvSpPr>
        <p:spPr>
          <a:xfrm>
            <a:off x="7259950" y="2986591"/>
            <a:ext cx="907214" cy="490533"/>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dirty="0"/>
              <a:t>Conquer</a:t>
            </a:r>
            <a:endParaRPr dirty="0"/>
          </a:p>
        </p:txBody>
      </p:sp>
      <p:sp>
        <p:nvSpPr>
          <p:cNvPr id="198" name="Google Shape;198;p40"/>
          <p:cNvSpPr/>
          <p:nvPr/>
        </p:nvSpPr>
        <p:spPr>
          <a:xfrm>
            <a:off x="6047799" y="3625246"/>
            <a:ext cx="1307159" cy="75781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2000"/>
              <a:t>Glue</a:t>
            </a:r>
            <a:endParaRPr sz="2000" dirty="0"/>
          </a:p>
        </p:txBody>
      </p:sp>
      <p:pic>
        <p:nvPicPr>
          <p:cNvPr id="199" name="Google Shape;199;p40" descr="Image result for super secret ninja skill"/>
          <p:cNvPicPr preferRelativeResize="0"/>
          <p:nvPr/>
        </p:nvPicPr>
        <p:blipFill>
          <a:blip r:embed="rId3">
            <a:alphaModFix/>
          </a:blip>
          <a:stretch>
            <a:fillRect/>
          </a:stretch>
        </p:blipFill>
        <p:spPr>
          <a:xfrm>
            <a:off x="7714175" y="-19734"/>
            <a:ext cx="1429825" cy="142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BA98-269C-AE43-9819-F21FFB060478}"/>
              </a:ext>
            </a:extLst>
          </p:cNvPr>
          <p:cNvSpPr>
            <a:spLocks noGrp="1"/>
          </p:cNvSpPr>
          <p:nvPr>
            <p:ph type="title"/>
          </p:nvPr>
        </p:nvSpPr>
        <p:spPr>
          <a:xfrm>
            <a:off x="89933" y="160393"/>
            <a:ext cx="8312700" cy="672000"/>
          </a:xfrm>
        </p:spPr>
        <p:txBody>
          <a:bodyPr/>
          <a:lstStyle/>
          <a:p>
            <a:r>
              <a:rPr lang="en-US" dirty="0"/>
              <a:t>Function – Part 1</a:t>
            </a:r>
          </a:p>
        </p:txBody>
      </p:sp>
      <p:sp>
        <p:nvSpPr>
          <p:cNvPr id="3" name="Text Placeholder 2">
            <a:extLst>
              <a:ext uri="{FF2B5EF4-FFF2-40B4-BE49-F238E27FC236}">
                <a16:creationId xmlns:a16="http://schemas.microsoft.com/office/drawing/2014/main" id="{A8AA4F03-0252-5341-8D26-53B7A8D60662}"/>
              </a:ext>
            </a:extLst>
          </p:cNvPr>
          <p:cNvSpPr>
            <a:spLocks noGrp="1"/>
          </p:cNvSpPr>
          <p:nvPr>
            <p:ph type="body" idx="1"/>
          </p:nvPr>
        </p:nvSpPr>
        <p:spPr>
          <a:xfrm>
            <a:off x="171777" y="1402556"/>
            <a:ext cx="4987245" cy="3196344"/>
          </a:xfrm>
        </p:spPr>
        <p:txBody>
          <a:bodyPr/>
          <a:lstStyle/>
          <a:p>
            <a:r>
              <a:rPr lang="en-US" sz="1800" dirty="0"/>
              <a:t>def</a:t>
            </a:r>
            <a:r>
              <a:rPr lang="en-US" dirty="0"/>
              <a:t> </a:t>
            </a:r>
          </a:p>
          <a:p>
            <a:pPr lvl="1"/>
            <a:r>
              <a:rPr lang="en-US" sz="1600" dirty="0"/>
              <a:t>defines the start of a function </a:t>
            </a:r>
          </a:p>
          <a:p>
            <a:pPr lvl="1"/>
            <a:r>
              <a:rPr lang="en-US" sz="1600" dirty="0"/>
              <a:t>indents keep the ‘code’ with the function</a:t>
            </a:r>
          </a:p>
          <a:p>
            <a:pPr lvl="1"/>
            <a:r>
              <a:rPr lang="en-US" sz="1600" dirty="0"/>
              <a:t>spacing matters! </a:t>
            </a:r>
          </a:p>
          <a:p>
            <a:r>
              <a:rPr lang="en-US" sz="1800" dirty="0"/>
              <a:t>parameters </a:t>
            </a:r>
          </a:p>
          <a:p>
            <a:pPr lvl="1"/>
            <a:r>
              <a:rPr lang="en-US" sz="1600" dirty="0"/>
              <a:t>allows for variables to the functions</a:t>
            </a:r>
          </a:p>
          <a:p>
            <a:pPr lvl="1"/>
            <a:r>
              <a:rPr lang="en-US" sz="1600" dirty="0"/>
              <a:t>print(value) </a:t>
            </a:r>
          </a:p>
          <a:p>
            <a:pPr lvl="2"/>
            <a:r>
              <a:rPr lang="en-US" sz="1600" dirty="0"/>
              <a:t>function name print</a:t>
            </a:r>
          </a:p>
          <a:p>
            <a:pPr lvl="2"/>
            <a:r>
              <a:rPr lang="en-US" sz="1600" dirty="0"/>
              <a:t>value is a parameter!</a:t>
            </a:r>
          </a:p>
        </p:txBody>
      </p:sp>
      <p:pic>
        <p:nvPicPr>
          <p:cNvPr id="5" name="Picture 4" descr="Possible solution for the problem presented in the fourth slide.">
            <a:extLst>
              <a:ext uri="{FF2B5EF4-FFF2-40B4-BE49-F238E27FC236}">
                <a16:creationId xmlns:a16="http://schemas.microsoft.com/office/drawing/2014/main" id="{9C65B6E3-787E-024F-D417-6E8F8DF97DF4}"/>
              </a:ext>
            </a:extLst>
          </p:cNvPr>
          <p:cNvPicPr>
            <a:picLocks noChangeAspect="1"/>
          </p:cNvPicPr>
          <p:nvPr/>
        </p:nvPicPr>
        <p:blipFill>
          <a:blip r:embed="rId3"/>
          <a:stretch>
            <a:fillRect/>
          </a:stretch>
        </p:blipFill>
        <p:spPr>
          <a:xfrm>
            <a:off x="3624594" y="0"/>
            <a:ext cx="5519406" cy="1664786"/>
          </a:xfrm>
          <a:prstGeom prst="rect">
            <a:avLst/>
          </a:prstGeom>
        </p:spPr>
      </p:pic>
      <p:sp>
        <p:nvSpPr>
          <p:cNvPr id="6" name="TextBox 5">
            <a:extLst>
              <a:ext uri="{FF2B5EF4-FFF2-40B4-BE49-F238E27FC236}">
                <a16:creationId xmlns:a16="http://schemas.microsoft.com/office/drawing/2014/main" id="{3649DEC4-245B-286F-F778-5C095646229F}"/>
              </a:ext>
            </a:extLst>
          </p:cNvPr>
          <p:cNvSpPr txBox="1"/>
          <p:nvPr/>
        </p:nvSpPr>
        <p:spPr>
          <a:xfrm>
            <a:off x="5401524" y="2571750"/>
            <a:ext cx="3229709" cy="584775"/>
          </a:xfrm>
          <a:prstGeom prst="rect">
            <a:avLst/>
          </a:prstGeom>
          <a:solidFill>
            <a:schemeClr val="accent6">
              <a:lumMod val="20000"/>
              <a:lumOff val="80000"/>
            </a:schemeClr>
          </a:solidFill>
        </p:spPr>
        <p:txBody>
          <a:bodyPr wrap="square" rtlCol="0">
            <a:spAutoFit/>
          </a:bodyPr>
          <a:lstStyle/>
          <a:p>
            <a:r>
              <a:rPr lang="en-US" sz="1600" kern="1200" dirty="0">
                <a:latin typeface="Proxima Nova"/>
                <a:sym typeface="Proxima Nova"/>
              </a:rPr>
              <a:t>What should be the parameters for our code? Why?</a:t>
            </a:r>
          </a:p>
        </p:txBody>
      </p:sp>
      <p:sp>
        <p:nvSpPr>
          <p:cNvPr id="7" name="TextBox 6">
            <a:extLst>
              <a:ext uri="{FF2B5EF4-FFF2-40B4-BE49-F238E27FC236}">
                <a16:creationId xmlns:a16="http://schemas.microsoft.com/office/drawing/2014/main" id="{EB83A1F5-3902-701F-1CFB-64105A46280D}"/>
              </a:ext>
            </a:extLst>
          </p:cNvPr>
          <p:cNvSpPr txBox="1"/>
          <p:nvPr/>
        </p:nvSpPr>
        <p:spPr>
          <a:xfrm>
            <a:off x="5401524" y="3367617"/>
            <a:ext cx="3229709" cy="584775"/>
          </a:xfrm>
          <a:prstGeom prst="rect">
            <a:avLst/>
          </a:prstGeom>
          <a:solidFill>
            <a:schemeClr val="accent6">
              <a:lumMod val="20000"/>
              <a:lumOff val="80000"/>
            </a:schemeClr>
          </a:solidFill>
        </p:spPr>
        <p:txBody>
          <a:bodyPr wrap="square" rtlCol="0">
            <a:spAutoFit/>
          </a:bodyPr>
          <a:lstStyle/>
          <a:p>
            <a:r>
              <a:rPr lang="en-US" sz="1600" kern="1200" dirty="0">
                <a:latin typeface="Proxima Nova"/>
                <a:sym typeface="Proxima Nova"/>
              </a:rPr>
              <a:t>Which commands are part of the function? Why?</a:t>
            </a:r>
          </a:p>
        </p:txBody>
      </p:sp>
    </p:spTree>
    <p:extLst>
      <p:ext uri="{BB962C8B-B14F-4D97-AF65-F5344CB8AC3E}">
        <p14:creationId xmlns:p14="http://schemas.microsoft.com/office/powerpoint/2010/main" val="4063998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BA98-269C-AE43-9819-F21FFB060478}"/>
              </a:ext>
            </a:extLst>
          </p:cNvPr>
          <p:cNvSpPr>
            <a:spLocks noGrp="1"/>
          </p:cNvSpPr>
          <p:nvPr>
            <p:ph type="title"/>
          </p:nvPr>
        </p:nvSpPr>
        <p:spPr>
          <a:xfrm>
            <a:off x="0" y="156303"/>
            <a:ext cx="3637362" cy="672000"/>
          </a:xfrm>
        </p:spPr>
        <p:txBody>
          <a:bodyPr/>
          <a:lstStyle/>
          <a:p>
            <a:r>
              <a:rPr lang="en-US" dirty="0"/>
              <a:t>Function – Part 2</a:t>
            </a:r>
          </a:p>
        </p:txBody>
      </p:sp>
      <p:pic>
        <p:nvPicPr>
          <p:cNvPr id="5" name="Picture 4" descr="Possible solution for the problem on slide number 4.">
            <a:extLst>
              <a:ext uri="{FF2B5EF4-FFF2-40B4-BE49-F238E27FC236}">
                <a16:creationId xmlns:a16="http://schemas.microsoft.com/office/drawing/2014/main" id="{9C65B6E3-787E-024F-D417-6E8F8DF97DF4}"/>
              </a:ext>
            </a:extLst>
          </p:cNvPr>
          <p:cNvPicPr>
            <a:picLocks noChangeAspect="1"/>
          </p:cNvPicPr>
          <p:nvPr/>
        </p:nvPicPr>
        <p:blipFill>
          <a:blip r:embed="rId3"/>
          <a:stretch>
            <a:fillRect/>
          </a:stretch>
        </p:blipFill>
        <p:spPr>
          <a:xfrm>
            <a:off x="3624594" y="0"/>
            <a:ext cx="5519406" cy="1664786"/>
          </a:xfrm>
          <a:prstGeom prst="rect">
            <a:avLst/>
          </a:prstGeom>
        </p:spPr>
      </p:pic>
      <p:pic>
        <p:nvPicPr>
          <p:cNvPr id="10" name="Picture 9" descr="Function principal plus interest">
            <a:extLst>
              <a:ext uri="{FF2B5EF4-FFF2-40B4-BE49-F238E27FC236}">
                <a16:creationId xmlns:a16="http://schemas.microsoft.com/office/drawing/2014/main" id="{CF33E45D-4392-DB00-3152-9FB9CCA18DD5}"/>
              </a:ext>
            </a:extLst>
          </p:cNvPr>
          <p:cNvPicPr>
            <a:picLocks noChangeAspect="1"/>
          </p:cNvPicPr>
          <p:nvPr/>
        </p:nvPicPr>
        <p:blipFill>
          <a:blip r:embed="rId4"/>
          <a:stretch>
            <a:fillRect/>
          </a:stretch>
        </p:blipFill>
        <p:spPr>
          <a:xfrm>
            <a:off x="318533" y="1875615"/>
            <a:ext cx="5790290" cy="866069"/>
          </a:xfrm>
          <a:prstGeom prst="rect">
            <a:avLst/>
          </a:prstGeom>
        </p:spPr>
      </p:pic>
      <p:sp>
        <p:nvSpPr>
          <p:cNvPr id="11" name="TextBox 10">
            <a:extLst>
              <a:ext uri="{FF2B5EF4-FFF2-40B4-BE49-F238E27FC236}">
                <a16:creationId xmlns:a16="http://schemas.microsoft.com/office/drawing/2014/main" id="{DE32ABC8-29EF-D900-8332-B1F121DB3795}"/>
              </a:ext>
            </a:extLst>
          </p:cNvPr>
          <p:cNvSpPr txBox="1"/>
          <p:nvPr/>
        </p:nvSpPr>
        <p:spPr>
          <a:xfrm>
            <a:off x="5457410" y="2952513"/>
            <a:ext cx="3257722" cy="584775"/>
          </a:xfrm>
          <a:prstGeom prst="rect">
            <a:avLst/>
          </a:prstGeom>
          <a:solidFill>
            <a:schemeClr val="accent6">
              <a:lumMod val="20000"/>
              <a:lumOff val="80000"/>
            </a:schemeClr>
          </a:solidFill>
        </p:spPr>
        <p:txBody>
          <a:bodyPr wrap="square" rtlCol="0">
            <a:spAutoFit/>
          </a:bodyPr>
          <a:lstStyle/>
          <a:p>
            <a:r>
              <a:rPr lang="en-US" sz="1600" kern="1200" dirty="0">
                <a:latin typeface="Proxima Nova"/>
                <a:sym typeface="Proxima Nova"/>
              </a:rPr>
              <a:t>How are we going to call the function we just created?</a:t>
            </a:r>
          </a:p>
        </p:txBody>
      </p:sp>
      <p:pic>
        <p:nvPicPr>
          <p:cNvPr id="13" name="Picture 12" descr="Code that call function principal plus interest.">
            <a:extLst>
              <a:ext uri="{FF2B5EF4-FFF2-40B4-BE49-F238E27FC236}">
                <a16:creationId xmlns:a16="http://schemas.microsoft.com/office/drawing/2014/main" id="{F432B77C-8C1B-A3AC-354A-1700609BCD44}"/>
              </a:ext>
            </a:extLst>
          </p:cNvPr>
          <p:cNvPicPr>
            <a:picLocks noChangeAspect="1"/>
          </p:cNvPicPr>
          <p:nvPr/>
        </p:nvPicPr>
        <p:blipFill>
          <a:blip r:embed="rId5"/>
          <a:stretch>
            <a:fillRect/>
          </a:stretch>
        </p:blipFill>
        <p:spPr>
          <a:xfrm>
            <a:off x="428868" y="3169292"/>
            <a:ext cx="4675540" cy="1637133"/>
          </a:xfrm>
          <a:prstGeom prst="rect">
            <a:avLst/>
          </a:prstGeom>
        </p:spPr>
      </p:pic>
      <p:sp>
        <p:nvSpPr>
          <p:cNvPr id="14" name="TextBox 13">
            <a:extLst>
              <a:ext uri="{FF2B5EF4-FFF2-40B4-BE49-F238E27FC236}">
                <a16:creationId xmlns:a16="http://schemas.microsoft.com/office/drawing/2014/main" id="{3FBE1A43-290B-5E14-A198-C97DD4962631}"/>
              </a:ext>
            </a:extLst>
          </p:cNvPr>
          <p:cNvSpPr txBox="1"/>
          <p:nvPr/>
        </p:nvSpPr>
        <p:spPr>
          <a:xfrm>
            <a:off x="5457410" y="3788996"/>
            <a:ext cx="3257722" cy="830997"/>
          </a:xfrm>
          <a:prstGeom prst="rect">
            <a:avLst/>
          </a:prstGeom>
          <a:solidFill>
            <a:schemeClr val="accent6">
              <a:lumMod val="20000"/>
              <a:lumOff val="80000"/>
            </a:schemeClr>
          </a:solidFill>
        </p:spPr>
        <p:txBody>
          <a:bodyPr wrap="square" rtlCol="0">
            <a:spAutoFit/>
          </a:bodyPr>
          <a:lstStyle/>
          <a:p>
            <a:r>
              <a:rPr lang="en-US" sz="1600" kern="1200" dirty="0">
                <a:latin typeface="Proxima Nova"/>
                <a:sym typeface="Proxima Nova"/>
              </a:rPr>
              <a:t>Could we improve this code a little bit more? How about p and n variables?</a:t>
            </a:r>
          </a:p>
        </p:txBody>
      </p:sp>
    </p:spTree>
    <p:extLst>
      <p:ext uri="{BB962C8B-B14F-4D97-AF65-F5344CB8AC3E}">
        <p14:creationId xmlns:p14="http://schemas.microsoft.com/office/powerpoint/2010/main" val="248355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BA98-269C-AE43-9819-F21FFB060478}"/>
              </a:ext>
            </a:extLst>
          </p:cNvPr>
          <p:cNvSpPr>
            <a:spLocks noGrp="1"/>
          </p:cNvSpPr>
          <p:nvPr>
            <p:ph type="title"/>
          </p:nvPr>
        </p:nvSpPr>
        <p:spPr>
          <a:xfrm>
            <a:off x="318532" y="156303"/>
            <a:ext cx="4811251" cy="672000"/>
          </a:xfrm>
        </p:spPr>
        <p:txBody>
          <a:bodyPr/>
          <a:lstStyle/>
          <a:p>
            <a:r>
              <a:rPr lang="en-US" dirty="0"/>
              <a:t>Function – Part 3</a:t>
            </a:r>
          </a:p>
        </p:txBody>
      </p:sp>
      <p:pic>
        <p:nvPicPr>
          <p:cNvPr id="3" name="Picture 2">
            <a:extLst>
              <a:ext uri="{FF2B5EF4-FFF2-40B4-BE49-F238E27FC236}">
                <a16:creationId xmlns:a16="http://schemas.microsoft.com/office/drawing/2014/main" id="{FDCDC68F-2015-4B51-AD0C-3DBED745F858}"/>
              </a:ext>
            </a:extLst>
          </p:cNvPr>
          <p:cNvPicPr>
            <a:picLocks noChangeAspect="1"/>
          </p:cNvPicPr>
          <p:nvPr/>
        </p:nvPicPr>
        <p:blipFill>
          <a:blip r:embed="rId3"/>
          <a:stretch>
            <a:fillRect/>
          </a:stretch>
        </p:blipFill>
        <p:spPr>
          <a:xfrm>
            <a:off x="402336" y="1303468"/>
            <a:ext cx="8193024" cy="3055852"/>
          </a:xfrm>
          <a:prstGeom prst="rect">
            <a:avLst/>
          </a:prstGeom>
        </p:spPr>
      </p:pic>
    </p:spTree>
    <p:extLst>
      <p:ext uri="{BB962C8B-B14F-4D97-AF65-F5344CB8AC3E}">
        <p14:creationId xmlns:p14="http://schemas.microsoft.com/office/powerpoint/2010/main" val="93378618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9FCD-80DE-7643-B6B7-559607D5CD6F}"/>
              </a:ext>
            </a:extLst>
          </p:cNvPr>
          <p:cNvSpPr>
            <a:spLocks noGrp="1"/>
          </p:cNvSpPr>
          <p:nvPr>
            <p:ph type="title"/>
          </p:nvPr>
        </p:nvSpPr>
        <p:spPr>
          <a:xfrm>
            <a:off x="415638" y="16882"/>
            <a:ext cx="8312700" cy="672000"/>
          </a:xfrm>
        </p:spPr>
        <p:txBody>
          <a:bodyPr/>
          <a:lstStyle/>
          <a:p>
            <a:r>
              <a:rPr lang="en-US" dirty="0"/>
              <a:t>Return Values</a:t>
            </a:r>
          </a:p>
        </p:txBody>
      </p:sp>
      <p:sp>
        <p:nvSpPr>
          <p:cNvPr id="3" name="Text Placeholder 2">
            <a:extLst>
              <a:ext uri="{FF2B5EF4-FFF2-40B4-BE49-F238E27FC236}">
                <a16:creationId xmlns:a16="http://schemas.microsoft.com/office/drawing/2014/main" id="{70BDAB88-183E-384C-92FE-602F163E4B06}"/>
              </a:ext>
            </a:extLst>
          </p:cNvPr>
          <p:cNvSpPr>
            <a:spLocks noGrp="1"/>
          </p:cNvSpPr>
          <p:nvPr>
            <p:ph type="body" idx="1"/>
          </p:nvPr>
        </p:nvSpPr>
        <p:spPr>
          <a:xfrm>
            <a:off x="415638" y="742758"/>
            <a:ext cx="8097425" cy="1640242"/>
          </a:xfrm>
        </p:spPr>
        <p:txBody>
          <a:bodyPr/>
          <a:lstStyle/>
          <a:p>
            <a:r>
              <a:rPr lang="en-US" sz="1800" dirty="0"/>
              <a:t>Functions do some work</a:t>
            </a:r>
          </a:p>
          <a:p>
            <a:pPr lvl="1"/>
            <a:r>
              <a:rPr lang="en-US" sz="1600" dirty="0"/>
              <a:t>and then return the answer of that work</a:t>
            </a:r>
          </a:p>
          <a:p>
            <a:r>
              <a:rPr lang="en-US" sz="1700" dirty="0"/>
              <a:t>Other programs can then use those answers</a:t>
            </a:r>
          </a:p>
          <a:p>
            <a:r>
              <a:rPr lang="en-US" sz="1700" dirty="0"/>
              <a:t>Always the best paradigm to follow</a:t>
            </a:r>
          </a:p>
          <a:p>
            <a:pPr lvl="1"/>
            <a:endParaRPr lang="en-US" sz="1600" dirty="0"/>
          </a:p>
          <a:p>
            <a:endParaRPr lang="en-US" sz="1400" dirty="0"/>
          </a:p>
        </p:txBody>
      </p:sp>
      <p:pic>
        <p:nvPicPr>
          <p:cNvPr id="7" name="Picture 6">
            <a:extLst>
              <a:ext uri="{FF2B5EF4-FFF2-40B4-BE49-F238E27FC236}">
                <a16:creationId xmlns:a16="http://schemas.microsoft.com/office/drawing/2014/main" id="{273F4C86-378F-46D2-AD42-5A018970F28E}"/>
              </a:ext>
            </a:extLst>
          </p:cNvPr>
          <p:cNvPicPr>
            <a:picLocks noChangeAspect="1"/>
          </p:cNvPicPr>
          <p:nvPr/>
        </p:nvPicPr>
        <p:blipFill>
          <a:blip r:embed="rId3"/>
          <a:stretch>
            <a:fillRect/>
          </a:stretch>
        </p:blipFill>
        <p:spPr>
          <a:xfrm>
            <a:off x="667512" y="2760500"/>
            <a:ext cx="4462272" cy="1942982"/>
          </a:xfrm>
          <a:prstGeom prst="rect">
            <a:avLst/>
          </a:prstGeom>
        </p:spPr>
      </p:pic>
      <p:sp>
        <p:nvSpPr>
          <p:cNvPr id="8" name="Arrow: Left 7">
            <a:extLst>
              <a:ext uri="{FF2B5EF4-FFF2-40B4-BE49-F238E27FC236}">
                <a16:creationId xmlns:a16="http://schemas.microsoft.com/office/drawing/2014/main" id="{B3B162F6-664E-48BD-8471-3B19C70ED9E9}"/>
              </a:ext>
            </a:extLst>
          </p:cNvPr>
          <p:cNvSpPr/>
          <p:nvPr/>
        </p:nvSpPr>
        <p:spPr>
          <a:xfrm>
            <a:off x="2148840" y="3127248"/>
            <a:ext cx="3483864" cy="246888"/>
          </a:xfrm>
          <a:prstGeom prst="leftArrow">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182880" rIns="274320" bIns="182880" rtlCol="0" anchor="ctr"/>
          <a:lstStyle/>
          <a:p>
            <a:pPr algn="ctr"/>
            <a:endParaRPr lang="en-US" dirty="0">
              <a:solidFill>
                <a:schemeClr val="accent6">
                  <a:lumMod val="60000"/>
                  <a:lumOff val="40000"/>
                </a:schemeClr>
              </a:solidFill>
              <a:latin typeface="Proxima Nova" charset="0"/>
              <a:ea typeface="Proxima Nova" charset="0"/>
              <a:cs typeface="Proxima Nova" charset="0"/>
            </a:endParaRPr>
          </a:p>
        </p:txBody>
      </p:sp>
      <p:sp>
        <p:nvSpPr>
          <p:cNvPr id="9" name="Arrow: Left 8">
            <a:extLst>
              <a:ext uri="{FF2B5EF4-FFF2-40B4-BE49-F238E27FC236}">
                <a16:creationId xmlns:a16="http://schemas.microsoft.com/office/drawing/2014/main" id="{C8E0E79F-D171-4C2C-A0A3-AAB7D7BEEDCE}"/>
              </a:ext>
            </a:extLst>
          </p:cNvPr>
          <p:cNvSpPr/>
          <p:nvPr/>
        </p:nvSpPr>
        <p:spPr>
          <a:xfrm>
            <a:off x="3718560" y="4277298"/>
            <a:ext cx="1914144" cy="246888"/>
          </a:xfrm>
          <a:prstGeom prst="leftArrow">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274320" tIns="182880" rIns="274320" bIns="182880" rtlCol="0" anchor="ctr"/>
          <a:lstStyle/>
          <a:p>
            <a:pPr algn="ctr"/>
            <a:endParaRPr lang="en-US" dirty="0">
              <a:solidFill>
                <a:schemeClr val="accent6">
                  <a:lumMod val="60000"/>
                  <a:lumOff val="40000"/>
                </a:schemeClr>
              </a:solidFill>
              <a:latin typeface="Proxima Nova" charset="0"/>
              <a:ea typeface="Proxima Nova" charset="0"/>
              <a:cs typeface="Proxima Nova" charset="0"/>
            </a:endParaRPr>
          </a:p>
        </p:txBody>
      </p:sp>
      <p:sp>
        <p:nvSpPr>
          <p:cNvPr id="10" name="TextBox 9">
            <a:extLst>
              <a:ext uri="{FF2B5EF4-FFF2-40B4-BE49-F238E27FC236}">
                <a16:creationId xmlns:a16="http://schemas.microsoft.com/office/drawing/2014/main" id="{E1F974CE-3E4E-4635-8552-CCBE275FFDD7}"/>
              </a:ext>
            </a:extLst>
          </p:cNvPr>
          <p:cNvSpPr txBox="1"/>
          <p:nvPr/>
        </p:nvSpPr>
        <p:spPr>
          <a:xfrm>
            <a:off x="5632703" y="2823220"/>
            <a:ext cx="3319271" cy="830997"/>
          </a:xfrm>
          <a:prstGeom prst="rect">
            <a:avLst/>
          </a:prstGeom>
          <a:noFill/>
        </p:spPr>
        <p:txBody>
          <a:bodyPr wrap="square" rtlCol="0">
            <a:spAutoFit/>
          </a:bodyPr>
          <a:lstStyle/>
          <a:p>
            <a:r>
              <a:rPr lang="en-US" sz="1600" dirty="0"/>
              <a:t>Function </a:t>
            </a:r>
            <a:r>
              <a:rPr lang="en-US" sz="1600" dirty="0" err="1"/>
              <a:t>principal_plus_interest</a:t>
            </a:r>
            <a:r>
              <a:rPr lang="en-US" sz="1600" dirty="0"/>
              <a:t> is returning the value that was calculated</a:t>
            </a:r>
          </a:p>
        </p:txBody>
      </p:sp>
      <p:sp>
        <p:nvSpPr>
          <p:cNvPr id="11" name="TextBox 10">
            <a:extLst>
              <a:ext uri="{FF2B5EF4-FFF2-40B4-BE49-F238E27FC236}">
                <a16:creationId xmlns:a16="http://schemas.microsoft.com/office/drawing/2014/main" id="{ECC0F5BD-3158-4046-B0E8-1328FFDDE050}"/>
              </a:ext>
            </a:extLst>
          </p:cNvPr>
          <p:cNvSpPr txBox="1"/>
          <p:nvPr/>
        </p:nvSpPr>
        <p:spPr>
          <a:xfrm>
            <a:off x="5632704" y="3862133"/>
            <a:ext cx="3319271" cy="1077218"/>
          </a:xfrm>
          <a:prstGeom prst="rect">
            <a:avLst/>
          </a:prstGeom>
          <a:noFill/>
        </p:spPr>
        <p:txBody>
          <a:bodyPr wrap="square" rtlCol="0">
            <a:spAutoFit/>
          </a:bodyPr>
          <a:lstStyle/>
          <a:p>
            <a:r>
              <a:rPr lang="en-US" sz="1600" dirty="0"/>
              <a:t>We need to store the variable that is returned when we call the function, in order to be able to use it</a:t>
            </a:r>
          </a:p>
        </p:txBody>
      </p:sp>
    </p:spTree>
    <p:extLst>
      <p:ext uri="{BB962C8B-B14F-4D97-AF65-F5344CB8AC3E}">
        <p14:creationId xmlns:p14="http://schemas.microsoft.com/office/powerpoint/2010/main" val="783670119"/>
      </p:ext>
    </p:extLst>
  </p:cSld>
  <p:clrMapOvr>
    <a:masterClrMapping/>
  </p:clrMapOvr>
  <p:transition>
    <p:fade/>
  </p:transition>
</p:sld>
</file>

<file path=ppt/theme/theme1.xml><?xml version="1.0" encoding="utf-8"?>
<a:theme xmlns:a="http://schemas.openxmlformats.org/drawingml/2006/main" name="Office Theme">
  <a:themeElements>
    <a:clrScheme name="CSU Palette 2016">
      <a:dk1>
        <a:srgbClr val="59595B"/>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3246A4"/>
      </a:hlink>
      <a:folHlink>
        <a:srgbClr val="6B15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4387D78AC76C4289401EF66FB51FCC" ma:contentTypeVersion="18" ma:contentTypeDescription="Create a new document." ma:contentTypeScope="" ma:versionID="684bb740e09a87c3c1f2cd8296ab2d11">
  <xsd:schema xmlns:xsd="http://www.w3.org/2001/XMLSchema" xmlns:xs="http://www.w3.org/2001/XMLSchema" xmlns:p="http://schemas.microsoft.com/office/2006/metadata/properties" xmlns:ns3="92c41bee-f0ee-4aa6-9399-a35fbb883510" xmlns:ns4="e06ed288-fd75-4b50-bbed-f5a5df88c31c" targetNamespace="http://schemas.microsoft.com/office/2006/metadata/properties" ma:root="true" ma:fieldsID="edc7b30c6a7f40413d464d3789598fe7" ns3:_="" ns4:_="">
    <xsd:import namespace="92c41bee-f0ee-4aa6-9399-a35fbb883510"/>
    <xsd:import namespace="e06ed288-fd75-4b50-bbed-f5a5df88c3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c41bee-f0ee-4aa6-9399-a35fbb883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ed288-fd75-4b50-bbed-f5a5df88c3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2c41bee-f0ee-4aa6-9399-a35fbb883510" xsi:nil="true"/>
  </documentManagement>
</p:properties>
</file>

<file path=customXml/itemProps1.xml><?xml version="1.0" encoding="utf-8"?>
<ds:datastoreItem xmlns:ds="http://schemas.openxmlformats.org/officeDocument/2006/customXml" ds:itemID="{ECBA097B-6123-4B8A-8BF9-8745C25437D5}">
  <ds:schemaRefs>
    <ds:schemaRef ds:uri="http://schemas.microsoft.com/sharepoint/v3/contenttype/forms"/>
  </ds:schemaRefs>
</ds:datastoreItem>
</file>

<file path=customXml/itemProps2.xml><?xml version="1.0" encoding="utf-8"?>
<ds:datastoreItem xmlns:ds="http://schemas.openxmlformats.org/officeDocument/2006/customXml" ds:itemID="{2761F7AD-A4B7-43FE-BA42-CF9B7C3C1E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c41bee-f0ee-4aa6-9399-a35fbb883510"/>
    <ds:schemaRef ds:uri="e06ed288-fd75-4b50-bbed-f5a5df88c3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3EE4C-68D3-4BA3-94E6-383E2DFDD168}">
  <ds:schemaRefs>
    <ds:schemaRef ds:uri="http://schemas.microsoft.com/office/2006/documentManagement/types"/>
    <ds:schemaRef ds:uri="http://purl.org/dc/dcmitype/"/>
    <ds:schemaRef ds:uri="http://purl.org/dc/terms/"/>
    <ds:schemaRef ds:uri="http://schemas.microsoft.com/office/2006/metadata/properties"/>
    <ds:schemaRef ds:uri="92c41bee-f0ee-4aa6-9399-a35fbb883510"/>
    <ds:schemaRef ds:uri="http://schemas.openxmlformats.org/package/2006/metadata/core-properties"/>
    <ds:schemaRef ds:uri="http://purl.org/dc/elements/1.1/"/>
    <ds:schemaRef ds:uri="http://schemas.microsoft.com/office/infopath/2007/PartnerControls"/>
    <ds:schemaRef ds:uri="e06ed288-fd75-4b50-bbed-f5a5df88c31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1740</TotalTime>
  <Words>2298</Words>
  <Application>Microsoft Office PowerPoint</Application>
  <PresentationFormat>On-screen Show (16:9)</PresentationFormat>
  <Paragraphs>133</Paragraphs>
  <Slides>13</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Franklin Gothic Book</vt:lpstr>
      <vt:lpstr>Proxima Nova</vt:lpstr>
      <vt:lpstr>Roboto</vt:lpstr>
      <vt:lpstr>Source Sans Pro</vt:lpstr>
      <vt:lpstr>Vitesse Light</vt:lpstr>
      <vt:lpstr>Wingdings</vt:lpstr>
      <vt:lpstr>Office Theme</vt:lpstr>
      <vt:lpstr>1_Office Theme</vt:lpstr>
      <vt:lpstr>PowerPoint Presentation</vt:lpstr>
      <vt:lpstr>Weekly Announcements! </vt:lpstr>
      <vt:lpstr>Remembering - Coding from Last Class</vt:lpstr>
      <vt:lpstr>One Possible Solution</vt:lpstr>
      <vt:lpstr>Reusable Code</vt:lpstr>
      <vt:lpstr>Function – Part 1</vt:lpstr>
      <vt:lpstr>Function – Part 2</vt:lpstr>
      <vt:lpstr>Function – Part 3</vt:lpstr>
      <vt:lpstr>Return Values</vt:lpstr>
      <vt:lpstr>Return Values – More Examples</vt:lpstr>
      <vt:lpstr>Incremental Development and Function Stubs</vt:lpstr>
      <vt:lpstr>Docstring and help function</vt:lpstr>
      <vt:lpstr>Student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mmoraes</dc:creator>
  <cp:lastModifiedBy>Marcia Moraes</cp:lastModifiedBy>
  <cp:revision>38</cp:revision>
  <dcterms:modified xsi:type="dcterms:W3CDTF">2024-06-25T22:11:13Z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0x010100074387D78AC76C4289401EF66FB51FCC</vt:lpwstr>
  </property>
</Properties>
</file>