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4"/>
    <p:sldMasterId id="2147483686" r:id="rId5"/>
  </p:sldMasterIdLst>
  <p:notesMasterIdLst>
    <p:notesMasterId r:id="rId15"/>
  </p:notesMasterIdLst>
  <p:sldIdLst>
    <p:sldId id="256" r:id="rId6"/>
    <p:sldId id="268" r:id="rId7"/>
    <p:sldId id="286" r:id="rId8"/>
    <p:sldId id="304" r:id="rId9"/>
    <p:sldId id="277" r:id="rId10"/>
    <p:sldId id="307" r:id="rId11"/>
    <p:sldId id="266" r:id="rId12"/>
    <p:sldId id="308" r:id="rId13"/>
    <p:sldId id="306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80" d="100"/>
          <a:sy n="80" d="100"/>
        </p:scale>
        <p:origin x="4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DF77E18F-1C4F-4126-A0F2-532E396CF802}"/>
    <pc:docChg chg="custSel addSld delSld modSld">
      <pc:chgData name="Marcia Moraes" userId="c9c67e8a-58e2-4733-9a1c-5d44fec4775b" providerId="ADAL" clId="{DF77E18F-1C4F-4126-A0F2-532E396CF802}" dt="2024-06-26T01:16:49.444" v="1390" actId="478"/>
      <pc:docMkLst>
        <pc:docMk/>
      </pc:docMkLst>
      <pc:sldChg chg="del">
        <pc:chgData name="Marcia Moraes" userId="c9c67e8a-58e2-4733-9a1c-5d44fec4775b" providerId="ADAL" clId="{DF77E18F-1C4F-4126-A0F2-532E396CF802}" dt="2024-06-26T00:36:28.573" v="1197" actId="2696"/>
        <pc:sldMkLst>
          <pc:docMk/>
          <pc:sldMk cId="0" sldId="261"/>
        </pc:sldMkLst>
      </pc:sldChg>
      <pc:sldChg chg="addSp delSp modSp del">
        <pc:chgData name="Marcia Moraes" userId="c9c67e8a-58e2-4733-9a1c-5d44fec4775b" providerId="ADAL" clId="{DF77E18F-1C4F-4126-A0F2-532E396CF802}" dt="2024-06-26T01:16:14.385" v="1389" actId="14100"/>
        <pc:sldMkLst>
          <pc:docMk/>
          <pc:sldMk cId="202948957" sldId="266"/>
        </pc:sldMkLst>
        <pc:spChg chg="add mod">
          <ac:chgData name="Marcia Moraes" userId="c9c67e8a-58e2-4733-9a1c-5d44fec4775b" providerId="ADAL" clId="{DF77E18F-1C4F-4126-A0F2-532E396CF802}" dt="2024-06-26T01:16:14.385" v="1389" actId="14100"/>
          <ac:spMkLst>
            <pc:docMk/>
            <pc:sldMk cId="202948957" sldId="266"/>
            <ac:spMk id="18" creationId="{3DE32360-0213-42C1-B696-EB18B2D3D47B}"/>
          </ac:spMkLst>
        </pc:spChg>
        <pc:spChg chg="mod">
          <ac:chgData name="Marcia Moraes" userId="c9c67e8a-58e2-4733-9a1c-5d44fec4775b" providerId="ADAL" clId="{DF77E18F-1C4F-4126-A0F2-532E396CF802}" dt="2024-06-26T01:16:07.825" v="1384" actId="6549"/>
          <ac:spMkLst>
            <pc:docMk/>
            <pc:sldMk cId="202948957" sldId="266"/>
            <ac:spMk id="20" creationId="{688EABE0-97EF-264A-B1C9-BD4BA1FBFD1F}"/>
          </ac:spMkLst>
        </pc:spChg>
        <pc:picChg chg="del">
          <ac:chgData name="Marcia Moraes" userId="c9c67e8a-58e2-4733-9a1c-5d44fec4775b" providerId="ADAL" clId="{DF77E18F-1C4F-4126-A0F2-532E396CF802}" dt="2024-06-26T01:13:02.187" v="1318" actId="478"/>
          <ac:picMkLst>
            <pc:docMk/>
            <pc:sldMk cId="202948957" sldId="266"/>
            <ac:picMk id="1026" creationId="{00F26F20-6AC5-0140-9AD8-D6FAE2201276}"/>
          </ac:picMkLst>
        </pc:picChg>
      </pc:sldChg>
      <pc:sldChg chg="addSp delSp modSp">
        <pc:chgData name="Marcia Moraes" userId="c9c67e8a-58e2-4733-9a1c-5d44fec4775b" providerId="ADAL" clId="{DF77E18F-1C4F-4126-A0F2-532E396CF802}" dt="2024-06-26T00:11:50.100" v="12" actId="20577"/>
        <pc:sldMkLst>
          <pc:docMk/>
          <pc:sldMk cId="2954226462" sldId="268"/>
        </pc:sldMkLst>
        <pc:spChg chg="add mod">
          <ac:chgData name="Marcia Moraes" userId="c9c67e8a-58e2-4733-9a1c-5d44fec4775b" providerId="ADAL" clId="{DF77E18F-1C4F-4126-A0F2-532E396CF802}" dt="2024-06-26T00:11:50.100" v="12" actId="20577"/>
          <ac:spMkLst>
            <pc:docMk/>
            <pc:sldMk cId="2954226462" sldId="268"/>
            <ac:spMk id="6" creationId="{8CC2E250-EE5B-4DED-A152-E16E414DFF32}"/>
          </ac:spMkLst>
        </pc:spChg>
        <pc:spChg chg="del">
          <ac:chgData name="Marcia Moraes" userId="c9c67e8a-58e2-4733-9a1c-5d44fec4775b" providerId="ADAL" clId="{DF77E18F-1C4F-4126-A0F2-532E396CF802}" dt="2024-06-26T00:11:35.452" v="0" actId="478"/>
          <ac:spMkLst>
            <pc:docMk/>
            <pc:sldMk cId="2954226462" sldId="268"/>
            <ac:spMk id="7" creationId="{F1F79DD2-1F3F-234C-A44A-3A87D436D29A}"/>
          </ac:spMkLst>
        </pc:spChg>
      </pc:sldChg>
      <pc:sldChg chg="modSp">
        <pc:chgData name="Marcia Moraes" userId="c9c67e8a-58e2-4733-9a1c-5d44fec4775b" providerId="ADAL" clId="{DF77E18F-1C4F-4126-A0F2-532E396CF802}" dt="2024-06-26T00:37:11.354" v="1198"/>
        <pc:sldMkLst>
          <pc:docMk/>
          <pc:sldMk cId="3797561380" sldId="277"/>
        </pc:sldMkLst>
        <pc:spChg chg="mod">
          <ac:chgData name="Marcia Moraes" userId="c9c67e8a-58e2-4733-9a1c-5d44fec4775b" providerId="ADAL" clId="{DF77E18F-1C4F-4126-A0F2-532E396CF802}" dt="2024-06-26T00:37:11.354" v="1198"/>
          <ac:spMkLst>
            <pc:docMk/>
            <pc:sldMk cId="3797561380" sldId="277"/>
            <ac:spMk id="8" creationId="{2182DCE3-4593-C9E3-D6C1-3AEA3D419A91}"/>
          </ac:spMkLst>
        </pc:spChg>
      </pc:sldChg>
      <pc:sldChg chg="modSp modNotesTx">
        <pc:chgData name="Marcia Moraes" userId="c9c67e8a-58e2-4733-9a1c-5d44fec4775b" providerId="ADAL" clId="{DF77E18F-1C4F-4126-A0F2-532E396CF802}" dt="2024-06-26T00:33:53.822" v="878" actId="20577"/>
        <pc:sldMkLst>
          <pc:docMk/>
          <pc:sldMk cId="0" sldId="286"/>
        </pc:sldMkLst>
        <pc:spChg chg="mod">
          <ac:chgData name="Marcia Moraes" userId="c9c67e8a-58e2-4733-9a1c-5d44fec4775b" providerId="ADAL" clId="{DF77E18F-1C4F-4126-A0F2-532E396CF802}" dt="2024-06-26T00:29:19.180" v="82" actId="20577"/>
          <ac:spMkLst>
            <pc:docMk/>
            <pc:sldMk cId="0" sldId="286"/>
            <ac:spMk id="3" creationId="{2CCE0028-C232-D079-44BA-37C465B31CC1}"/>
          </ac:spMkLst>
        </pc:spChg>
        <pc:spChg chg="mod">
          <ac:chgData name="Marcia Moraes" userId="c9c67e8a-58e2-4733-9a1c-5d44fec4775b" providerId="ADAL" clId="{DF77E18F-1C4F-4126-A0F2-532E396CF802}" dt="2024-06-26T00:32:44.903" v="624" actId="20577"/>
          <ac:spMkLst>
            <pc:docMk/>
            <pc:sldMk cId="0" sldId="286"/>
            <ac:spMk id="6" creationId="{BBA84413-A189-4E45-8BC1-0BAF8D04460A}"/>
          </ac:spMkLst>
        </pc:spChg>
        <pc:spChg chg="mod">
          <ac:chgData name="Marcia Moraes" userId="c9c67e8a-58e2-4733-9a1c-5d44fec4775b" providerId="ADAL" clId="{DF77E18F-1C4F-4126-A0F2-532E396CF802}" dt="2024-06-26T00:31:40.374" v="520" actId="20577"/>
          <ac:spMkLst>
            <pc:docMk/>
            <pc:sldMk cId="0" sldId="286"/>
            <ac:spMk id="192" creationId="{00000000-0000-0000-0000-000000000000}"/>
          </ac:spMkLst>
        </pc:spChg>
      </pc:sldChg>
      <pc:sldChg chg="modNotesTx">
        <pc:chgData name="Marcia Moraes" userId="c9c67e8a-58e2-4733-9a1c-5d44fec4775b" providerId="ADAL" clId="{DF77E18F-1C4F-4126-A0F2-532E396CF802}" dt="2024-06-26T00:35:48.745" v="1196" actId="20577"/>
        <pc:sldMkLst>
          <pc:docMk/>
          <pc:sldMk cId="0" sldId="304"/>
        </pc:sldMkLst>
      </pc:sldChg>
      <pc:sldChg chg="del">
        <pc:chgData name="Marcia Moraes" userId="c9c67e8a-58e2-4733-9a1c-5d44fec4775b" providerId="ADAL" clId="{DF77E18F-1C4F-4126-A0F2-532E396CF802}" dt="2024-06-26T00:38:15.228" v="1199" actId="2696"/>
        <pc:sldMkLst>
          <pc:docMk/>
          <pc:sldMk cId="1686460947" sldId="305"/>
        </pc:sldMkLst>
      </pc:sldChg>
      <pc:sldChg chg="delSp modSp add delAnim">
        <pc:chgData name="Marcia Moraes" userId="c9c67e8a-58e2-4733-9a1c-5d44fec4775b" providerId="ADAL" clId="{DF77E18F-1C4F-4126-A0F2-532E396CF802}" dt="2024-06-26T01:16:49.444" v="1390" actId="478"/>
        <pc:sldMkLst>
          <pc:docMk/>
          <pc:sldMk cId="3380881572" sldId="307"/>
        </pc:sldMkLst>
        <pc:spChg chg="mod">
          <ac:chgData name="Marcia Moraes" userId="c9c67e8a-58e2-4733-9a1c-5d44fec4775b" providerId="ADAL" clId="{DF77E18F-1C4F-4126-A0F2-532E396CF802}" dt="2024-06-26T00:38:37.775" v="1218" actId="20577"/>
          <ac:spMkLst>
            <pc:docMk/>
            <pc:sldMk cId="3380881572" sldId="307"/>
            <ac:spMk id="2" creationId="{84C0EF4A-2C3E-194F-B62B-FF48FC1462D9}"/>
          </ac:spMkLst>
        </pc:spChg>
        <pc:spChg chg="mod">
          <ac:chgData name="Marcia Moraes" userId="c9c67e8a-58e2-4733-9a1c-5d44fec4775b" providerId="ADAL" clId="{DF77E18F-1C4F-4126-A0F2-532E396CF802}" dt="2024-06-26T00:40:53.799" v="1316" actId="6549"/>
          <ac:spMkLst>
            <pc:docMk/>
            <pc:sldMk cId="3380881572" sldId="307"/>
            <ac:spMk id="3" creationId="{E9359C9E-81BD-C144-8D15-63C7EB0113B3}"/>
          </ac:spMkLst>
        </pc:spChg>
        <pc:spChg chg="del">
          <ac:chgData name="Marcia Moraes" userId="c9c67e8a-58e2-4733-9a1c-5d44fec4775b" providerId="ADAL" clId="{DF77E18F-1C4F-4126-A0F2-532E396CF802}" dt="2024-06-26T00:40:39.879" v="1315" actId="478"/>
          <ac:spMkLst>
            <pc:docMk/>
            <pc:sldMk cId="3380881572" sldId="307"/>
            <ac:spMk id="6" creationId="{FF5A4CE4-393F-7789-DD05-134C6360C7E8}"/>
          </ac:spMkLst>
        </pc:spChg>
        <pc:spChg chg="del">
          <ac:chgData name="Marcia Moraes" userId="c9c67e8a-58e2-4733-9a1c-5d44fec4775b" providerId="ADAL" clId="{DF77E18F-1C4F-4126-A0F2-532E396CF802}" dt="2024-06-26T01:16:49.444" v="1390" actId="478"/>
          <ac:spMkLst>
            <pc:docMk/>
            <pc:sldMk cId="3380881572" sldId="307"/>
            <ac:spMk id="8" creationId="{2182DCE3-4593-C9E3-D6C1-3AEA3D419A91}"/>
          </ac:spMkLst>
        </pc:spChg>
      </pc:sldChg>
      <pc:sldChg chg="modSp add">
        <pc:chgData name="Marcia Moraes" userId="c9c67e8a-58e2-4733-9a1c-5d44fec4775b" providerId="ADAL" clId="{DF77E18F-1C4F-4126-A0F2-532E396CF802}" dt="2024-06-26T00:39:27.142" v="1230" actId="20577"/>
        <pc:sldMkLst>
          <pc:docMk/>
          <pc:sldMk cId="1661768582" sldId="308"/>
        </pc:sldMkLst>
        <pc:spChg chg="mod">
          <ac:chgData name="Marcia Moraes" userId="c9c67e8a-58e2-4733-9a1c-5d44fec4775b" providerId="ADAL" clId="{DF77E18F-1C4F-4126-A0F2-532E396CF802}" dt="2024-06-26T00:39:27.142" v="1230" actId="20577"/>
          <ac:spMkLst>
            <pc:docMk/>
            <pc:sldMk cId="1661768582" sldId="308"/>
            <ac:spMk id="2" creationId="{84C0EF4A-2C3E-194F-B62B-FF48FC1462D9}"/>
          </ac:spMkLst>
        </pc:spChg>
      </pc:sldChg>
    </pc:docChg>
  </pc:docChgLst>
  <pc:docChgLst>
    <pc:chgData name="Marcia Moraes" userId="c9c67e8a-58e2-4733-9a1c-5d44fec4775b" providerId="ADAL" clId="{3BFA99A9-A4D4-4E24-86B2-779C64FE3572}"/>
    <pc:docChg chg="custSel modSld">
      <pc:chgData name="Marcia Moraes" userId="c9c67e8a-58e2-4733-9a1c-5d44fec4775b" providerId="ADAL" clId="{3BFA99A9-A4D4-4E24-86B2-779C64FE3572}" dt="2024-06-27T14:18:33.689" v="781" actId="1076"/>
      <pc:docMkLst>
        <pc:docMk/>
      </pc:docMkLst>
      <pc:sldChg chg="modNotesTx">
        <pc:chgData name="Marcia Moraes" userId="c9c67e8a-58e2-4733-9a1c-5d44fec4775b" providerId="ADAL" clId="{3BFA99A9-A4D4-4E24-86B2-779C64FE3572}" dt="2024-06-27T14:16:54.609" v="530" actId="20577"/>
        <pc:sldMkLst>
          <pc:docMk/>
          <pc:sldMk cId="3797561380" sldId="277"/>
        </pc:sldMkLst>
      </pc:sldChg>
      <pc:sldChg chg="delSp modSp delAnim">
        <pc:chgData name="Marcia Moraes" userId="c9c67e8a-58e2-4733-9a1c-5d44fec4775b" providerId="ADAL" clId="{3BFA99A9-A4D4-4E24-86B2-779C64FE3572}" dt="2024-06-27T14:18:33.689" v="781" actId="1076"/>
        <pc:sldMkLst>
          <pc:docMk/>
          <pc:sldMk cId="1661768582" sldId="308"/>
        </pc:sldMkLst>
        <pc:spChg chg="mod">
          <ac:chgData name="Marcia Moraes" userId="c9c67e8a-58e2-4733-9a1c-5d44fec4775b" providerId="ADAL" clId="{3BFA99A9-A4D4-4E24-86B2-779C64FE3572}" dt="2024-06-27T14:18:21.939" v="780" actId="14100"/>
          <ac:spMkLst>
            <pc:docMk/>
            <pc:sldMk cId="1661768582" sldId="308"/>
            <ac:spMk id="3" creationId="{E9359C9E-81BD-C144-8D15-63C7EB0113B3}"/>
          </ac:spMkLst>
        </pc:spChg>
        <pc:spChg chg="del">
          <ac:chgData name="Marcia Moraes" userId="c9c67e8a-58e2-4733-9a1c-5d44fec4775b" providerId="ADAL" clId="{3BFA99A9-A4D4-4E24-86B2-779C64FE3572}" dt="2024-06-27T14:17:21.581" v="531" actId="478"/>
          <ac:spMkLst>
            <pc:docMk/>
            <pc:sldMk cId="1661768582" sldId="308"/>
            <ac:spMk id="6" creationId="{FF5A4CE4-393F-7789-DD05-134C6360C7E8}"/>
          </ac:spMkLst>
        </pc:spChg>
        <pc:spChg chg="del">
          <ac:chgData name="Marcia Moraes" userId="c9c67e8a-58e2-4733-9a1c-5d44fec4775b" providerId="ADAL" clId="{3BFA99A9-A4D4-4E24-86B2-779C64FE3572}" dt="2024-06-27T14:17:22.817" v="532" actId="478"/>
          <ac:spMkLst>
            <pc:docMk/>
            <pc:sldMk cId="1661768582" sldId="308"/>
            <ac:spMk id="7" creationId="{55F9E798-8129-EA45-AB68-0E8A96CA9E0B}"/>
          </ac:spMkLst>
        </pc:spChg>
        <pc:spChg chg="mod">
          <ac:chgData name="Marcia Moraes" userId="c9c67e8a-58e2-4733-9a1c-5d44fec4775b" providerId="ADAL" clId="{3BFA99A9-A4D4-4E24-86B2-779C64FE3572}" dt="2024-06-27T14:18:33.689" v="781" actId="1076"/>
          <ac:spMkLst>
            <pc:docMk/>
            <pc:sldMk cId="1661768582" sldId="308"/>
            <ac:spMk id="8" creationId="{2182DCE3-4593-C9E3-D6C1-3AEA3D419A9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dcb7c009e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dcb7c009e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Lets begin our lecture with a recall and understanding activity.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have a function called </a:t>
            </a:r>
            <a:r>
              <a:rPr lang="en-US" dirty="0" err="1"/>
              <a:t>functionSomething</a:t>
            </a:r>
            <a:r>
              <a:rPr lang="en-US" dirty="0"/>
              <a:t> that receives a parameter named num.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num is equal to zero we will print the value of num and Message 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the num is not zero, but the num is even, we print Message 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num is neither zero or even, we print Message 2.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purpose of this function is to verify if a number is even or odd.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Message 1 should print even and Message 2 should print odd.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Since this function does not return any value, we will call it by its name followed by a number for the parameter.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 possible test cases are: </a:t>
            </a:r>
            <a:r>
              <a:rPr lang="en-US" dirty="0" err="1"/>
              <a:t>functionSomething</a:t>
            </a:r>
            <a:r>
              <a:rPr lang="en-US" dirty="0"/>
              <a:t>(0), </a:t>
            </a:r>
            <a:r>
              <a:rPr lang="en-US" dirty="0" err="1"/>
              <a:t>functionSomething</a:t>
            </a:r>
            <a:r>
              <a:rPr lang="en-US" dirty="0"/>
              <a:t>(10), </a:t>
            </a:r>
            <a:r>
              <a:rPr lang="en-US" dirty="0" err="1"/>
              <a:t>functionSomething</a:t>
            </a:r>
            <a:r>
              <a:rPr lang="en-US" dirty="0"/>
              <a:t>(11)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d32104fe3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d32104fe3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Computers are good in doing calculation, formal logic and repeating a process several times.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Coincidently these are three areas humans tend to struggle with.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understanding how to work with calculations, formal logic and loops you will be able to build impressive programs.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different kind of loop. A loop repeats a set of instructions while the condition is true</a:t>
            </a:r>
          </a:p>
          <a:p>
            <a:r>
              <a:rPr lang="en-US" dirty="0"/>
              <a:t>The first example shows you an infinite loop, meaning a loop that never ends and that will consume all your computers memory, that is basically a virus and we never should do that!</a:t>
            </a:r>
          </a:p>
          <a:p>
            <a:r>
              <a:rPr lang="en-US" dirty="0"/>
              <a:t>The second kind of loop is what we call a counted loop.</a:t>
            </a:r>
          </a:p>
          <a:p>
            <a:r>
              <a:rPr lang="en-US" dirty="0"/>
              <a:t>The third kind of loop is what we call a conditional loop.</a:t>
            </a:r>
          </a:p>
        </p:txBody>
      </p:sp>
    </p:spTree>
    <p:extLst>
      <p:ext uri="{BB962C8B-B14F-4D97-AF65-F5344CB8AC3E}">
        <p14:creationId xmlns:p14="http://schemas.microsoft.com/office/powerpoint/2010/main" val="62552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688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638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0" y="0"/>
            <a:ext cx="605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6051176" y="0"/>
            <a:ext cx="309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0500" tIns="30250" rIns="60500" bIns="30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326841" y="1880795"/>
            <a:ext cx="25416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6326841" y="2571750"/>
            <a:ext cx="2541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8216" y="4598058"/>
            <a:ext cx="323565" cy="32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11449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11449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4040664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264986" y="4403848"/>
            <a:ext cx="8613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6055167" y="1533699"/>
            <a:ext cx="26733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6055167" y="2468061"/>
            <a:ext cx="26733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chart" idx="2"/>
          </p:nvPr>
        </p:nvSpPr>
        <p:spPr>
          <a:xfrm>
            <a:off x="839933" y="954952"/>
            <a:ext cx="45417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36" name="Google Shape;136;p28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8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2">
            <a:alphaModFix/>
          </a:blip>
          <a:srcRect t="6244" r="31394"/>
          <a:stretch/>
        </p:blipFill>
        <p:spPr>
          <a:xfrm>
            <a:off x="5563251" y="0"/>
            <a:ext cx="3580748" cy="5007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31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482653" y="2778619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2"/>
          <p:cNvCxnSpPr/>
          <p:nvPr/>
        </p:nvCxnSpPr>
        <p:spPr>
          <a:xfrm>
            <a:off x="583506" y="3928468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6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0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CSU">
  <p:cSld name="Title Green Dots CSU">
    <p:bg>
      <p:bgPr>
        <a:solidFill>
          <a:schemeClr val="dk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5" name="Google Shape;65;p15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1347817" y="1851211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2">
            <a:alphaModFix/>
          </a:blip>
          <a:srcRect l="-220" t="28562" b="57446"/>
          <a:stretch/>
        </p:blipFill>
        <p:spPr>
          <a:xfrm>
            <a:off x="163382" y="3993671"/>
            <a:ext cx="8780259" cy="12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491658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4" name="Google Shape;164;p35"/>
          <p:cNvGrpSpPr/>
          <p:nvPr/>
        </p:nvGrpSpPr>
        <p:grpSpPr>
          <a:xfrm>
            <a:off x="0" y="4498086"/>
            <a:ext cx="9144488" cy="408426"/>
            <a:chOff x="0" y="6739600"/>
            <a:chExt cx="13817600" cy="617144"/>
          </a:xfrm>
        </p:grpSpPr>
        <p:pic>
          <p:nvPicPr>
            <p:cNvPr id="165" name="Google Shape;16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4" cy="6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3379284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3"/>
          </p:nvPr>
        </p:nvSpPr>
        <p:spPr>
          <a:xfrm>
            <a:off x="6266909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6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72" name="Google Shape;172;p36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6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9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644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274289"/>
            <a:ext cx="2329703" cy="5210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6980992" y="4638224"/>
            <a:ext cx="1653004" cy="33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94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6146104" y="4830445"/>
            <a:ext cx="3044985" cy="296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662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(Albert.Lionelle@colostate.edu), updated by Marcia Moraes (marcia.moraes@colostate.edu)</a:t>
            </a:r>
            <a:endParaRPr lang="en-US" sz="662" b="0" dirty="0">
              <a:solidFill>
                <a:srgbClr val="7F7F7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3304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793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2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6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478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33952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97947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05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15637" y="27597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233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1002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27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1002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7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47817" y="1819932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163382" y="3993671"/>
            <a:ext cx="8780257" cy="124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66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491658" y="1790419"/>
            <a:ext cx="2385433" cy="44640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497849"/>
            <a:ext cx="9144000" cy="40840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379284" y="1790419"/>
            <a:ext cx="2385433" cy="44640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6266909" y="1790419"/>
            <a:ext cx="2385433" cy="44640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986015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5117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6051176" y="0"/>
            <a:ext cx="3092824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26841" y="1846010"/>
            <a:ext cx="2541494" cy="387995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1853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26841" y="2571750"/>
            <a:ext cx="2541494" cy="372731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216" y="4598058"/>
            <a:ext cx="323566" cy="32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1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11449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1449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40665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6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785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4785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0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23582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987" y="4403848"/>
            <a:ext cx="8614026" cy="550539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909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44713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216291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055167" y="1533699"/>
            <a:ext cx="2673197" cy="886144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5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55167" y="2468061"/>
            <a:ext cx="2673197" cy="372731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839933" y="954952"/>
            <a:ext cx="4541694" cy="33063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60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48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710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4832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5563252" y="0"/>
            <a:ext cx="3580749" cy="500705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1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7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2654" y="2778581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83506" y="3928468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6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0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21" marR="0" lvl="0" indent="-304814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42" marR="0" lvl="1" indent="-298464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63" marR="0" lvl="2" indent="-298464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84" marR="0" lvl="3" indent="-298464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105" marR="0" lvl="4" indent="-298464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326" marR="0" lvl="5" indent="-355616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547" marR="0" lvl="6" indent="-355616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768" marR="0" lvl="7" indent="-355616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989" marR="0" lvl="8" indent="-355616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020148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8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A9A9C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grpSp>
        <p:nvGrpSpPr>
          <p:cNvPr id="103" name="Google Shape;103;p21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04" name="Google Shape;104;p21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1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37" y="1646393"/>
            <a:ext cx="83127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638" y="20033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37" y="1142129"/>
            <a:ext cx="8312726" cy="2089162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299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463005" rtl="0" eaLnBrk="1" latinLnBrk="0" hangingPunct="1">
        <a:spcBef>
          <a:spcPct val="0"/>
        </a:spcBef>
        <a:buNone/>
        <a:defRPr sz="3574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347254" indent="-347254" algn="l" defTabSz="463005" rtl="0" eaLnBrk="1" latinLnBrk="0" hangingPunct="1">
        <a:lnSpc>
          <a:spcPct val="120000"/>
        </a:lnSpc>
        <a:spcBef>
          <a:spcPts val="397"/>
        </a:spcBef>
        <a:spcAft>
          <a:spcPts val="397"/>
        </a:spcAft>
        <a:buFont typeface="Arial"/>
        <a:buChar char="•"/>
        <a:defRPr sz="1191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752384" indent="-289379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157515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•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1620520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2083526" indent="-231502" algn="l" defTabSz="463005" rtl="0" eaLnBrk="1" latinLnBrk="0" hangingPunct="1">
        <a:spcBef>
          <a:spcPct val="20000"/>
        </a:spcBef>
        <a:buFont typeface="Arial"/>
        <a:buChar char="»"/>
        <a:defRPr sz="1091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2546532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9539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2543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35550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1pPr>
      <a:lvl2pPr marL="46300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2pPr>
      <a:lvl3pPr marL="926012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3pPr>
      <a:lvl4pPr marL="1389017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4pPr>
      <a:lvl5pPr marL="1852024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5pPr>
      <a:lvl6pPr marL="2315029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6pPr>
      <a:lvl7pPr marL="277803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7pPr>
      <a:lvl8pPr marL="3241041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8pPr>
      <a:lvl9pPr marL="3704046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152: </a:t>
            </a:r>
            <a:r>
              <a:rPr lang="en-US" dirty="0"/>
              <a:t>While Loops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/>
              <a:t>CS 152: </a:t>
            </a:r>
            <a:r>
              <a:rPr lang="en-US" dirty="0"/>
              <a:t>Python for STEM</a:t>
            </a:r>
            <a:endParaRPr dirty="0"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107900" y="4541175"/>
            <a:ext cx="69282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 Colorado State University 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Computer Science Department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Slides Originally Created by Albert Lionelle and Updated by Marcia Moraes</a:t>
            </a:r>
            <a:endParaRPr sz="800" dirty="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A88B0-CF49-5149-8DBA-17B1BA80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55" y="336084"/>
            <a:ext cx="8312700" cy="672000"/>
          </a:xfrm>
        </p:spPr>
        <p:txBody>
          <a:bodyPr/>
          <a:lstStyle/>
          <a:p>
            <a:r>
              <a:rPr lang="en-US" dirty="0"/>
              <a:t>Weekly Announcements!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DD550C-4944-FFDE-744B-F2BF174D3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364" y="0"/>
            <a:ext cx="1875636" cy="23846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C2E250-EE5B-4DED-A152-E16E414DFF32}"/>
              </a:ext>
            </a:extLst>
          </p:cNvPr>
          <p:cNvSpPr txBox="1"/>
          <p:nvPr/>
        </p:nvSpPr>
        <p:spPr>
          <a:xfrm>
            <a:off x="476335" y="1245870"/>
            <a:ext cx="56309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 Reminders: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3 (</a:t>
            </a:r>
            <a:r>
              <a:rPr lang="en-US" dirty="0" err="1"/>
              <a:t>zyBooks</a:t>
            </a:r>
            <a:r>
              <a:rPr lang="en-US" dirty="0"/>
              <a:t>) – you already should have done that for Monday’s class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01 – Warm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4 (</a:t>
            </a:r>
            <a:r>
              <a:rPr lang="en-US" dirty="0" err="1"/>
              <a:t>zyBooks</a:t>
            </a:r>
            <a:r>
              <a:rPr lang="en-US" dirty="0"/>
              <a:t>) – you already should have done that for today’s class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02 -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5 (zyBooks) - – you already should have done that for today’s class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RPA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264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489432" y="108166"/>
            <a:ext cx="8312700" cy="672000"/>
          </a:xfrm>
          <a:prstGeom prst="rect">
            <a:avLst/>
          </a:prstGeom>
        </p:spPr>
        <p:txBody>
          <a:bodyPr spcFirstLastPara="1" vert="horz" wrap="square" lIns="60500" tIns="60500" rIns="60500" bIns="60500" rtlCol="0" anchor="b" anchorCtr="0">
            <a:noAutofit/>
          </a:bodyPr>
          <a:lstStyle/>
          <a:p>
            <a:r>
              <a:rPr lang="en-US" dirty="0"/>
              <a:t>Recall and Understanding Activity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A84413-A189-4E45-8BC1-0BAF8D044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433" y="780166"/>
            <a:ext cx="3992256" cy="3814412"/>
          </a:xfrm>
        </p:spPr>
        <p:txBody>
          <a:bodyPr/>
          <a:lstStyle/>
          <a:p>
            <a:r>
              <a:rPr lang="en-US" sz="1800" dirty="0"/>
              <a:t>Analyze the function </a:t>
            </a:r>
          </a:p>
          <a:p>
            <a:r>
              <a:rPr lang="en-US" sz="1800" dirty="0"/>
              <a:t>Write what is it purpose</a:t>
            </a:r>
          </a:p>
          <a:p>
            <a:r>
              <a:rPr lang="en-US" sz="1800" dirty="0"/>
              <a:t>Write what should be “Message 1” and “Message 2”</a:t>
            </a:r>
          </a:p>
          <a:p>
            <a:r>
              <a:rPr lang="en-US" sz="1800" dirty="0"/>
              <a:t>Write some test cases for this function.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CE0028-C232-D079-44BA-37C465B31CC1}"/>
              </a:ext>
            </a:extLst>
          </p:cNvPr>
          <p:cNvSpPr txBox="1"/>
          <p:nvPr/>
        </p:nvSpPr>
        <p:spPr>
          <a:xfrm>
            <a:off x="4769759" y="971312"/>
            <a:ext cx="3884808" cy="160043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def functionSomething(num):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if num == 0: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print(num, "Message 1")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elif num%2==0: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print(num, "Message 1")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print(num, "Message 2")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6ED08A3-CB58-622E-1A95-0E0A73543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8" y="229976"/>
            <a:ext cx="8312726" cy="738664"/>
          </a:xfrm>
        </p:spPr>
        <p:txBody>
          <a:bodyPr/>
          <a:lstStyle/>
          <a:p>
            <a:r>
              <a:rPr lang="en-US" dirty="0"/>
              <a:t>What are computers good at?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6CC58FB-5307-C1C4-F3A5-9B47F12FB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0721" y="968640"/>
            <a:ext cx="6927367" cy="3814412"/>
          </a:xfrm>
        </p:spPr>
        <p:txBody>
          <a:bodyPr/>
          <a:lstStyle/>
          <a:p>
            <a:r>
              <a:rPr lang="en-US" sz="1800" dirty="0"/>
              <a:t>Computers are good at three things</a:t>
            </a:r>
          </a:p>
          <a:p>
            <a:pPr lvl="1"/>
            <a:r>
              <a:rPr lang="en-US" sz="1400" dirty="0"/>
              <a:t>Calculations</a:t>
            </a:r>
          </a:p>
          <a:p>
            <a:pPr lvl="1"/>
            <a:r>
              <a:rPr lang="en-US" sz="1400" dirty="0"/>
              <a:t>Formal logic</a:t>
            </a:r>
          </a:p>
          <a:p>
            <a:pPr lvl="1"/>
            <a:r>
              <a:rPr lang="en-US" sz="1400" dirty="0"/>
              <a:t>Repeating what you just asked it to do (iteration/loops) </a:t>
            </a:r>
          </a:p>
          <a:p>
            <a:r>
              <a:rPr lang="en-US" sz="1800" dirty="0"/>
              <a:t>Coincidently</a:t>
            </a:r>
          </a:p>
          <a:p>
            <a:pPr lvl="1"/>
            <a:r>
              <a:rPr lang="en-US" sz="1400" dirty="0"/>
              <a:t>Three areas humans tend to struggle with</a:t>
            </a:r>
          </a:p>
          <a:p>
            <a:r>
              <a:rPr lang="en-US" sz="1800" dirty="0"/>
              <a:t>If you understand </a:t>
            </a:r>
          </a:p>
          <a:p>
            <a:pPr lvl="1"/>
            <a:r>
              <a:rPr lang="en-US" sz="1400" dirty="0"/>
              <a:t>Calculations</a:t>
            </a:r>
          </a:p>
          <a:p>
            <a:pPr lvl="1"/>
            <a:r>
              <a:rPr lang="en-US" sz="1400" dirty="0"/>
              <a:t>Formal Logic</a:t>
            </a:r>
          </a:p>
          <a:p>
            <a:pPr lvl="1"/>
            <a:r>
              <a:rPr lang="en-US" sz="1400" dirty="0"/>
              <a:t>And Loops </a:t>
            </a:r>
          </a:p>
          <a:p>
            <a:pPr lvl="1"/>
            <a:r>
              <a:rPr lang="en-US" sz="1400" dirty="0"/>
              <a:t>You will be able to accomplish impressive programs</a:t>
            </a:r>
          </a:p>
          <a:p>
            <a:pPr lvl="1"/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EF4A-2C3E-194F-B62B-FF48FC14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8" y="216139"/>
            <a:ext cx="8312700" cy="672000"/>
          </a:xfrm>
        </p:spPr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59C9E-81BD-C144-8D15-63C7EB011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8" y="934147"/>
            <a:ext cx="8312700" cy="967637"/>
          </a:xfrm>
        </p:spPr>
        <p:txBody>
          <a:bodyPr/>
          <a:lstStyle/>
          <a:p>
            <a:r>
              <a:rPr lang="en-US" sz="2000" dirty="0"/>
              <a:t>You know conditions (from if statements)</a:t>
            </a:r>
          </a:p>
          <a:p>
            <a:r>
              <a:rPr lang="en-US" sz="2000" dirty="0"/>
              <a:t>Loops *while* the condition is True</a:t>
            </a:r>
            <a:endParaRPr lang="en-US" sz="180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8514357-115E-4FA2-745B-F48E8F79603E}"/>
              </a:ext>
            </a:extLst>
          </p:cNvPr>
          <p:cNvSpPr txBox="1">
            <a:spLocks/>
          </p:cNvSpPr>
          <p:nvPr/>
        </p:nvSpPr>
        <p:spPr>
          <a:xfrm>
            <a:off x="628075" y="1776683"/>
            <a:ext cx="12561453" cy="967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5A4CE4-393F-7789-DD05-134C6360C7E8}"/>
              </a:ext>
            </a:extLst>
          </p:cNvPr>
          <p:cNvSpPr/>
          <p:nvPr/>
        </p:nvSpPr>
        <p:spPr>
          <a:xfrm>
            <a:off x="756356" y="1941144"/>
            <a:ext cx="5960294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"infinite loop, breaks computer"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F9E798-8129-EA45-AB68-0E8A96CA9E0B}"/>
              </a:ext>
            </a:extLst>
          </p:cNvPr>
          <p:cNvSpPr/>
          <p:nvPr/>
        </p:nvSpPr>
        <p:spPr>
          <a:xfrm>
            <a:off x="756355" y="2679137"/>
            <a:ext cx="5960294" cy="954107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increment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82DCE3-4593-C9E3-D6C1-3AEA3D419A91}"/>
              </a:ext>
            </a:extLst>
          </p:cNvPr>
          <p:cNvSpPr/>
          <p:nvPr/>
        </p:nvSpPr>
        <p:spPr>
          <a:xfrm>
            <a:off x="756355" y="3832645"/>
            <a:ext cx="5960294" cy="954107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check =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 you want to build a snowman?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check !=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'y'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 want to build a snowman."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check =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 you want to build a snowman?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975613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EF4A-2C3E-194F-B62B-FF48FC14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8" y="216139"/>
            <a:ext cx="8312700" cy="672000"/>
          </a:xfrm>
        </p:spPr>
        <p:txBody>
          <a:bodyPr/>
          <a:lstStyle/>
          <a:p>
            <a:r>
              <a:rPr lang="en-US" dirty="0"/>
              <a:t>While Loop – Counted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59C9E-81BD-C144-8D15-63C7EB011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8" y="934147"/>
            <a:ext cx="8312700" cy="967637"/>
          </a:xfrm>
        </p:spPr>
        <p:txBody>
          <a:bodyPr/>
          <a:lstStyle/>
          <a:p>
            <a:r>
              <a:rPr lang="en-US" sz="2000" dirty="0"/>
              <a:t>Is the kind of loop that we know how many times the loop is going to be executed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8514357-115E-4FA2-745B-F48E8F79603E}"/>
              </a:ext>
            </a:extLst>
          </p:cNvPr>
          <p:cNvSpPr txBox="1">
            <a:spLocks/>
          </p:cNvSpPr>
          <p:nvPr/>
        </p:nvSpPr>
        <p:spPr>
          <a:xfrm>
            <a:off x="628075" y="1776683"/>
            <a:ext cx="12561453" cy="967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F9E798-8129-EA45-AB68-0E8A96CA9E0B}"/>
              </a:ext>
            </a:extLst>
          </p:cNvPr>
          <p:cNvSpPr/>
          <p:nvPr/>
        </p:nvSpPr>
        <p:spPr>
          <a:xfrm>
            <a:off x="756355" y="2679137"/>
            <a:ext cx="5960294" cy="954107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increment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8815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FBFA-B4F8-4B41-A345-2555AF73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8" y="233952"/>
            <a:ext cx="8312726" cy="734688"/>
          </a:xfrm>
        </p:spPr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EABE0-97EF-264A-B1C9-BD4BA1FBFD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271" y="1274347"/>
            <a:ext cx="2871676" cy="931409"/>
          </a:xfrm>
        </p:spPr>
        <p:txBody>
          <a:bodyPr/>
          <a:lstStyle/>
          <a:p>
            <a:pPr fontAlgn="base"/>
            <a:r>
              <a:rPr lang="en-US" dirty="0">
                <a:cs typeface="Consolas" panose="020B0609020204030204" pitchFamily="49" charset="0"/>
              </a:rPr>
              <a:t>Lets assume:</a:t>
            </a:r>
          </a:p>
          <a:p>
            <a:pPr marL="463005" lvl="1" indent="0" fontAlgn="base">
              <a:buNone/>
            </a:pPr>
            <a:r>
              <a:rPr lang="en-US" sz="1191" dirty="0">
                <a:latin typeface="Consolas" panose="020B0609020204030204" pitchFamily="49" charset="0"/>
                <a:cs typeface="Consolas" panose="020B0609020204030204" pitchFamily="49" charset="0"/>
              </a:rPr>
              <a:t>end = 3;</a:t>
            </a:r>
          </a:p>
          <a:p>
            <a:pPr marL="463005" lvl="1" indent="0" fontAlgn="base">
              <a:buNone/>
            </a:pPr>
            <a:r>
              <a:rPr lang="en-US" sz="1191" dirty="0">
                <a:latin typeface="Consolas" panose="020B0609020204030204" pitchFamily="49" charset="0"/>
                <a:cs typeface="Consolas" panose="020B0609020204030204" pitchFamily="49" charset="0"/>
              </a:rPr>
              <a:t>start = 1;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93167" y="1690252"/>
            <a:ext cx="524922" cy="296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37049">
              <a:buClrTx/>
            </a:pPr>
            <a:r>
              <a:rPr lang="en-US" sz="1324" kern="1200" dirty="0">
                <a:latin typeface="Consolas" panose="020B0609020204030204" pitchFamily="49" charset="0"/>
                <a:ea typeface="+mn-ea"/>
                <a:cs typeface="+mn-cs"/>
              </a:rPr>
              <a:t>end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1" y="1690252"/>
            <a:ext cx="669922" cy="296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37049">
              <a:buClrTx/>
            </a:pPr>
            <a:r>
              <a:rPr lang="en-US" sz="1324" kern="1200" dirty="0">
                <a:latin typeface="Consolas" panose="020B0609020204030204" pitchFamily="49" charset="0"/>
                <a:ea typeface="+mn-ea"/>
                <a:cs typeface="+mn-cs"/>
              </a:rPr>
              <a:t>start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51782" y="2046219"/>
            <a:ext cx="524922" cy="296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337049">
              <a:buClrTx/>
            </a:pPr>
            <a:r>
              <a:rPr lang="en-US" sz="1324" kern="1200" dirty="0"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44500" y="3070835"/>
            <a:ext cx="524922" cy="296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337049">
              <a:buClrTx/>
            </a:pPr>
            <a:r>
              <a:rPr lang="en-US" sz="1324" kern="1200" dirty="0"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4500" y="2062106"/>
            <a:ext cx="524922" cy="296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337049">
              <a:buClrTx/>
            </a:pPr>
            <a:r>
              <a:rPr lang="en-US" sz="1324" kern="1200" dirty="0"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88EABE0-97EF-264A-B1C9-BD4BA1FBFD1F}"/>
              </a:ext>
            </a:extLst>
          </p:cNvPr>
          <p:cNvSpPr txBox="1">
            <a:spLocks/>
          </p:cNvSpPr>
          <p:nvPr/>
        </p:nvSpPr>
        <p:spPr>
          <a:xfrm>
            <a:off x="225516" y="2220355"/>
            <a:ext cx="2871676" cy="971541"/>
          </a:xfrm>
          <a:prstGeom prst="rect">
            <a:avLst/>
          </a:prstGeom>
        </p:spPr>
        <p:txBody>
          <a:bodyPr vert="horz" lIns="60512" tIns="60512" rIns="60512" bIns="60512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63005" fontAlgn="base">
              <a:spcBef>
                <a:spcPts val="397"/>
              </a:spcBef>
              <a:spcAft>
                <a:spcPts val="397"/>
              </a:spcAft>
              <a:buClrTx/>
              <a:buNone/>
            </a:pPr>
            <a:r>
              <a:rPr lang="en-US" sz="1191" dirty="0">
                <a:latin typeface="Consolas" panose="020B0609020204030204" pitchFamily="49" charset="0"/>
                <a:cs typeface="Consolas" panose="020B0609020204030204" pitchFamily="49" charset="0"/>
              </a:rPr>
              <a:t>	while(1 &lt; 3){</a:t>
            </a:r>
          </a:p>
          <a:p>
            <a:pPr marL="0" indent="0" defTabSz="463005" fontAlgn="base">
              <a:spcBef>
                <a:spcPts val="397"/>
              </a:spcBef>
              <a:spcAft>
                <a:spcPts val="397"/>
              </a:spcAft>
              <a:buClrTx/>
              <a:buNone/>
            </a:pPr>
            <a:r>
              <a:rPr lang="en-US" sz="1191" dirty="0">
                <a:latin typeface="Consolas" panose="020B0609020204030204" pitchFamily="49" charset="0"/>
                <a:cs typeface="Consolas" panose="020B0609020204030204" pitchFamily="49" charset="0"/>
              </a:rPr>
              <a:t>        start++;</a:t>
            </a:r>
          </a:p>
          <a:p>
            <a:pPr marL="0" indent="0" defTabSz="463005" fontAlgn="base">
              <a:spcBef>
                <a:spcPts val="397"/>
              </a:spcBef>
              <a:spcAft>
                <a:spcPts val="397"/>
              </a:spcAft>
              <a:buClrTx/>
              <a:buNone/>
            </a:pPr>
            <a:r>
              <a:rPr lang="en-US" sz="1191" dirty="0"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724292" y="2194463"/>
            <a:ext cx="328076" cy="72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88EABE0-97EF-264A-B1C9-BD4BA1FBFD1F}"/>
              </a:ext>
            </a:extLst>
          </p:cNvPr>
          <p:cNvSpPr txBox="1">
            <a:spLocks/>
          </p:cNvSpPr>
          <p:nvPr/>
        </p:nvSpPr>
        <p:spPr>
          <a:xfrm>
            <a:off x="225515" y="3154274"/>
            <a:ext cx="2871676" cy="971541"/>
          </a:xfrm>
          <a:prstGeom prst="rect">
            <a:avLst/>
          </a:prstGeom>
        </p:spPr>
        <p:txBody>
          <a:bodyPr vert="horz" lIns="60512" tIns="60512" rIns="60512" bIns="60512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63005" fontAlgn="base">
              <a:spcBef>
                <a:spcPts val="397"/>
              </a:spcBef>
              <a:spcAft>
                <a:spcPts val="397"/>
              </a:spcAft>
              <a:buClrTx/>
              <a:buNone/>
            </a:pPr>
            <a:r>
              <a:rPr lang="en-US" sz="1191" dirty="0">
                <a:latin typeface="Consolas" panose="020B0609020204030204" pitchFamily="49" charset="0"/>
                <a:cs typeface="Consolas" panose="020B0609020204030204" pitchFamily="49" charset="0"/>
              </a:rPr>
              <a:t>	while(2 &lt; 3){</a:t>
            </a:r>
          </a:p>
          <a:p>
            <a:pPr marL="0" indent="0" defTabSz="463005" fontAlgn="base">
              <a:spcBef>
                <a:spcPts val="397"/>
              </a:spcBef>
              <a:spcAft>
                <a:spcPts val="397"/>
              </a:spcAft>
              <a:buClrTx/>
              <a:buNone/>
            </a:pPr>
            <a:r>
              <a:rPr lang="en-US" sz="1191" dirty="0">
                <a:latin typeface="Consolas" panose="020B0609020204030204" pitchFamily="49" charset="0"/>
                <a:cs typeface="Consolas" panose="020B0609020204030204" pitchFamily="49" charset="0"/>
              </a:rPr>
              <a:t>        start++;</a:t>
            </a:r>
          </a:p>
          <a:p>
            <a:pPr marL="0" indent="0" defTabSz="463005" fontAlgn="base">
              <a:spcBef>
                <a:spcPts val="397"/>
              </a:spcBef>
              <a:spcAft>
                <a:spcPts val="397"/>
              </a:spcAft>
              <a:buClrTx/>
              <a:buNone/>
            </a:pPr>
            <a:r>
              <a:rPr lang="en-US" sz="1191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4905" y="2600619"/>
            <a:ext cx="524922" cy="296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337049">
              <a:buClrTx/>
            </a:pPr>
            <a:r>
              <a:rPr lang="en-US" sz="1324" kern="1200" dirty="0"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24292" y="2733008"/>
            <a:ext cx="291623" cy="82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88EABE0-97EF-264A-B1C9-BD4BA1FBFD1F}"/>
              </a:ext>
            </a:extLst>
          </p:cNvPr>
          <p:cNvSpPr txBox="1">
            <a:spLocks/>
          </p:cNvSpPr>
          <p:nvPr/>
        </p:nvSpPr>
        <p:spPr>
          <a:xfrm>
            <a:off x="263272" y="4079565"/>
            <a:ext cx="5466137" cy="649017"/>
          </a:xfrm>
          <a:prstGeom prst="rect">
            <a:avLst/>
          </a:prstGeom>
        </p:spPr>
        <p:txBody>
          <a:bodyPr vert="horz" wrap="square" lIns="60512" tIns="60512" rIns="60512" bIns="60512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63005" fontAlgn="base">
              <a:spcBef>
                <a:spcPts val="397"/>
              </a:spcBef>
              <a:spcAft>
                <a:spcPts val="397"/>
              </a:spcAft>
              <a:buClrTx/>
              <a:buNone/>
            </a:pPr>
            <a:r>
              <a:rPr lang="en-US" sz="1191" dirty="0">
                <a:latin typeface="Consolas" panose="020B0609020204030204" pitchFamily="49" charset="0"/>
                <a:cs typeface="Consolas" panose="020B0609020204030204" pitchFamily="49" charset="0"/>
              </a:rPr>
              <a:t>	while(3 &lt; 3) – out of while</a:t>
            </a:r>
          </a:p>
          <a:p>
            <a:pPr marL="0" indent="0" defTabSz="463005" fontAlgn="base">
              <a:spcBef>
                <a:spcPts val="397"/>
              </a:spcBef>
              <a:spcAft>
                <a:spcPts val="397"/>
              </a:spcAft>
              <a:buClrTx/>
              <a:buNone/>
            </a:pPr>
            <a:r>
              <a:rPr lang="en-US" sz="1191" dirty="0">
                <a:latin typeface="Consolas" panose="020B0609020204030204" pitchFamily="49" charset="0"/>
                <a:cs typeface="Consolas" panose="020B0609020204030204" pitchFamily="49" charset="0"/>
              </a:rPr>
              <a:t>	print(“Start is now: ”, start);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E32360-0213-42C1-B696-EB18B2D3D47B}"/>
              </a:ext>
            </a:extLst>
          </p:cNvPr>
          <p:cNvSpPr txBox="1"/>
          <p:nvPr/>
        </p:nvSpPr>
        <p:spPr>
          <a:xfrm>
            <a:off x="4233903" y="198829"/>
            <a:ext cx="47016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8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simpleWhile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(start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end):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start &lt; end: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start +=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(“Start is now: ”, start)</a:t>
            </a:r>
          </a:p>
        </p:txBody>
      </p:sp>
    </p:spTree>
    <p:extLst>
      <p:ext uri="{BB962C8B-B14F-4D97-AF65-F5344CB8AC3E}">
        <p14:creationId xmlns:p14="http://schemas.microsoft.com/office/powerpoint/2010/main" val="20294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  <p:bldP spid="9" grpId="0" animBg="1"/>
      <p:bldP spid="10" grpId="0" animBg="1"/>
      <p:bldP spid="11" grpId="0" animBg="1"/>
      <p:bldP spid="12" grpId="0" build="p"/>
      <p:bldP spid="12" grpId="1" build="allAtOnce"/>
      <p:bldP spid="15" grpId="0" uiExpand="1" build="p"/>
      <p:bldP spid="16" grpId="0" animBg="1"/>
      <p:bldP spid="20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EF4A-2C3E-194F-B62B-FF48FC14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8" y="216139"/>
            <a:ext cx="8312700" cy="672000"/>
          </a:xfrm>
        </p:spPr>
        <p:txBody>
          <a:bodyPr/>
          <a:lstStyle/>
          <a:p>
            <a:r>
              <a:rPr lang="en-US" dirty="0"/>
              <a:t>While Loop – Conditional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59C9E-81BD-C144-8D15-63C7EB011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8" y="934147"/>
            <a:ext cx="8312700" cy="1331975"/>
          </a:xfrm>
        </p:spPr>
        <p:txBody>
          <a:bodyPr/>
          <a:lstStyle/>
          <a:p>
            <a:r>
              <a:rPr lang="en-US" sz="2000" dirty="0"/>
              <a:t>In a conditional loop we don’t know who many times the repetition is going to happen, it could be zero or multiple times.</a:t>
            </a:r>
          </a:p>
          <a:p>
            <a:r>
              <a:rPr lang="en-US" sz="2000" dirty="0"/>
              <a:t>That happens because the condition is related to a user input.</a:t>
            </a:r>
            <a:endParaRPr lang="en-US" sz="180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8514357-115E-4FA2-745B-F48E8F79603E}"/>
              </a:ext>
            </a:extLst>
          </p:cNvPr>
          <p:cNvSpPr txBox="1">
            <a:spLocks/>
          </p:cNvSpPr>
          <p:nvPr/>
        </p:nvSpPr>
        <p:spPr>
          <a:xfrm>
            <a:off x="628075" y="1776683"/>
            <a:ext cx="12561453" cy="967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82DCE3-4593-C9E3-D6C1-3AEA3D419A91}"/>
              </a:ext>
            </a:extLst>
          </p:cNvPr>
          <p:cNvSpPr/>
          <p:nvPr/>
        </p:nvSpPr>
        <p:spPr>
          <a:xfrm>
            <a:off x="724550" y="2641542"/>
            <a:ext cx="5960294" cy="954107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check =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 you want to build a snowman?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check !=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'y'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 want to build a snowman."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check =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 you want to build a snowman?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617685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EF4A-2C3E-194F-B62B-FF48FC14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8" y="193078"/>
            <a:ext cx="8312700" cy="672000"/>
          </a:xfrm>
        </p:spPr>
        <p:txBody>
          <a:bodyPr/>
          <a:lstStyle/>
          <a:p>
            <a:r>
              <a:rPr lang="en-US" dirty="0"/>
              <a:t>While Team Coding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5E842-7293-E34C-03C2-0B65BB774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5778" y="884155"/>
            <a:ext cx="8816622" cy="3936201"/>
          </a:xfrm>
        </p:spPr>
        <p:txBody>
          <a:bodyPr/>
          <a:lstStyle/>
          <a:p>
            <a:r>
              <a:rPr lang="en-US" sz="1800" dirty="0"/>
              <a:t>As a group</a:t>
            </a:r>
          </a:p>
          <a:p>
            <a:pPr lvl="1"/>
            <a:r>
              <a:rPr lang="en-US" sz="1600" dirty="0"/>
              <a:t>Write a function that has a while loop that adds all the numbers up to 100 (inclusive).</a:t>
            </a:r>
          </a:p>
          <a:p>
            <a:pPr lvl="1"/>
            <a:r>
              <a:rPr lang="en-US" sz="1600" dirty="0"/>
              <a:t>Write a function that display numbers from -10 to -1 using a while loop</a:t>
            </a:r>
          </a:p>
          <a:p>
            <a:pPr lvl="1"/>
            <a:r>
              <a:rPr lang="en-US" sz="1600" dirty="0"/>
              <a:t>Write a function that find the factorial of a given number</a:t>
            </a:r>
          </a:p>
          <a:p>
            <a:pPr lvl="1"/>
            <a:r>
              <a:rPr lang="en-US" sz="1600" dirty="0"/>
              <a:t>Write a function that receives two numbers and calculates the multiplication by addition. For example, for numbers 2 and 3, the multiplication will be calculated by 2 + 2 + 2 = </a:t>
            </a:r>
            <a:r>
              <a:rPr lang="en-US" sz="1600"/>
              <a:t>6.</a:t>
            </a:r>
          </a:p>
          <a:p>
            <a:pPr marL="615950" lvl="1" indent="0">
              <a:buNone/>
            </a:pPr>
            <a:endParaRPr lang="en-US" sz="1600" dirty="0"/>
          </a:p>
          <a:p>
            <a:r>
              <a:rPr lang="en-US" sz="1800" dirty="0"/>
              <a:t>Have one person on the group code using their laptop and </a:t>
            </a:r>
            <a:r>
              <a:rPr lang="en-US" sz="1800" dirty="0" err="1"/>
              <a:t>zybooks</a:t>
            </a:r>
            <a:r>
              <a:rPr lang="en-US" sz="1800" dirty="0"/>
              <a:t> IDE</a:t>
            </a:r>
          </a:p>
          <a:p>
            <a:pPr lvl="1"/>
            <a:r>
              <a:rPr lang="en-US" sz="1600" dirty="0"/>
              <a:t>The person who codes has to limit their input. They follow the instructions of others</a:t>
            </a:r>
          </a:p>
          <a:p>
            <a:pPr lvl="1"/>
            <a:r>
              <a:rPr lang="en-US" sz="1600" dirty="0"/>
              <a:t>We will alternate who codes each class, so you won’t always be typing.</a:t>
            </a:r>
          </a:p>
        </p:txBody>
      </p:sp>
    </p:spTree>
    <p:extLst>
      <p:ext uri="{BB962C8B-B14F-4D97-AF65-F5344CB8AC3E}">
        <p14:creationId xmlns:p14="http://schemas.microsoft.com/office/powerpoint/2010/main" val="230254226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8" ma:contentTypeDescription="Create a new document." ma:contentTypeScope="" ma:versionID="684bb740e09a87c3c1f2cd8296ab2d11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edc7b30c6a7f40413d464d3789598fe7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D3EE4C-68D3-4BA3-94E6-383E2DFDD168}">
  <ds:schemaRefs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e06ed288-fd75-4b50-bbed-f5a5df88c31c"/>
    <ds:schemaRef ds:uri="92c41bee-f0ee-4aa6-9399-a35fbb883510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0BF6372-9BCE-4DE8-9702-96FCFAC14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CBA097B-6123-4B8A-8BF9-8745C25437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968</Words>
  <Application>Microsoft Office PowerPoint</Application>
  <PresentationFormat>On-screen Show (16:9)</PresentationFormat>
  <Paragraphs>101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Consolas</vt:lpstr>
      <vt:lpstr>Courier New</vt:lpstr>
      <vt:lpstr>Franklin Gothic Book</vt:lpstr>
      <vt:lpstr>Proxima Nova</vt:lpstr>
      <vt:lpstr>Source Sans Pro</vt:lpstr>
      <vt:lpstr>Vitesse Light</vt:lpstr>
      <vt:lpstr>Wingdings</vt:lpstr>
      <vt:lpstr>Office Theme</vt:lpstr>
      <vt:lpstr>1_Office Theme</vt:lpstr>
      <vt:lpstr>PowerPoint Presentation</vt:lpstr>
      <vt:lpstr>Weekly Announcements! </vt:lpstr>
      <vt:lpstr>Recall and Understanding Activity</vt:lpstr>
      <vt:lpstr>What are computers good at?</vt:lpstr>
      <vt:lpstr>While Loop</vt:lpstr>
      <vt:lpstr>While Loop – Counted Loop</vt:lpstr>
      <vt:lpstr>While Loop</vt:lpstr>
      <vt:lpstr>While Loop – Conditional Loop</vt:lpstr>
      <vt:lpstr>While Team Coding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mmoraes</dc:creator>
  <cp:lastModifiedBy>Marcia Moraes</cp:lastModifiedBy>
  <cp:revision>34</cp:revision>
  <dcterms:modified xsi:type="dcterms:W3CDTF">2024-06-27T14:18:38Z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