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16"/>
  </p:notesMasterIdLst>
  <p:sldIdLst>
    <p:sldId id="256" r:id="rId5"/>
    <p:sldId id="268" r:id="rId6"/>
    <p:sldId id="286" r:id="rId7"/>
    <p:sldId id="304" r:id="rId8"/>
    <p:sldId id="261" r:id="rId9"/>
    <p:sldId id="277" r:id="rId10"/>
    <p:sldId id="305" r:id="rId11"/>
    <p:sldId id="306" r:id="rId12"/>
    <p:sldId id="262" r:id="rId13"/>
    <p:sldId id="263" r:id="rId14"/>
    <p:sldId id="27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4BA10FF7-FF73-4155-9E27-F972241FAF91}"/>
    <pc:docChg chg="custSel modSld">
      <pc:chgData name="Marcia Moraes" userId="c9c67e8a-58e2-4733-9a1c-5d44fec4775b" providerId="ADAL" clId="{4BA10FF7-FF73-4155-9E27-F972241FAF91}" dt="2023-01-21T00:27:53.677" v="137" actId="20577"/>
      <pc:docMkLst>
        <pc:docMk/>
      </pc:docMkLst>
      <pc:sldChg chg="modSp">
        <pc:chgData name="Marcia Moraes" userId="c9c67e8a-58e2-4733-9a1c-5d44fec4775b" providerId="ADAL" clId="{4BA10FF7-FF73-4155-9E27-F972241FAF91}" dt="2023-01-21T00:27:08.271" v="29" actId="1076"/>
        <pc:sldMkLst>
          <pc:docMk/>
          <pc:sldMk cId="0" sldId="263"/>
        </pc:sldMkLst>
        <pc:spChg chg="mod">
          <ac:chgData name="Marcia Moraes" userId="c9c67e8a-58e2-4733-9a1c-5d44fec4775b" providerId="ADAL" clId="{4BA10FF7-FF73-4155-9E27-F972241FAF91}" dt="2023-01-21T00:27:08.271" v="29" actId="1076"/>
          <ac:spMkLst>
            <pc:docMk/>
            <pc:sldMk cId="0" sldId="263"/>
            <ac:spMk id="246" creationId="{00000000-0000-0000-0000-000000000000}"/>
          </ac:spMkLst>
        </pc:spChg>
      </pc:sldChg>
      <pc:sldChg chg="modSp">
        <pc:chgData name="Marcia Moraes" userId="c9c67e8a-58e2-4733-9a1c-5d44fec4775b" providerId="ADAL" clId="{4BA10FF7-FF73-4155-9E27-F972241FAF91}" dt="2023-01-21T00:18:08.616" v="4" actId="6549"/>
        <pc:sldMkLst>
          <pc:docMk/>
          <pc:sldMk cId="2954226462" sldId="268"/>
        </pc:sldMkLst>
        <pc:spChg chg="mod">
          <ac:chgData name="Marcia Moraes" userId="c9c67e8a-58e2-4733-9a1c-5d44fec4775b" providerId="ADAL" clId="{4BA10FF7-FF73-4155-9E27-F972241FAF91}" dt="2023-01-21T00:18:08.616" v="4" actId="6549"/>
          <ac:spMkLst>
            <pc:docMk/>
            <pc:sldMk cId="2954226462" sldId="268"/>
            <ac:spMk id="7" creationId="{F1F79DD2-1F3F-234C-A44A-3A87D436D29A}"/>
          </ac:spMkLst>
        </pc:spChg>
      </pc:sldChg>
      <pc:sldChg chg="addSp delSp modSp">
        <pc:chgData name="Marcia Moraes" userId="c9c67e8a-58e2-4733-9a1c-5d44fec4775b" providerId="ADAL" clId="{4BA10FF7-FF73-4155-9E27-F972241FAF91}" dt="2023-01-21T00:27:53.677" v="137" actId="20577"/>
        <pc:sldMkLst>
          <pc:docMk/>
          <pc:sldMk cId="1912763063" sldId="278"/>
        </pc:sldMkLst>
        <pc:spChg chg="mod">
          <ac:chgData name="Marcia Moraes" userId="c9c67e8a-58e2-4733-9a1c-5d44fec4775b" providerId="ADAL" clId="{4BA10FF7-FF73-4155-9E27-F972241FAF91}" dt="2023-01-21T00:27:21.912" v="45" actId="20577"/>
          <ac:spMkLst>
            <pc:docMk/>
            <pc:sldMk cId="1912763063" sldId="278"/>
            <ac:spMk id="2" creationId="{AD2374C8-5F3E-6C48-8DBD-B75C5876969D}"/>
          </ac:spMkLst>
        </pc:spChg>
        <pc:spChg chg="add mod">
          <ac:chgData name="Marcia Moraes" userId="c9c67e8a-58e2-4733-9a1c-5d44fec4775b" providerId="ADAL" clId="{4BA10FF7-FF73-4155-9E27-F972241FAF91}" dt="2023-01-21T00:27:53.677" v="137" actId="20577"/>
          <ac:spMkLst>
            <pc:docMk/>
            <pc:sldMk cId="1912763063" sldId="278"/>
            <ac:spMk id="4" creationId="{745C59E7-FD62-4376-96D4-CD3ABC057738}"/>
          </ac:spMkLst>
        </pc:spChg>
        <pc:spChg chg="del mod">
          <ac:chgData name="Marcia Moraes" userId="c9c67e8a-58e2-4733-9a1c-5d44fec4775b" providerId="ADAL" clId="{4BA10FF7-FF73-4155-9E27-F972241FAF91}" dt="2023-01-21T00:27:13.514" v="30" actId="478"/>
          <ac:spMkLst>
            <pc:docMk/>
            <pc:sldMk cId="1912763063" sldId="278"/>
            <ac:spMk id="5" creationId="{B8E27C30-8DFC-D246-AB2C-48410D2B6BC1}"/>
          </ac:spMkLst>
        </pc:spChg>
      </pc:sldChg>
    </pc:docChg>
  </pc:docChgLst>
  <pc:docChgLst>
    <pc:chgData name="Moraes,Marcia" userId="c9c67e8a-58e2-4733-9a1c-5d44fec4775b" providerId="ADAL" clId="{4CA3776E-06AD-4A9A-A1C9-CC1C3037BAA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32104fe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32104fe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d32104fe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d32104fe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Conditionals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/>
              <a:t>Secret Ninja Logic Trick</a:t>
            </a:r>
            <a:endParaRPr dirty="0"/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364000" y="1632500"/>
            <a:ext cx="3975600" cy="28827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r>
              <a:rPr lang="en" sz="1800" dirty="0"/>
              <a:t>Work it out! 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1800" dirty="0"/>
              <a:t>Draw it out - flow chart! </a:t>
            </a:r>
            <a:endParaRPr sz="1800" dirty="0"/>
          </a:p>
          <a:p>
            <a:pPr>
              <a:spcBef>
                <a:spcPts val="0"/>
              </a:spcBef>
            </a:pPr>
            <a:r>
              <a:rPr lang="en" sz="1800" dirty="0"/>
              <a:t>Really - just that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800" dirty="0"/>
              <a:t>Often we over think it</a:t>
            </a:r>
            <a:endParaRPr sz="1800" dirty="0"/>
          </a:p>
        </p:txBody>
      </p:sp>
      <p:sp>
        <p:nvSpPr>
          <p:cNvPr id="247" name="Google Shape;247;p46"/>
          <p:cNvSpPr/>
          <p:nvPr/>
        </p:nvSpPr>
        <p:spPr>
          <a:xfrm>
            <a:off x="5095350" y="1632500"/>
            <a:ext cx="2494800" cy="55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&gt; 100: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46"/>
          <p:cNvSpPr/>
          <p:nvPr/>
        </p:nvSpPr>
        <p:spPr>
          <a:xfrm>
            <a:off x="4339600" y="3284676"/>
            <a:ext cx="1684200" cy="9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Consolas" panose="020B0609020204030204" pitchFamily="49" charset="0"/>
              </a:rPr>
              <a:t>Scream - So many puppies!</a:t>
            </a:r>
            <a:endParaRPr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249" name="Google Shape;249;p46"/>
          <p:cNvCxnSpPr>
            <a:stCxn id="247" idx="2"/>
            <a:endCxn id="248" idx="0"/>
          </p:cNvCxnSpPr>
          <p:nvPr/>
        </p:nvCxnSpPr>
        <p:spPr>
          <a:xfrm rot="5400000">
            <a:off x="5215201" y="2157050"/>
            <a:ext cx="1094100" cy="11610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6"/>
          <p:cNvSpPr txBox="1"/>
          <p:nvPr/>
        </p:nvSpPr>
        <p:spPr>
          <a:xfrm>
            <a:off x="5383050" y="2421900"/>
            <a:ext cx="4959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/>
              <a:t>true </a:t>
            </a:r>
            <a:endParaRPr sz="1200" dirty="0"/>
          </a:p>
        </p:txBody>
      </p:sp>
      <p:sp>
        <p:nvSpPr>
          <p:cNvPr id="251" name="Google Shape;251;p46"/>
          <p:cNvSpPr/>
          <p:nvPr/>
        </p:nvSpPr>
        <p:spPr>
          <a:xfrm>
            <a:off x="6662976" y="3284676"/>
            <a:ext cx="1684200" cy="919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Consolas" panose="020B0609020204030204" pitchFamily="49" charset="0"/>
              </a:rPr>
              <a:t>Sad panda, need more puppies</a:t>
            </a:r>
            <a:endParaRPr dirty="0">
              <a:latin typeface="Consolas" panose="020B0609020204030204" pitchFamily="49" charset="0"/>
            </a:endParaRPr>
          </a:p>
        </p:txBody>
      </p:sp>
      <p:cxnSp>
        <p:nvCxnSpPr>
          <p:cNvPr id="252" name="Google Shape;252;p46"/>
          <p:cNvCxnSpPr>
            <a:stCxn id="247" idx="2"/>
            <a:endCxn id="251" idx="0"/>
          </p:cNvCxnSpPr>
          <p:nvPr/>
        </p:nvCxnSpPr>
        <p:spPr>
          <a:xfrm rot="-5400000" flipH="1">
            <a:off x="6376800" y="2156451"/>
            <a:ext cx="1094100" cy="1162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46"/>
          <p:cNvSpPr txBox="1"/>
          <p:nvPr/>
        </p:nvSpPr>
        <p:spPr>
          <a:xfrm>
            <a:off x="6615251" y="2421900"/>
            <a:ext cx="6612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/>
              <a:t>false</a:t>
            </a:r>
            <a:r>
              <a:rPr lang="en" sz="927" dirty="0"/>
              <a:t> </a:t>
            </a:r>
            <a:endParaRPr sz="927" dirty="0"/>
          </a:p>
        </p:txBody>
      </p:sp>
      <p:pic>
        <p:nvPicPr>
          <p:cNvPr id="254" name="Google Shape;254;p46" descr="Image result for super secret ninja ski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176" y="42275"/>
            <a:ext cx="1429825" cy="1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ECBBE-97C5-6B43-A73A-9690596ABA9D}"/>
              </a:ext>
            </a:extLst>
          </p:cNvPr>
          <p:cNvSpPr txBox="1"/>
          <p:nvPr/>
        </p:nvSpPr>
        <p:spPr>
          <a:xfrm>
            <a:off x="602947" y="3744426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Group Project</a:t>
            </a:r>
          </a:p>
          <a:p>
            <a:r>
              <a:rPr lang="en-US" sz="1800" dirty="0"/>
              <a:t>Can you code based on the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4C8-5F3E-6C48-8DBD-B75C5876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Week 2 - Attendance</a:t>
            </a:r>
          </a:p>
        </p:txBody>
      </p:sp>
      <p:sp>
        <p:nvSpPr>
          <p:cNvPr id="4" name="Google Shape;246;p46">
            <a:extLst>
              <a:ext uri="{FF2B5EF4-FFF2-40B4-BE49-F238E27FC236}">
                <a16:creationId xmlns:a16="http://schemas.microsoft.com/office/drawing/2014/main" id="{745C59E7-FD62-4376-96D4-CD3ABC0577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38" y="1471135"/>
            <a:ext cx="6822722" cy="28827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r>
              <a:rPr lang="en-US" sz="1800" dirty="0"/>
              <a:t>Work in pairs in the Worksheet Week 2</a:t>
            </a:r>
          </a:p>
          <a:p>
            <a:r>
              <a:rPr lang="en-US" sz="1800" dirty="0"/>
              <a:t>This will count as your attendance for this lecture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127630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630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2 (</a:t>
            </a:r>
            <a:r>
              <a:rPr lang="en-US" dirty="0" err="1"/>
              <a:t>zyBooks</a:t>
            </a:r>
            <a:r>
              <a:rPr lang="en-US" dirty="0"/>
              <a:t>) – you already should have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01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3 (</a:t>
            </a:r>
            <a:r>
              <a:rPr lang="en-US" dirty="0" err="1"/>
              <a:t>zyBooks</a:t>
            </a:r>
            <a:r>
              <a:rPr lang="en-US" dirty="0"/>
              <a:t>) – you already should have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02 –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4 (</a:t>
            </a:r>
            <a:r>
              <a:rPr lang="en-US" dirty="0" err="1"/>
              <a:t>zyBooks</a:t>
            </a:r>
            <a:r>
              <a:rPr lang="en-US" dirty="0"/>
              <a:t>) – you already should have done that for today’s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535D4E-EA48-4096-0426-1215838DA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10816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32" y="780166"/>
            <a:ext cx="7917181" cy="1084481"/>
          </a:xfrm>
        </p:spPr>
        <p:txBody>
          <a:bodyPr/>
          <a:lstStyle/>
          <a:p>
            <a:r>
              <a:rPr lang="en-US" sz="1800" dirty="0"/>
              <a:t>Identify how many functions are in the code below</a:t>
            </a:r>
          </a:p>
          <a:p>
            <a:r>
              <a:rPr lang="en-US" sz="1800" dirty="0"/>
              <a:t>List their names and parameters</a:t>
            </a:r>
          </a:p>
          <a:p>
            <a:r>
              <a:rPr lang="en-US" sz="1800" dirty="0"/>
              <a:t>Identify where the functions are being called</a:t>
            </a:r>
          </a:p>
          <a:p>
            <a:pPr lvl="1"/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E0028-C232-D079-44BA-37C465B31CC1}"/>
              </a:ext>
            </a:extLst>
          </p:cNvPr>
          <p:cNvSpPr txBox="1"/>
          <p:nvPr/>
        </p:nvSpPr>
        <p:spPr>
          <a:xfrm>
            <a:off x="762002" y="2144789"/>
            <a:ext cx="79171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 + 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greetings(msg,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print(msg + 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"!")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msg = input("Enter the greetings message: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input("Enter your first name: ")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your last name: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greetings(msg, 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415650" y="90553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Basic Conditionals</a:t>
            </a:r>
            <a:endParaRPr dirty="0"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1"/>
          </p:nvPr>
        </p:nvSpPr>
        <p:spPr>
          <a:xfrm>
            <a:off x="415650" y="762553"/>
            <a:ext cx="8312700" cy="4132059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t" anchorCtr="0">
            <a:noAutofit/>
          </a:bodyPr>
          <a:lstStyle/>
          <a:p>
            <a:pPr>
              <a:buChar char="●"/>
            </a:pPr>
            <a:r>
              <a:rPr lang="en" sz="1800" dirty="0"/>
              <a:t>Logic that evaluates as</a:t>
            </a:r>
            <a:endParaRPr sz="1800" dirty="0"/>
          </a:p>
          <a:p>
            <a:pPr lvl="1">
              <a:spcBef>
                <a:spcPts val="0"/>
              </a:spcBef>
              <a:buChar char="○"/>
            </a:pPr>
            <a:r>
              <a:rPr lang="en" sz="1400" dirty="0"/>
              <a:t>Yes or No</a:t>
            </a:r>
            <a:endParaRPr sz="1400" dirty="0"/>
          </a:p>
          <a:p>
            <a:pPr lvl="1">
              <a:spcBef>
                <a:spcPts val="0"/>
              </a:spcBef>
              <a:buChar char="○"/>
            </a:pPr>
            <a:r>
              <a:rPr lang="en" sz="1400" dirty="0"/>
              <a:t>True or False (called a Boolean)</a:t>
            </a:r>
          </a:p>
          <a:p>
            <a:pPr lvl="1">
              <a:spcBef>
                <a:spcPts val="0"/>
              </a:spcBef>
              <a:buChar char="○"/>
            </a:pPr>
            <a:endParaRPr sz="1400" dirty="0"/>
          </a:p>
          <a:p>
            <a:pPr>
              <a:spcBef>
                <a:spcPts val="0"/>
              </a:spcBef>
              <a:buChar char="●"/>
            </a:pPr>
            <a:r>
              <a:rPr lang="en" sz="1800" dirty="0"/>
              <a:t>Essential in all programming languages</a:t>
            </a:r>
            <a:endParaRPr sz="1800"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You mentally do this all the time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100 pennies greater than $1? </a:t>
            </a:r>
            <a:endParaRPr dirty="0"/>
          </a:p>
          <a:p>
            <a:pPr marL="0" indent="0">
              <a:buNone/>
            </a:pPr>
            <a:endParaRPr dirty="0"/>
          </a:p>
          <a:p>
            <a:pPr>
              <a:buChar char="●"/>
            </a:pPr>
            <a:r>
              <a:rPr lang="en" sz="1800" dirty="0"/>
              <a:t>Common logic operators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1400" dirty="0"/>
              <a:t>==   Equals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&lt;     Less than (is left less than right)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&gt;     Greater than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&lt;=   Less than OR equal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&gt;=   Greater than OR equal</a:t>
            </a:r>
            <a:endParaRPr sz="1400" dirty="0"/>
          </a:p>
          <a:p>
            <a:pPr lvl="1">
              <a:spcBef>
                <a:spcPts val="0"/>
              </a:spcBef>
            </a:pPr>
            <a:r>
              <a:rPr lang="en" sz="1400" dirty="0"/>
              <a:t>!=    not equal ( ! is your NOT character)</a:t>
            </a:r>
            <a:endParaRPr sz="1400" dirty="0"/>
          </a:p>
          <a:p>
            <a:pPr marL="0" indent="0">
              <a:spcAft>
                <a:spcPts val="4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415638" y="27438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Structure of if statements</a:t>
            </a:r>
            <a:endParaRPr dirty="0"/>
          </a:p>
        </p:txBody>
      </p:sp>
      <p:sp>
        <p:nvSpPr>
          <p:cNvPr id="231" name="Google Shape;231;p44"/>
          <p:cNvSpPr txBox="1"/>
          <p:nvPr/>
        </p:nvSpPr>
        <p:spPr>
          <a:xfrm>
            <a:off x="137169" y="1061980"/>
            <a:ext cx="4377056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1" indent="-317514">
              <a:buSzPts val="14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if without else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4514225" y="1078501"/>
            <a:ext cx="31110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1" indent="-317514">
              <a:buSzPts val="14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if with else 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C47FD-88CE-5747-98F4-F64160C19745}"/>
              </a:ext>
            </a:extLst>
          </p:cNvPr>
          <p:cNvSpPr/>
          <p:nvPr/>
        </p:nvSpPr>
        <p:spPr>
          <a:xfrm>
            <a:off x="557546" y="1595947"/>
            <a:ext cx="3653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D3371-A41B-CD40-8F79-67D37BD283B7}"/>
              </a:ext>
            </a:extLst>
          </p:cNvPr>
          <p:cNvSpPr/>
          <p:nvPr/>
        </p:nvSpPr>
        <p:spPr>
          <a:xfrm>
            <a:off x="4840941" y="1509117"/>
            <a:ext cx="3887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happy =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happy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65E38-A6C6-8C46-AAC5-A8A262A7B127}"/>
              </a:ext>
            </a:extLst>
          </p:cNvPr>
          <p:cNvSpPr/>
          <p:nvPr/>
        </p:nvSpPr>
        <p:spPr>
          <a:xfrm>
            <a:off x="415638" y="3594864"/>
            <a:ext cx="7959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conditions are operations, so you can return the result</a:t>
            </a:r>
            <a:b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get_happy3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(puppies):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puppies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271068"/>
            <a:ext cx="8312700" cy="417285"/>
          </a:xfrm>
        </p:spPr>
        <p:txBody>
          <a:bodyPr/>
          <a:lstStyle/>
          <a:p>
            <a:r>
              <a:rPr lang="en-US" sz="1800" dirty="0"/>
              <a:t>Complete the following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2793-F400-5C42-AC21-77E51CD11ED8}"/>
              </a:ext>
            </a:extLst>
          </p:cNvPr>
          <p:cNvSpPr txBox="1"/>
          <p:nvPr/>
        </p:nvSpPr>
        <p:spPr>
          <a:xfrm>
            <a:off x="879662" y="1828333"/>
            <a:ext cx="71918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</a:rPr>
              <a:t>def </a:t>
            </a:r>
            <a:r>
              <a:rPr lang="en-US" sz="1800" dirty="0" err="1">
                <a:solidFill>
                  <a:srgbClr val="FFC66D"/>
                </a:solidFill>
              </a:rPr>
              <a:t>age_check</a:t>
            </a:r>
            <a:r>
              <a:rPr lang="en-US" sz="1800" dirty="0"/>
              <a:t>(</a:t>
            </a:r>
            <a:r>
              <a:rPr lang="en-US" sz="1800" i="1" dirty="0">
                <a:solidFill>
                  <a:srgbClr val="9876AA"/>
                </a:solidFill>
              </a:rPr>
              <a:t>age</a:t>
            </a:r>
            <a:r>
              <a:rPr lang="en-US" sz="1800" dirty="0"/>
              <a:t>):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808080"/>
                </a:solidFill>
              </a:rPr>
              <a:t>#</a:t>
            </a:r>
            <a:r>
              <a:rPr lang="en-US" sz="1800" i="1" dirty="0">
                <a:solidFill>
                  <a:srgbClr val="A8C023"/>
                </a:solidFill>
              </a:rPr>
              <a:t>TODO - add a line of code here, you  do not print here! </a:t>
            </a:r>
            <a:br>
              <a:rPr lang="en-US" sz="1800" i="1" dirty="0">
                <a:solidFill>
                  <a:srgbClr val="A8C023"/>
                </a:solidFill>
              </a:rPr>
            </a:br>
            <a:br>
              <a:rPr lang="en-US" sz="1800" i="1" dirty="0">
                <a:solidFill>
                  <a:srgbClr val="A8C023"/>
                </a:solidFill>
              </a:rPr>
            </a:br>
            <a:br>
              <a:rPr lang="en-US" sz="1800" i="1" dirty="0">
                <a:solidFill>
                  <a:srgbClr val="A8C023"/>
                </a:solidFill>
              </a:rPr>
            </a:br>
            <a:r>
              <a:rPr lang="en-US" sz="1800" dirty="0"/>
              <a:t>print(</a:t>
            </a:r>
            <a:r>
              <a:rPr lang="en-US" sz="1800" dirty="0" err="1"/>
              <a:t>age_check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897BB"/>
                </a:solidFill>
              </a:rPr>
              <a:t>21</a:t>
            </a:r>
            <a:r>
              <a:rPr lang="en-US" sz="1800" dirty="0"/>
              <a:t>)) </a:t>
            </a:r>
            <a:r>
              <a:rPr lang="en-US" sz="1800" dirty="0">
                <a:solidFill>
                  <a:srgbClr val="808080"/>
                </a:solidFill>
              </a:rPr>
              <a:t># prints True</a:t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/>
              <a:t>print(</a:t>
            </a:r>
            <a:r>
              <a:rPr lang="en-US" sz="1800" dirty="0" err="1"/>
              <a:t>age_check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897BB"/>
                </a:solidFill>
              </a:rPr>
              <a:t>20</a:t>
            </a:r>
            <a:r>
              <a:rPr lang="en-US" sz="1800" dirty="0"/>
              <a:t>)) </a:t>
            </a:r>
            <a:r>
              <a:rPr lang="en-US" sz="1800" dirty="0">
                <a:solidFill>
                  <a:srgbClr val="808080"/>
                </a:solidFill>
              </a:rPr>
              <a:t># prints False</a:t>
            </a:r>
            <a:br>
              <a:rPr lang="en-US" sz="1800" dirty="0">
                <a:solidFill>
                  <a:srgbClr val="808080"/>
                </a:solidFill>
              </a:rPr>
            </a:br>
            <a:r>
              <a:rPr lang="en-US" sz="1800" dirty="0"/>
              <a:t>print(</a:t>
            </a:r>
            <a:r>
              <a:rPr lang="en-US" sz="1800" dirty="0" err="1"/>
              <a:t>age_check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6897BB"/>
                </a:solidFill>
              </a:rPr>
              <a:t>22</a:t>
            </a:r>
            <a:r>
              <a:rPr lang="en-US" sz="1800" dirty="0"/>
              <a:t>)) </a:t>
            </a:r>
            <a:r>
              <a:rPr lang="en-US" sz="1800" dirty="0">
                <a:solidFill>
                  <a:srgbClr val="808080"/>
                </a:solidFill>
              </a:rPr>
              <a:t># prints True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75613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57843"/>
            <a:ext cx="8312700" cy="898913"/>
          </a:xfrm>
        </p:spPr>
        <p:txBody>
          <a:bodyPr/>
          <a:lstStyle/>
          <a:p>
            <a:r>
              <a:rPr lang="en-US" sz="1800" dirty="0"/>
              <a:t>Used for chaining if statements</a:t>
            </a:r>
          </a:p>
          <a:p>
            <a:r>
              <a:rPr lang="en-US" sz="1800" dirty="0"/>
              <a:t>Let’s analyze the following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2793-F400-5C42-AC21-77E51CD11ED8}"/>
              </a:ext>
            </a:extLst>
          </p:cNvPr>
          <p:cNvSpPr txBox="1"/>
          <p:nvPr/>
        </p:nvSpPr>
        <p:spPr>
          <a:xfrm>
            <a:off x="823218" y="1873935"/>
            <a:ext cx="52389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f'Positive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f'Negative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    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print("Number 0")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-1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C9ED6-B345-8EBC-966C-B3F6EC5AF1D6}"/>
              </a:ext>
            </a:extLst>
          </p:cNvPr>
          <p:cNvSpPr txBox="1"/>
          <p:nvPr/>
        </p:nvSpPr>
        <p:spPr>
          <a:xfrm>
            <a:off x="6062134" y="1968015"/>
            <a:ext cx="25420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How many tests are done each time we call </a:t>
            </a:r>
            <a:r>
              <a:rPr lang="en-US" sz="1800" dirty="0" err="1"/>
              <a:t>verify_number</a:t>
            </a:r>
            <a:r>
              <a:rPr lang="en-US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6460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2793-F400-5C42-AC21-77E51CD11ED8}"/>
              </a:ext>
            </a:extLst>
          </p:cNvPr>
          <p:cNvSpPr txBox="1"/>
          <p:nvPr/>
        </p:nvSpPr>
        <p:spPr>
          <a:xfrm>
            <a:off x="539839" y="1294477"/>
            <a:ext cx="53066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if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f'Positive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    print(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f'Negative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number: {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number:d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}')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else:print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("Number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-1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verify_number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C9ED6-B345-8EBC-966C-B3F6EC5AF1D6}"/>
              </a:ext>
            </a:extLst>
          </p:cNvPr>
          <p:cNvSpPr txBox="1"/>
          <p:nvPr/>
        </p:nvSpPr>
        <p:spPr>
          <a:xfrm>
            <a:off x="6062134" y="1968015"/>
            <a:ext cx="25420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How many tests are done each time we call </a:t>
            </a:r>
            <a:r>
              <a:rPr lang="en-US" sz="1800" dirty="0" err="1"/>
              <a:t>verify_number</a:t>
            </a:r>
            <a:r>
              <a:rPr lang="en-US" sz="1800" dirty="0"/>
              <a:t> now?</a:t>
            </a:r>
          </a:p>
        </p:txBody>
      </p:sp>
    </p:spTree>
    <p:extLst>
      <p:ext uri="{BB962C8B-B14F-4D97-AF65-F5344CB8AC3E}">
        <p14:creationId xmlns:p14="http://schemas.microsoft.com/office/powerpoint/2010/main" val="230254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B83-0F1C-3A45-9135-939C71D9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 – Group Practice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0D7FE-ADAA-344D-A4B2-36253BAAD5C4}"/>
              </a:ext>
            </a:extLst>
          </p:cNvPr>
          <p:cNvSpPr/>
          <p:nvPr/>
        </p:nvSpPr>
        <p:spPr>
          <a:xfrm>
            <a:off x="718197" y="1322270"/>
            <a:ext cx="74188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"Trap Disarmed!"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the 10-foot pole..."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dice_roll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"As far as I am aware, no traps."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"Found the trap!"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broken_rogue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63283-1D3E-8AF8-1EB6-0A02FB76BB91}"/>
              </a:ext>
            </a:extLst>
          </p:cNvPr>
          <p:cNvSpPr txBox="1"/>
          <p:nvPr/>
        </p:nvSpPr>
        <p:spPr>
          <a:xfrm>
            <a:off x="2381956" y="3650467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prints Get the 10-foot pole...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C01D6-9A28-E479-A275-AD779E96BD1D}"/>
              </a:ext>
            </a:extLst>
          </p:cNvPr>
          <p:cNvSpPr txBox="1"/>
          <p:nvPr/>
        </p:nvSpPr>
        <p:spPr>
          <a:xfrm>
            <a:off x="2381956" y="3897480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Trap Disarmed!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66D34-B997-5B25-E8A7-6D5D5DDB226A}"/>
              </a:ext>
            </a:extLst>
          </p:cNvPr>
          <p:cNvSpPr txBox="1"/>
          <p:nvPr/>
        </p:nvSpPr>
        <p:spPr>
          <a:xfrm>
            <a:off x="2381956" y="4081927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As far as I am aware, no traps.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74E44-72BB-31B2-28A5-E602725EFEC0}"/>
              </a:ext>
            </a:extLst>
          </p:cNvPr>
          <p:cNvSpPr txBox="1"/>
          <p:nvPr/>
        </p:nvSpPr>
        <p:spPr>
          <a:xfrm>
            <a:off x="2381956" y="4280971"/>
            <a:ext cx="458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Found the trap!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54190-7270-17F6-63DE-419920E26B24}"/>
              </a:ext>
            </a:extLst>
          </p:cNvPr>
          <p:cNvSpPr txBox="1"/>
          <p:nvPr/>
        </p:nvSpPr>
        <p:spPr>
          <a:xfrm>
            <a:off x="6062134" y="1968015"/>
            <a:ext cx="254202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What is printed in each call?</a:t>
            </a:r>
          </a:p>
        </p:txBody>
      </p:sp>
    </p:spTree>
    <p:extLst>
      <p:ext uri="{BB962C8B-B14F-4D97-AF65-F5344CB8AC3E}">
        <p14:creationId xmlns:p14="http://schemas.microsoft.com/office/powerpoint/2010/main" val="1426773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infopath/2007/PartnerControls"/>
    <ds:schemaRef ds:uri="e06ed288-fd75-4b50-bbed-f5a5df88c31c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92c41bee-f0ee-4aa6-9399-a35fbb883510"/>
    <ds:schemaRef ds:uri="http://schemas.microsoft.com/office/2006/documentManagement/typ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844</Words>
  <Application>Microsoft Office PowerPoint</Application>
  <PresentationFormat>On-screen Show (16:9)</PresentationFormat>
  <Paragraphs>110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Consolas</vt:lpstr>
      <vt:lpstr>Courier New</vt:lpstr>
      <vt:lpstr>Proxima Nova</vt:lpstr>
      <vt:lpstr>Source Sans Pro</vt:lpstr>
      <vt:lpstr>Wingdings</vt:lpstr>
      <vt:lpstr>Office Theme</vt:lpstr>
      <vt:lpstr>PowerPoint Presentation</vt:lpstr>
      <vt:lpstr>Weekly Announcements! </vt:lpstr>
      <vt:lpstr>Recall Activity</vt:lpstr>
      <vt:lpstr>Basic Conditionals</vt:lpstr>
      <vt:lpstr>Structure of if statements</vt:lpstr>
      <vt:lpstr>Group Practice</vt:lpstr>
      <vt:lpstr>Elif</vt:lpstr>
      <vt:lpstr>Elif</vt:lpstr>
      <vt:lpstr>Elif – Group Practice 1</vt:lpstr>
      <vt:lpstr>Secret Ninja Logic Trick</vt:lpstr>
      <vt:lpstr>Worksheet Week 2 - 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32</cp:revision>
  <dcterms:modified xsi:type="dcterms:W3CDTF">2023-01-21T00:28:00Z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