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4"/>
  </p:sldMasterIdLst>
  <p:notesMasterIdLst>
    <p:notesMasterId r:id="rId13"/>
  </p:notesMasterIdLst>
  <p:sldIdLst>
    <p:sldId id="256" r:id="rId5"/>
    <p:sldId id="268" r:id="rId6"/>
    <p:sldId id="286" r:id="rId7"/>
    <p:sldId id="304" r:id="rId8"/>
    <p:sldId id="261" r:id="rId9"/>
    <p:sldId id="277" r:id="rId10"/>
    <p:sldId id="305" r:id="rId11"/>
    <p:sldId id="30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ia Moraes" userId="c9c67e8a-58e2-4733-9a1c-5d44fec4775b" providerId="ADAL" clId="{523E43DF-48DC-4CC2-8E3F-F738CF1FC271}"/>
    <pc:docChg chg="modSld">
      <pc:chgData name="Marcia Moraes" userId="c9c67e8a-58e2-4733-9a1c-5d44fec4775b" providerId="ADAL" clId="{523E43DF-48DC-4CC2-8E3F-F738CF1FC271}" dt="2023-01-30T02:34:39.833" v="40" actId="14100"/>
      <pc:docMkLst>
        <pc:docMk/>
      </pc:docMkLst>
      <pc:sldChg chg="modSp">
        <pc:chgData name="Marcia Moraes" userId="c9c67e8a-58e2-4733-9a1c-5d44fec4775b" providerId="ADAL" clId="{523E43DF-48DC-4CC2-8E3F-F738CF1FC271}" dt="2023-01-30T02:34:39.833" v="40" actId="14100"/>
        <pc:sldMkLst>
          <pc:docMk/>
          <pc:sldMk cId="0" sldId="286"/>
        </pc:sldMkLst>
        <pc:spChg chg="mod">
          <ac:chgData name="Marcia Moraes" userId="c9c67e8a-58e2-4733-9a1c-5d44fec4775b" providerId="ADAL" clId="{523E43DF-48DC-4CC2-8E3F-F738CF1FC271}" dt="2023-01-30T02:34:39.833" v="40" actId="14100"/>
          <ac:spMkLst>
            <pc:docMk/>
            <pc:sldMk cId="0" sldId="286"/>
            <ac:spMk id="6" creationId="{BBA84413-A189-4E45-8BC1-0BAF8D04460A}"/>
          </ac:spMkLst>
        </pc:spChg>
      </pc:sldChg>
    </pc:docChg>
  </pc:docChgLst>
  <pc:docChgLst>
    <pc:chgData name="Marcia Moraes" userId="c9c67e8a-58e2-4733-9a1c-5d44fec4775b" providerId="ADAL" clId="{973E4EA9-C8C3-4013-BC09-399114053965}"/>
    <pc:docChg chg="modSld">
      <pc:chgData name="Marcia Moraes" userId="c9c67e8a-58e2-4733-9a1c-5d44fec4775b" providerId="ADAL" clId="{973E4EA9-C8C3-4013-BC09-399114053965}" dt="2023-01-30T02:45:16.428" v="0" actId="20577"/>
      <pc:docMkLst>
        <pc:docMk/>
      </pc:docMkLst>
      <pc:sldChg chg="modSp">
        <pc:chgData name="Marcia Moraes" userId="c9c67e8a-58e2-4733-9a1c-5d44fec4775b" providerId="ADAL" clId="{973E4EA9-C8C3-4013-BC09-399114053965}" dt="2023-01-30T02:45:16.428" v="0" actId="20577"/>
        <pc:sldMkLst>
          <pc:docMk/>
          <pc:sldMk cId="2954226462" sldId="268"/>
        </pc:sldMkLst>
        <pc:spChg chg="mod">
          <ac:chgData name="Marcia Moraes" userId="c9c67e8a-58e2-4733-9a1c-5d44fec4775b" providerId="ADAL" clId="{973E4EA9-C8C3-4013-BC09-399114053965}" dt="2023-01-30T02:45:16.428" v="0" actId="20577"/>
          <ac:spMkLst>
            <pc:docMk/>
            <pc:sldMk cId="2954226462" sldId="268"/>
            <ac:spMk id="7" creationId="{F1F79DD2-1F3F-234C-A44A-3A87D436D2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ddd29da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ddd29da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cb7c009e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dcb7c009e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d32104fe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d32104fe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d32104fe3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d32104fe3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497243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271068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basics-of-indexing-and-slicing-python-lists-2d12c90a94cf" TargetMode="External"/><Relationship Id="rId2" Type="http://schemas.openxmlformats.org/officeDocument/2006/relationships/hyperlink" Target="https://www.geeksforgeeks.org/python-string-format-method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152: </a:t>
            </a:r>
            <a:r>
              <a:rPr lang="en-US" dirty="0"/>
              <a:t>While Loops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CS 152: </a:t>
            </a:r>
            <a:r>
              <a:rPr lang="en-US" dirty="0"/>
              <a:t>Python for STEM</a:t>
            </a:r>
            <a:endParaRPr dirty="0"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and Updated by Marcia Moraes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1A88B0-CF49-5149-8DBA-17B1BA80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55" y="336084"/>
            <a:ext cx="8312700" cy="672000"/>
          </a:xfrm>
        </p:spPr>
        <p:txBody>
          <a:bodyPr/>
          <a:lstStyle/>
          <a:p>
            <a:r>
              <a:rPr lang="en-US" dirty="0"/>
              <a:t>Weekly Announcements!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79DD2-1F3F-234C-A44A-3A87D436D29A}"/>
              </a:ext>
            </a:extLst>
          </p:cNvPr>
          <p:cNvSpPr txBox="1"/>
          <p:nvPr/>
        </p:nvSpPr>
        <p:spPr>
          <a:xfrm>
            <a:off x="476335" y="1245870"/>
            <a:ext cx="5630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Reminders: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5– you already should have done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 03 – Warm Up and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RPA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Coding Exam 1 – you can start working on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Canvas Exam 1 – Friday as drop in hours </a:t>
            </a:r>
            <a:r>
              <a:rPr lang="en-US"/>
              <a:t>CS110 10am-4pm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D550C-4944-FFDE-744B-F2BF174D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364" y="0"/>
            <a:ext cx="1875636" cy="238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2646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89432" y="108166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-US" dirty="0"/>
              <a:t>Recall Activity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A84413-A189-4E45-8BC1-0BAF8D04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433" y="780166"/>
            <a:ext cx="4280326" cy="3814412"/>
          </a:xfrm>
        </p:spPr>
        <p:txBody>
          <a:bodyPr/>
          <a:lstStyle/>
          <a:p>
            <a:r>
              <a:rPr lang="en-US" sz="1800" dirty="0"/>
              <a:t>Individually: </a:t>
            </a:r>
          </a:p>
          <a:p>
            <a:pPr lvl="1"/>
            <a:r>
              <a:rPr lang="en-US" sz="1700" dirty="0"/>
              <a:t>analyze the function </a:t>
            </a:r>
          </a:p>
          <a:p>
            <a:pPr lvl="1"/>
            <a:r>
              <a:rPr lang="en-US" sz="1700" dirty="0"/>
              <a:t>write what is it purpose</a:t>
            </a:r>
          </a:p>
          <a:p>
            <a:pPr lvl="1"/>
            <a:r>
              <a:rPr lang="en-US" sz="1700" dirty="0"/>
              <a:t>write what should be “Message 1” and “Message 2”</a:t>
            </a:r>
          </a:p>
          <a:p>
            <a:pPr lvl="1"/>
            <a:r>
              <a:rPr lang="en-US" sz="1700" dirty="0"/>
              <a:t>write a function call</a:t>
            </a:r>
          </a:p>
          <a:p>
            <a:r>
              <a:rPr lang="en-US" sz="1800" dirty="0"/>
              <a:t>Discuss your answers with your group</a:t>
            </a:r>
          </a:p>
          <a:p>
            <a:r>
              <a:rPr lang="en-US" sz="1800" dirty="0"/>
              <a:t>Turn in your answers by the end of the class to the TAs or myself, that will be your attendance for today</a:t>
            </a:r>
          </a:p>
          <a:p>
            <a:pPr lvl="1"/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CE0028-C232-D079-44BA-37C465B31CC1}"/>
              </a:ext>
            </a:extLst>
          </p:cNvPr>
          <p:cNvSpPr txBox="1"/>
          <p:nvPr/>
        </p:nvSpPr>
        <p:spPr>
          <a:xfrm>
            <a:off x="4769759" y="971312"/>
            <a:ext cx="3884808" cy="16004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def function(num):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if num == 0: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elif num%2==0: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print(num, "Message 2")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ED08A3-CB58-622E-1A95-0E0A7354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29976"/>
            <a:ext cx="8312726" cy="738664"/>
          </a:xfrm>
        </p:spPr>
        <p:txBody>
          <a:bodyPr/>
          <a:lstStyle/>
          <a:p>
            <a:r>
              <a:rPr lang="en-US" dirty="0"/>
              <a:t>What are computers good at?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6CC58FB-5307-C1C4-F3A5-9B47F12F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721" y="968640"/>
            <a:ext cx="6927367" cy="3814412"/>
          </a:xfrm>
        </p:spPr>
        <p:txBody>
          <a:bodyPr/>
          <a:lstStyle/>
          <a:p>
            <a:r>
              <a:rPr lang="en-US" sz="1800" dirty="0"/>
              <a:t>Computers are good at three things</a:t>
            </a:r>
          </a:p>
          <a:p>
            <a:pPr lvl="1"/>
            <a:r>
              <a:rPr lang="en-US" sz="1400" dirty="0"/>
              <a:t>Calculations</a:t>
            </a:r>
          </a:p>
          <a:p>
            <a:pPr lvl="1"/>
            <a:r>
              <a:rPr lang="en-US" sz="1400" dirty="0"/>
              <a:t>Formal logic</a:t>
            </a:r>
          </a:p>
          <a:p>
            <a:pPr lvl="1"/>
            <a:r>
              <a:rPr lang="en-US" sz="1400" dirty="0"/>
              <a:t>Repeating what you just asked it to do (iteration/loops) </a:t>
            </a:r>
          </a:p>
          <a:p>
            <a:r>
              <a:rPr lang="en-US" sz="1800" dirty="0"/>
              <a:t>Coincidently</a:t>
            </a:r>
          </a:p>
          <a:p>
            <a:pPr lvl="1"/>
            <a:r>
              <a:rPr lang="en-US" sz="1400" dirty="0"/>
              <a:t>Three areas humans tend to struggle with</a:t>
            </a:r>
          </a:p>
          <a:p>
            <a:r>
              <a:rPr lang="en-US" sz="1800" dirty="0"/>
              <a:t>If you understand </a:t>
            </a:r>
          </a:p>
          <a:p>
            <a:pPr lvl="1"/>
            <a:r>
              <a:rPr lang="en-US" sz="1400" dirty="0"/>
              <a:t>Calculations</a:t>
            </a:r>
          </a:p>
          <a:p>
            <a:pPr lvl="1"/>
            <a:r>
              <a:rPr lang="en-US" sz="1400" dirty="0"/>
              <a:t>Formal Logic</a:t>
            </a:r>
          </a:p>
          <a:p>
            <a:pPr lvl="1"/>
            <a:r>
              <a:rPr lang="en-US" sz="1400" dirty="0"/>
              <a:t>And Loops </a:t>
            </a:r>
          </a:p>
          <a:p>
            <a:pPr lvl="1"/>
            <a:r>
              <a:rPr lang="en-US" sz="1400" dirty="0"/>
              <a:t>You will be able to accomplish impressive programs</a:t>
            </a:r>
          </a:p>
          <a:p>
            <a:pPr lvl="1"/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415638" y="274385"/>
            <a:ext cx="8312700" cy="672000"/>
          </a:xfrm>
          <a:prstGeom prst="rect">
            <a:avLst/>
          </a:prstGeom>
        </p:spPr>
        <p:txBody>
          <a:bodyPr spcFirstLastPara="1" vert="horz" wrap="square" lIns="60500" tIns="60500" rIns="60500" bIns="60500" rtlCol="0" anchor="b" anchorCtr="0">
            <a:noAutofit/>
          </a:bodyPr>
          <a:lstStyle/>
          <a:p>
            <a:r>
              <a:rPr lang="en" dirty="0"/>
              <a:t>Reading Checkin</a:t>
            </a:r>
            <a:endParaRPr dirty="0"/>
          </a:p>
        </p:txBody>
      </p:sp>
      <p:sp>
        <p:nvSpPr>
          <p:cNvPr id="231" name="Google Shape;231;p44"/>
          <p:cNvSpPr txBox="1"/>
          <p:nvPr/>
        </p:nvSpPr>
        <p:spPr>
          <a:xfrm>
            <a:off x="137169" y="1061980"/>
            <a:ext cx="4377056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21" indent="-317514">
              <a:buSzPts val="1400"/>
              <a:buFont typeface="Proxima Nova"/>
              <a:buChar char="●"/>
            </a:pPr>
            <a:r>
              <a:rPr lang="en" sz="2000" dirty="0">
                <a:latin typeface="Proxima Nova"/>
                <a:ea typeface="Proxima Nova"/>
                <a:cs typeface="Proxima Nova"/>
                <a:sym typeface="Proxima Nova"/>
              </a:rPr>
              <a:t>What is printed?</a:t>
            </a:r>
            <a:endParaRPr sz="2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B68A4-3C8C-4C6C-F608-DD15979C0842}"/>
              </a:ext>
            </a:extLst>
          </p:cNvPr>
          <p:cNvSpPr txBox="1"/>
          <p:nvPr/>
        </p:nvSpPr>
        <p:spPr>
          <a:xfrm>
            <a:off x="507999" y="1694587"/>
            <a:ext cx="37592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(start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end):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counter 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&lt; end: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counter -=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start +=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64D86-131F-1C83-1657-72D85A482A31}"/>
              </a:ext>
            </a:extLst>
          </p:cNvPr>
          <p:cNvSpPr txBox="1"/>
          <p:nvPr/>
        </p:nvSpPr>
        <p:spPr>
          <a:xfrm>
            <a:off x="5272780" y="1694587"/>
            <a:ext cx="3973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163B-96D2-8023-9882-3C014FFD69FE}"/>
              </a:ext>
            </a:extLst>
          </p:cNvPr>
          <p:cNvSpPr txBox="1"/>
          <p:nvPr/>
        </p:nvSpPr>
        <p:spPr>
          <a:xfrm>
            <a:off x="5272780" y="2316809"/>
            <a:ext cx="363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1A63-8A2D-ED99-8522-4B1AE9280B19}"/>
              </a:ext>
            </a:extLst>
          </p:cNvPr>
          <p:cNvSpPr txBox="1"/>
          <p:nvPr/>
        </p:nvSpPr>
        <p:spPr>
          <a:xfrm>
            <a:off x="5272780" y="2939031"/>
            <a:ext cx="363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888C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simpleWhile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216139"/>
            <a:ext cx="8312700" cy="672000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934147"/>
            <a:ext cx="8312700" cy="967637"/>
          </a:xfrm>
        </p:spPr>
        <p:txBody>
          <a:bodyPr/>
          <a:lstStyle/>
          <a:p>
            <a:r>
              <a:rPr lang="en-US" sz="2000" dirty="0"/>
              <a:t>You know conditions (from if statements)</a:t>
            </a:r>
          </a:p>
          <a:p>
            <a:r>
              <a:rPr lang="en-US" sz="2000" dirty="0"/>
              <a:t>Loops *while* the condition is True</a:t>
            </a:r>
            <a:endParaRPr lang="en-US" sz="1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8514357-115E-4FA2-745B-F48E8F79603E}"/>
              </a:ext>
            </a:extLst>
          </p:cNvPr>
          <p:cNvSpPr txBox="1">
            <a:spLocks/>
          </p:cNvSpPr>
          <p:nvPr/>
        </p:nvSpPr>
        <p:spPr>
          <a:xfrm>
            <a:off x="628075" y="1776683"/>
            <a:ext cx="12561453" cy="967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5A4CE4-393F-7789-DD05-134C6360C7E8}"/>
              </a:ext>
            </a:extLst>
          </p:cNvPr>
          <p:cNvSpPr/>
          <p:nvPr/>
        </p:nvSpPr>
        <p:spPr>
          <a:xfrm>
            <a:off x="756356" y="1941144"/>
            <a:ext cx="5960294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"infinite loop, breaks computer"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9E798-8129-EA45-AB68-0E8A96CA9E0B}"/>
              </a:ext>
            </a:extLst>
          </p:cNvPr>
          <p:cNvSpPr/>
          <p:nvPr/>
        </p:nvSpPr>
        <p:spPr>
          <a:xfrm>
            <a:off x="756355" y="2679137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b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increment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2DCE3-4593-C9E3-D6C1-3AEA3D419A91}"/>
              </a:ext>
            </a:extLst>
          </p:cNvPr>
          <p:cNvSpPr/>
          <p:nvPr/>
        </p:nvSpPr>
        <p:spPr>
          <a:xfrm>
            <a:off x="756355" y="3832645"/>
            <a:ext cx="5960294" cy="95410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'-'</a:t>
            </a:r>
            <a:b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check != 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 want to build a snowman."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check = </a:t>
            </a:r>
            <a:r>
              <a:rPr lang="en-US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 you want to build a snowman? 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7561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/>
              <a:t>Off by One (OB1) Error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59C9E-81BD-C144-8D15-63C7EB01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57843"/>
            <a:ext cx="8312700" cy="898913"/>
          </a:xfrm>
        </p:spPr>
        <p:txBody>
          <a:bodyPr/>
          <a:lstStyle/>
          <a:p>
            <a:r>
              <a:rPr lang="en-US" sz="1800" dirty="0"/>
              <a:t>Most common error in loops</a:t>
            </a:r>
          </a:p>
          <a:p>
            <a:pPr lvl="1"/>
            <a:r>
              <a:rPr lang="en-US" sz="1800" dirty="0"/>
              <a:t>Off By One</a:t>
            </a:r>
          </a:p>
          <a:p>
            <a:r>
              <a:rPr lang="en-US" sz="1800" dirty="0"/>
              <a:t>Does this loop print 9 or 10  or 11 times?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BA6FC3-29F6-AFAC-7D46-FB488BB3C5D5}"/>
              </a:ext>
            </a:extLst>
          </p:cNvPr>
          <p:cNvSpPr/>
          <p:nvPr/>
        </p:nvSpPr>
        <p:spPr>
          <a:xfrm>
            <a:off x="1184752" y="3958356"/>
            <a:ext cx="2672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10,9,8,7,6,5,4,3,2,1,0,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49215-9C22-DE06-4DA8-2209C25D3809}"/>
              </a:ext>
            </a:extLst>
          </p:cNvPr>
          <p:cNvSpPr/>
          <p:nvPr/>
        </p:nvSpPr>
        <p:spPr>
          <a:xfrm>
            <a:off x="891822" y="2204030"/>
            <a:ext cx="3849511" cy="175432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answer +=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"{},"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(answer)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B5E5C2-8930-B6BE-E492-56A94F90821F}"/>
              </a:ext>
            </a:extLst>
          </p:cNvPr>
          <p:cNvSpPr/>
          <p:nvPr/>
        </p:nvSpPr>
        <p:spPr>
          <a:xfrm>
            <a:off x="4910667" y="2204030"/>
            <a:ext cx="4233333" cy="175432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answer 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b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CC78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answer += </a:t>
            </a:r>
            <a:r>
              <a:rPr lang="en-US" sz="1800" dirty="0">
                <a:solidFill>
                  <a:srgbClr val="6A875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"{},"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-= 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b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8888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(answer[:-</a:t>
            </a:r>
            <a:r>
              <a:rPr lang="en-US" sz="1800" dirty="0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C8DBF-4EB8-A736-89B8-B4DD21F032F0}"/>
              </a:ext>
            </a:extLst>
          </p:cNvPr>
          <p:cNvSpPr/>
          <p:nvPr/>
        </p:nvSpPr>
        <p:spPr>
          <a:xfrm>
            <a:off x="5832935" y="3958356"/>
            <a:ext cx="2388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10,9,8,7,6,5,4,3,2,1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4BE89-9CF6-8909-D0E0-83A528B02DBC}"/>
              </a:ext>
            </a:extLst>
          </p:cNvPr>
          <p:cNvSpPr txBox="1"/>
          <p:nvPr/>
        </p:nvSpPr>
        <p:spPr>
          <a:xfrm>
            <a:off x="415638" y="4358466"/>
            <a:ext cx="8400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Additional readings: </a:t>
            </a:r>
            <a:r>
              <a:rPr lang="en-US" sz="1200" dirty="0">
                <a:hlinkClick r:id="rId2"/>
              </a:rPr>
              <a:t>https://www.geeksforgeeks.org/python-string-format-method/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https://towardsdatascience.com/the-basics-of-indexing-and-slicing-python-lists-2d12c90a94cf</a:t>
            </a:r>
            <a:r>
              <a:rPr lang="en-US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6460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EF4A-2C3E-194F-B62B-FF48FC14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93078"/>
            <a:ext cx="8312700" cy="672000"/>
          </a:xfrm>
        </p:spPr>
        <p:txBody>
          <a:bodyPr/>
          <a:lstStyle/>
          <a:p>
            <a:r>
              <a:rPr lang="en-US" dirty="0"/>
              <a:t>While Team Coding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5E842-7293-E34C-03C2-0B65BB77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78" y="884155"/>
            <a:ext cx="8816622" cy="3936201"/>
          </a:xfrm>
        </p:spPr>
        <p:txBody>
          <a:bodyPr/>
          <a:lstStyle/>
          <a:p>
            <a:r>
              <a:rPr lang="en-US" sz="1800" dirty="0"/>
              <a:t>As a group</a:t>
            </a:r>
          </a:p>
          <a:p>
            <a:pPr lvl="1"/>
            <a:r>
              <a:rPr lang="en-US" sz="1600" dirty="0"/>
              <a:t>Write a function that has a while loop that adds all the numbers up to 100 (inclusive).</a:t>
            </a:r>
          </a:p>
          <a:p>
            <a:pPr lvl="1"/>
            <a:r>
              <a:rPr lang="en-US" sz="1600" dirty="0"/>
              <a:t>Write a function that display numbers from -10 to -1 using a while loop</a:t>
            </a:r>
          </a:p>
          <a:p>
            <a:pPr lvl="1"/>
            <a:r>
              <a:rPr lang="en-US" sz="1600" dirty="0"/>
              <a:t>Write a function that find the factorial of a given number</a:t>
            </a:r>
          </a:p>
          <a:p>
            <a:pPr lvl="1"/>
            <a:r>
              <a:rPr lang="en-US" sz="1600" dirty="0"/>
              <a:t>Write a function that receives two numbers and calculates the multiplication by addition. For example, for numbers 2 and 3, the multiplication will be calculated by 2 + 2 + 2 = </a:t>
            </a:r>
            <a:r>
              <a:rPr lang="en-US" sz="1600"/>
              <a:t>6.</a:t>
            </a:r>
          </a:p>
          <a:p>
            <a:pPr marL="615950" lvl="1" indent="0">
              <a:buNone/>
            </a:pPr>
            <a:endParaRPr lang="en-US" sz="1600" dirty="0"/>
          </a:p>
          <a:p>
            <a:r>
              <a:rPr lang="en-US" sz="1800" dirty="0"/>
              <a:t>Have one person on the group code using their laptop and </a:t>
            </a:r>
            <a:r>
              <a:rPr lang="en-US" sz="1800" dirty="0" err="1"/>
              <a:t>zybooks</a:t>
            </a:r>
            <a:r>
              <a:rPr lang="en-US" sz="1800" dirty="0"/>
              <a:t> IDE</a:t>
            </a:r>
          </a:p>
          <a:p>
            <a:pPr lvl="1"/>
            <a:r>
              <a:rPr lang="en-US" sz="1600" dirty="0"/>
              <a:t>The person who codes has to limit their input. They follow the instructions of others</a:t>
            </a:r>
          </a:p>
          <a:p>
            <a:pPr lvl="1"/>
            <a:r>
              <a:rPr lang="en-US" sz="1600" dirty="0"/>
              <a:t>We will alternate who codes each class, so you won’t always be typing.</a:t>
            </a:r>
          </a:p>
        </p:txBody>
      </p:sp>
    </p:spTree>
    <p:extLst>
      <p:ext uri="{BB962C8B-B14F-4D97-AF65-F5344CB8AC3E}">
        <p14:creationId xmlns:p14="http://schemas.microsoft.com/office/powerpoint/2010/main" val="23025422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5" ma:contentTypeDescription="Create a new document." ma:contentTypeScope="" ma:versionID="d3659bec8b8330148a03d82a9d99f412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1a21d371127b63848c9a2290f5945250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c41bee-f0ee-4aa6-9399-a35fbb883510" xsi:nil="true"/>
  </documentManagement>
</p:properties>
</file>

<file path=customXml/itemProps1.xml><?xml version="1.0" encoding="utf-8"?>
<ds:datastoreItem xmlns:ds="http://schemas.openxmlformats.org/officeDocument/2006/customXml" ds:itemID="{ECBA097B-6123-4B8A-8BF9-8745C25437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4F7D01-63DB-4686-B623-C96DD6030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3EE4C-68D3-4BA3-94E6-383E2DFDD1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92c41bee-f0ee-4aa6-9399-a35fbb883510"/>
    <ds:schemaRef ds:uri="http://schemas.openxmlformats.org/package/2006/metadata/core-properties"/>
    <ds:schemaRef ds:uri="e06ed288-fd75-4b50-bbed-f5a5df88c31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637</Words>
  <Application>Microsoft Office PowerPoint</Application>
  <PresentationFormat>On-screen Show (16:9)</PresentationFormat>
  <Paragraphs>76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Courier New</vt:lpstr>
      <vt:lpstr>Proxima Nova</vt:lpstr>
      <vt:lpstr>Source Sans Pro</vt:lpstr>
      <vt:lpstr>Wingdings</vt:lpstr>
      <vt:lpstr>Office Theme</vt:lpstr>
      <vt:lpstr>PowerPoint Presentation</vt:lpstr>
      <vt:lpstr>Weekly Announcements! </vt:lpstr>
      <vt:lpstr>Recall Activity</vt:lpstr>
      <vt:lpstr>What are computers good at?</vt:lpstr>
      <vt:lpstr>Reading Checkin</vt:lpstr>
      <vt:lpstr>While Loop</vt:lpstr>
      <vt:lpstr>Off by One (OB1) Error</vt:lpstr>
      <vt:lpstr>While Team Coding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mmoraes</dc:creator>
  <cp:lastModifiedBy>Marcia Moraes</cp:lastModifiedBy>
  <cp:revision>34</cp:revision>
  <dcterms:modified xsi:type="dcterms:W3CDTF">2023-01-30T02:45:17Z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