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5" r:id="rId4"/>
    <p:sldMasterId id="2147483686" r:id="rId5"/>
  </p:sldMasterIdLst>
  <p:notesMasterIdLst>
    <p:notesMasterId r:id="rId19"/>
  </p:notesMasterIdLst>
  <p:sldIdLst>
    <p:sldId id="256" r:id="rId6"/>
    <p:sldId id="268" r:id="rId7"/>
    <p:sldId id="288" r:id="rId8"/>
    <p:sldId id="291" r:id="rId9"/>
    <p:sldId id="289" r:id="rId10"/>
    <p:sldId id="290" r:id="rId11"/>
    <p:sldId id="292" r:id="rId12"/>
    <p:sldId id="293" r:id="rId13"/>
    <p:sldId id="294" r:id="rId14"/>
    <p:sldId id="295" r:id="rId15"/>
    <p:sldId id="296" r:id="rId16"/>
    <p:sldId id="297" r:id="rId17"/>
    <p:sldId id="298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aes,Marcia" userId="c9c67e8a-58e2-4733-9a1c-5d44fec4775b" providerId="ADAL" clId="{E99DEA61-9850-4739-A411-B35A6E00371E}"/>
  </pc:docChgLst>
  <pc:docChgLst>
    <pc:chgData name="Marcia Moraes" userId="c9c67e8a-58e2-4733-9a1c-5d44fec4775b" providerId="ADAL" clId="{E6CC0268-CA86-4319-952F-E602548F49AD}"/>
    <pc:docChg chg="modSld">
      <pc:chgData name="Marcia Moraes" userId="c9c67e8a-58e2-4733-9a1c-5d44fec4775b" providerId="ADAL" clId="{E6CC0268-CA86-4319-952F-E602548F49AD}" dt="2024-09-18T00:29:17.565" v="21" actId="20577"/>
      <pc:docMkLst>
        <pc:docMk/>
      </pc:docMkLst>
      <pc:sldChg chg="modSp">
        <pc:chgData name="Marcia Moraes" userId="c9c67e8a-58e2-4733-9a1c-5d44fec4775b" providerId="ADAL" clId="{E6CC0268-CA86-4319-952F-E602548F49AD}" dt="2024-09-05T21:05:59.016" v="0"/>
        <pc:sldMkLst>
          <pc:docMk/>
          <pc:sldMk cId="1172125351" sldId="288"/>
        </pc:sldMkLst>
        <pc:spChg chg="mod">
          <ac:chgData name="Marcia Moraes" userId="c9c67e8a-58e2-4733-9a1c-5d44fec4775b" providerId="ADAL" clId="{E6CC0268-CA86-4319-952F-E602548F49AD}" dt="2024-09-05T21:05:59.016" v="0"/>
          <ac:spMkLst>
            <pc:docMk/>
            <pc:sldMk cId="1172125351" sldId="288"/>
            <ac:spMk id="3" creationId="{93E01694-2C32-BA4D-B6F8-4BE99716E841}"/>
          </ac:spMkLst>
        </pc:spChg>
      </pc:sldChg>
      <pc:sldChg chg="modSp">
        <pc:chgData name="Marcia Moraes" userId="c9c67e8a-58e2-4733-9a1c-5d44fec4775b" providerId="ADAL" clId="{E6CC0268-CA86-4319-952F-E602548F49AD}" dt="2024-09-18T00:29:17.565" v="21" actId="20577"/>
        <pc:sldMkLst>
          <pc:docMk/>
          <pc:sldMk cId="1971522944" sldId="297"/>
        </pc:sldMkLst>
        <pc:spChg chg="mod">
          <ac:chgData name="Marcia Moraes" userId="c9c67e8a-58e2-4733-9a1c-5d44fec4775b" providerId="ADAL" clId="{E6CC0268-CA86-4319-952F-E602548F49AD}" dt="2024-09-18T00:29:17.565" v="21" actId="20577"/>
          <ac:spMkLst>
            <pc:docMk/>
            <pc:sldMk cId="1971522944" sldId="297"/>
            <ac:spMk id="3" creationId="{AA3AC9A6-F14C-028B-44F0-F2F465A1F04E}"/>
          </ac:spMkLst>
        </pc:spChg>
      </pc:sldChg>
    </pc:docChg>
  </pc:docChgLst>
  <pc:docChgLst>
    <pc:chgData name="Moraes,Marcia" userId="c9c67e8a-58e2-4733-9a1c-5d44fec4775b" providerId="ADAL" clId="{4E3B83FF-25F6-43BF-95B0-B478B0802F6F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ddd29daca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ddd29daca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4879108"/>
            <a:ext cx="9165280" cy="264755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15638" y="497243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415638" y="1271068"/>
            <a:ext cx="8312700" cy="1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Green Bar">
  <p:cSld name="Photo and Green Ba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>
            <a:spLocks noGrp="1"/>
          </p:cNvSpPr>
          <p:nvPr>
            <p:ph type="pic" idx="2"/>
          </p:nvPr>
        </p:nvSpPr>
        <p:spPr>
          <a:xfrm>
            <a:off x="0" y="0"/>
            <a:ext cx="6051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3"/>
          <p:cNvSpPr/>
          <p:nvPr/>
        </p:nvSpPr>
        <p:spPr>
          <a:xfrm>
            <a:off x="6051176" y="0"/>
            <a:ext cx="3092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0500" tIns="30250" rIns="60500" bIns="30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6326841" y="1880795"/>
            <a:ext cx="25416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6326841" y="2571750"/>
            <a:ext cx="25416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ctr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58216" y="4598058"/>
            <a:ext cx="323565" cy="323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 Right">
  <p:cSld name="Content and Photo Righ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411449" y="650159"/>
            <a:ext cx="3217800" cy="10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411449" y="2019879"/>
            <a:ext cx="3217800" cy="13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24"/>
          <p:cNvSpPr>
            <a:spLocks noGrp="1"/>
          </p:cNvSpPr>
          <p:nvPr>
            <p:ph type="pic" idx="2"/>
          </p:nvPr>
        </p:nvSpPr>
        <p:spPr>
          <a:xfrm>
            <a:off x="4040664" y="0"/>
            <a:ext cx="5103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Header">
  <p:cSld name="Photo and Head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4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title"/>
          </p:nvPr>
        </p:nvSpPr>
        <p:spPr>
          <a:xfrm>
            <a:off x="264986" y="4403848"/>
            <a:ext cx="86139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Photo">
  <p:cSld name="Full Photo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and Content">
  <p:cSld name="Chart and Conten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>
            <a:spLocks noGrp="1"/>
          </p:cNvSpPr>
          <p:nvPr>
            <p:ph type="title"/>
          </p:nvPr>
        </p:nvSpPr>
        <p:spPr>
          <a:xfrm>
            <a:off x="6055167" y="1533699"/>
            <a:ext cx="2673300" cy="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33" name="Google Shape;133;p28"/>
          <p:cNvSpPr txBox="1">
            <a:spLocks noGrp="1"/>
          </p:cNvSpPr>
          <p:nvPr>
            <p:ph type="body" idx="1"/>
          </p:nvPr>
        </p:nvSpPr>
        <p:spPr>
          <a:xfrm>
            <a:off x="6055167" y="2468061"/>
            <a:ext cx="2673300" cy="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28"/>
          <p:cNvSpPr>
            <a:spLocks noGrp="1"/>
          </p:cNvSpPr>
          <p:nvPr>
            <p:ph type="chart" idx="2"/>
          </p:nvPr>
        </p:nvSpPr>
        <p:spPr>
          <a:xfrm>
            <a:off x="839933" y="954952"/>
            <a:ext cx="4541700" cy="3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5" name="Google Shape;135;p28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36" name="Google Shape;136;p28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7" name="Google Shape;137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28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9" name="Google Shape;139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 Whit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Ram">
  <p:cSld name="Closing Green Ram">
    <p:bg>
      <p:bgPr>
        <a:solidFill>
          <a:schemeClr val="dk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30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4" name="Google Shape;144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0"/>
          <p:cNvPicPr preferRelativeResize="0"/>
          <p:nvPr/>
        </p:nvPicPr>
        <p:blipFill rotWithShape="1">
          <a:blip r:embed="rId3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Dots">
  <p:cSld name="Closing Green Dots">
    <p:bg>
      <p:bgPr>
        <a:solidFill>
          <a:schemeClr val="dk2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31"/>
          <p:cNvPicPr preferRelativeResize="0"/>
          <p:nvPr/>
        </p:nvPicPr>
        <p:blipFill rotWithShape="1">
          <a:blip r:embed="rId2">
            <a:alphaModFix/>
          </a:blip>
          <a:srcRect t="6244" r="31394"/>
          <a:stretch/>
        </p:blipFill>
        <p:spPr>
          <a:xfrm>
            <a:off x="5563251" y="0"/>
            <a:ext cx="3580748" cy="50070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31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0" name="Google Shape;15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White">
  <p:cSld name="Closing White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/>
        </p:nvSpPr>
        <p:spPr>
          <a:xfrm>
            <a:off x="482653" y="2778619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32"/>
          <p:cNvCxnSpPr/>
          <p:nvPr/>
        </p:nvCxnSpPr>
        <p:spPr>
          <a:xfrm>
            <a:off x="583506" y="3928468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6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Green">
  <p:cSld name="Section Green">
    <p:bg>
      <p:bgPr>
        <a:solidFill>
          <a:schemeClr val="dk2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57" name="Google Shape;157;p33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8" name="Google Shape;158;p33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0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CSU">
  <p:cSld name="Title Green Dots CSU">
    <p:bg>
      <p:bgPr>
        <a:solidFill>
          <a:schemeClr val="dk2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5"/>
          <p:cNvPicPr preferRelativeResize="0"/>
          <p:nvPr/>
        </p:nvPicPr>
        <p:blipFill rotWithShape="1">
          <a:blip r:embed="rId2">
            <a:alphaModFix/>
          </a:blip>
          <a:srcRect t="29515" r="52954" b="10579"/>
          <a:stretch/>
        </p:blipFill>
        <p:spPr>
          <a:xfrm>
            <a:off x="5172449" y="1"/>
            <a:ext cx="397155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5" name="Google Shape;65;p15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>
            <a:spLocks noGrp="1"/>
          </p:cNvSpPr>
          <p:nvPr>
            <p:ph type="title"/>
          </p:nvPr>
        </p:nvSpPr>
        <p:spPr>
          <a:xfrm>
            <a:off x="1347817" y="1851211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pic>
        <p:nvPicPr>
          <p:cNvPr id="161" name="Google Shape;161;p34"/>
          <p:cNvPicPr preferRelativeResize="0"/>
          <p:nvPr/>
        </p:nvPicPr>
        <p:blipFill rotWithShape="1">
          <a:blip r:embed="rId2">
            <a:alphaModFix/>
          </a:blip>
          <a:srcRect l="-220" t="28562" b="57446"/>
          <a:stretch/>
        </p:blipFill>
        <p:spPr>
          <a:xfrm>
            <a:off x="163382" y="3993671"/>
            <a:ext cx="8780259" cy="124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bg>
      <p:bgPr>
        <a:solidFill>
          <a:schemeClr val="dk2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>
            <a:spLocks noGrp="1"/>
          </p:cNvSpPr>
          <p:nvPr>
            <p:ph type="body" idx="1"/>
          </p:nvPr>
        </p:nvSpPr>
        <p:spPr>
          <a:xfrm>
            <a:off x="491658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64" name="Google Shape;164;p35"/>
          <p:cNvGrpSpPr/>
          <p:nvPr/>
        </p:nvGrpSpPr>
        <p:grpSpPr>
          <a:xfrm>
            <a:off x="0" y="4498086"/>
            <a:ext cx="9144488" cy="408426"/>
            <a:chOff x="0" y="6739600"/>
            <a:chExt cx="13817600" cy="617144"/>
          </a:xfrm>
        </p:grpSpPr>
        <p:pic>
          <p:nvPicPr>
            <p:cNvPr id="165" name="Google Shape;165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3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00229" y="6739600"/>
              <a:ext cx="617144" cy="6171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8" name="Google Shape;168;p35"/>
          <p:cNvSpPr txBox="1">
            <a:spLocks noGrp="1"/>
          </p:cNvSpPr>
          <p:nvPr>
            <p:ph type="body" idx="2"/>
          </p:nvPr>
        </p:nvSpPr>
        <p:spPr>
          <a:xfrm>
            <a:off x="3379284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p35"/>
          <p:cNvSpPr txBox="1">
            <a:spLocks noGrp="1"/>
          </p:cNvSpPr>
          <p:nvPr>
            <p:ph type="body" idx="3"/>
          </p:nvPr>
        </p:nvSpPr>
        <p:spPr>
          <a:xfrm>
            <a:off x="6266909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Footer">
  <p:cSld name="Blank Footer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36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72" name="Google Shape;172;p36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3" name="Google Shape;173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36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5" name="Google Shape;175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">
  <p:cSld name="Blank Green">
    <p:bg>
      <p:bgPr>
        <a:solidFill>
          <a:schemeClr val="dk2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9" name="Google Shape;179;p3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0" name="Google Shape;180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5172449" y="1"/>
            <a:ext cx="3971552" cy="51435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45" y="4456303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3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5172449" y="1"/>
            <a:ext cx="3971552" cy="51435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424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312" y="4448384"/>
            <a:ext cx="2357688" cy="5273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7376557" y="4792425"/>
            <a:ext cx="1653004" cy="336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94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6845363" y="5010814"/>
            <a:ext cx="2357688" cy="255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529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529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529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529" b="0" dirty="0">
              <a:solidFill>
                <a:srgbClr val="7F7F7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3074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686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892847" y="818030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1385453" y="-313764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447028" y="-526677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tx2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45" y="4456303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09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UnitID">
  <p:cSld name="Title Green Dots UnitID">
    <p:bg>
      <p:bgPr>
        <a:solidFill>
          <a:schemeClr val="dk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6"/>
          <p:cNvPicPr preferRelativeResize="0"/>
          <p:nvPr/>
        </p:nvPicPr>
        <p:blipFill rotWithShape="1">
          <a:blip r:embed="rId2">
            <a:alphaModFix/>
          </a:blip>
          <a:srcRect t="29515" r="52954" b="10579"/>
          <a:stretch/>
        </p:blipFill>
        <p:spPr>
          <a:xfrm>
            <a:off x="5172449" y="1"/>
            <a:ext cx="397155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1" name="Google Shape;71;p16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16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892847" y="818030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1385453" y="-313764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447028" y="-526677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tx2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4745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15638" y="233952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415638" y="1175746"/>
            <a:ext cx="8312726" cy="1397947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085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415637" y="275974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387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279997" y="1789969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279997" y="2899851"/>
            <a:ext cx="6448367" cy="380938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170267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103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279997" y="1789969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279997" y="2899851"/>
            <a:ext cx="6448367" cy="380938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170267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1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47817" y="1819932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163382" y="3993671"/>
            <a:ext cx="8780257" cy="124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47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491658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4497849"/>
            <a:ext cx="9144000" cy="40840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3379284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6266909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438327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5117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6051176" y="0"/>
            <a:ext cx="3092824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326841" y="1846010"/>
            <a:ext cx="2541494" cy="387995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1853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26841" y="2571750"/>
            <a:ext cx="2541494" cy="372666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216" y="4598058"/>
            <a:ext cx="323566" cy="32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5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11449" y="650159"/>
            <a:ext cx="3217768" cy="1162498"/>
          </a:xfrm>
        </p:spPr>
        <p:txBody>
          <a:bodyPr anchor="t" anchorCtr="0"/>
          <a:lstStyle>
            <a:lvl1pPr>
              <a:defRPr sz="3177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11449" y="2019879"/>
            <a:ext cx="3217767" cy="1124219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40665" y="0"/>
            <a:ext cx="510333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4878762"/>
            <a:ext cx="9144000" cy="2647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9" y="4878762"/>
            <a:ext cx="1183604" cy="26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6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14785" y="650159"/>
            <a:ext cx="3217768" cy="1162498"/>
          </a:xfrm>
        </p:spPr>
        <p:txBody>
          <a:bodyPr anchor="t" anchorCtr="0"/>
          <a:lstStyle>
            <a:lvl1pPr>
              <a:defRPr sz="3177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4785" y="2019879"/>
            <a:ext cx="3217767" cy="1124219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510333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4878762"/>
            <a:ext cx="9144000" cy="2647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9" y="4878762"/>
            <a:ext cx="1183604" cy="26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5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CSU">
  <p:cSld name="Title Green Ram CSU">
    <p:bg>
      <p:bgPr>
        <a:solidFill>
          <a:schemeClr val="dk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7" name="Google Shape;77;p17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423582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987" y="4403848"/>
            <a:ext cx="8614026" cy="550539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2909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18268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252024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055167" y="1533699"/>
            <a:ext cx="2673197" cy="886144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25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55167" y="2468061"/>
            <a:ext cx="2673197" cy="372666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839933" y="954952"/>
            <a:ext cx="4541694" cy="3306351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150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51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7875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482654" y="2778864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5563252" y="0"/>
            <a:ext cx="3580749" cy="500705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583506" y="3928750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5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09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482654" y="2778864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83506" y="3928750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5"/>
            <a:ext cx="2329703" cy="5210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6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82654" y="2778581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83506" y="3928468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6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UnitID">
  <p:cSld name="Title Green Ram UnitID">
    <p:bg>
      <p:bgPr>
        <a:solidFill>
          <a:schemeClr val="dk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83" name="Google Shape;83;p18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8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CSU">
  <p:cSld name="Title White CSU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9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9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1" name="Google Shape;91;p19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2" name="Google Shape;9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UnitID">
  <p:cSld name="Title White UnitID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0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0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9" name="Google Shape;99;p20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" name="Google Shape;100;p20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9A9A9C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9A9A9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grpSp>
        <p:nvGrpSpPr>
          <p:cNvPr id="103" name="Google Shape;103;p21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04" name="Google Shape;104;p21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5" name="Google Shape;105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21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7" name="Google Shape;107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White">
  <p:cSld name="Section Whit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1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15637" y="1646393"/>
            <a:ext cx="8312700" cy="20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638" y="200334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37" y="1142129"/>
            <a:ext cx="8312726" cy="2089098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42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463005" rtl="0" eaLnBrk="1" latinLnBrk="0" hangingPunct="1">
        <a:spcBef>
          <a:spcPct val="0"/>
        </a:spcBef>
        <a:buNone/>
        <a:defRPr sz="3574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347254" indent="-347254" algn="l" defTabSz="463005" rtl="0" eaLnBrk="1" latinLnBrk="0" hangingPunct="1">
        <a:lnSpc>
          <a:spcPct val="120000"/>
        </a:lnSpc>
        <a:spcBef>
          <a:spcPts val="397"/>
        </a:spcBef>
        <a:spcAft>
          <a:spcPts val="397"/>
        </a:spcAft>
        <a:buFont typeface="Arial"/>
        <a:buChar char="•"/>
        <a:defRPr sz="1191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752384" indent="-289379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–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157515" indent="-231502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•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1620520" indent="-231502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–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2083526" indent="-231502" algn="l" defTabSz="463005" rtl="0" eaLnBrk="1" latinLnBrk="0" hangingPunct="1">
        <a:spcBef>
          <a:spcPct val="20000"/>
        </a:spcBef>
        <a:buFont typeface="Arial"/>
        <a:buChar char="»"/>
        <a:defRPr sz="1091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2546532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09539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72543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35550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1pPr>
      <a:lvl2pPr marL="463005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2pPr>
      <a:lvl3pPr marL="926012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3pPr>
      <a:lvl4pPr marL="1389017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4pPr>
      <a:lvl5pPr marL="1852024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5pPr>
      <a:lvl6pPr marL="2315029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6pPr>
      <a:lvl7pPr marL="2778035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7pPr>
      <a:lvl8pPr marL="3241041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8pPr>
      <a:lvl9pPr marL="3704046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ref_string_replace.asp" TargetMode="External"/><Relationship Id="rId2" Type="http://schemas.openxmlformats.org/officeDocument/2006/relationships/hyperlink" Target="https://www.w3schools.com/python/ref_string_split.asp" TargetMode="External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 152: </a:t>
            </a:r>
            <a:r>
              <a:rPr lang="en-US" dirty="0"/>
              <a:t>Files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" name="Google Shape;186;p39"/>
          <p:cNvSpPr txBox="1">
            <a:spLocks noGrp="1"/>
          </p:cNvSpPr>
          <p:nvPr>
            <p:ph type="body" idx="2"/>
          </p:nvPr>
        </p:nvSpPr>
        <p:spPr>
          <a:xfrm>
            <a:off x="415625" y="3553232"/>
            <a:ext cx="83127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dirty="0"/>
              <a:t>CS 152: </a:t>
            </a:r>
            <a:r>
              <a:rPr lang="en-US" dirty="0"/>
              <a:t>Python for STEM</a:t>
            </a:r>
            <a:endParaRPr dirty="0"/>
          </a:p>
        </p:txBody>
      </p:sp>
      <p:sp>
        <p:nvSpPr>
          <p:cNvPr id="187" name="Google Shape;187;p39"/>
          <p:cNvSpPr txBox="1">
            <a:spLocks noGrp="1"/>
          </p:cNvSpPr>
          <p:nvPr>
            <p:ph type="body" idx="2"/>
          </p:nvPr>
        </p:nvSpPr>
        <p:spPr>
          <a:xfrm>
            <a:off x="1107900" y="4541175"/>
            <a:ext cx="69282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 Colorado State University 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Computer Science Department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Slides Originally Created by Albert Lionelle and Updated by Marcia Moraes</a:t>
            </a:r>
            <a:endParaRPr sz="800" dirty="0">
              <a:solidFill>
                <a:srgbClr val="9A9A9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Reading csv files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E121ED-FA27-534D-AD40-133F69C72CBC}"/>
              </a:ext>
            </a:extLst>
          </p:cNvPr>
          <p:cNvSpPr txBox="1"/>
          <p:nvPr/>
        </p:nvSpPr>
        <p:spPr>
          <a:xfrm>
            <a:off x="603954" y="1236947"/>
            <a:ext cx="7411157" cy="20621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csv</a:t>
            </a:r>
          </a:p>
          <a:p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kern="12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readCSVFile</a:t>
            </a:r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(name):</a:t>
            </a:r>
          </a:p>
          <a:p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with open(name, 'r') as </a:t>
            </a:r>
            <a:r>
              <a:rPr lang="en-US" sz="1600" kern="12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csvfile</a:t>
            </a:r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kern="12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name_ages</a:t>
            </a:r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kern="12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csv.reader</a:t>
            </a:r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kern="12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csvfile</a:t>
            </a:r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delimiter=',')</a:t>
            </a:r>
          </a:p>
          <a:p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kern="12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row_num</a:t>
            </a:r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row in </a:t>
            </a:r>
            <a:r>
              <a:rPr lang="en-US" sz="1600" kern="12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name_ages</a:t>
            </a:r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print(</a:t>
            </a:r>
            <a:r>
              <a:rPr lang="en-US" sz="1600" kern="12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f'Row</a:t>
            </a:r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#{row_num}:', row)</a:t>
            </a:r>
          </a:p>
          <a:p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kern="12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row_num</a:t>
            </a:r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</p:txBody>
      </p:sp>
    </p:spTree>
    <p:extLst>
      <p:ext uri="{BB962C8B-B14F-4D97-AF65-F5344CB8AC3E}">
        <p14:creationId xmlns:p14="http://schemas.microsoft.com/office/powerpoint/2010/main" val="147239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Writing  csv files with append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E121ED-FA27-534D-AD40-133F69C72CBC}"/>
              </a:ext>
            </a:extLst>
          </p:cNvPr>
          <p:cNvSpPr txBox="1"/>
          <p:nvPr/>
        </p:nvSpPr>
        <p:spPr>
          <a:xfrm>
            <a:off x="719665" y="3375047"/>
            <a:ext cx="7411157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kern="12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writeCSVFile</a:t>
            </a:r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(name, rows):</a:t>
            </a:r>
          </a:p>
          <a:p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with open(name, 'a', newline='') as </a:t>
            </a:r>
            <a:r>
              <a:rPr lang="en-US" sz="1600" kern="12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csvfile</a:t>
            </a:r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kern="12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name_ages</a:t>
            </a:r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kern="12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csv.writer</a:t>
            </a:r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kern="12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csvfile</a:t>
            </a:r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row in rows:</a:t>
            </a:r>
          </a:p>
          <a:p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kern="12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name_ages.writerow</a:t>
            </a:r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(row)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AC9A6-F14C-028B-44F0-F2F465A1F0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963289"/>
            <a:ext cx="8008698" cy="2208890"/>
          </a:xfrm>
        </p:spPr>
        <p:txBody>
          <a:bodyPr/>
          <a:lstStyle/>
          <a:p>
            <a:pPr>
              <a:buClrTx/>
            </a:pPr>
            <a:r>
              <a:rPr lang="en-US" sz="1800" dirty="0"/>
              <a:t>Understanding the </a:t>
            </a:r>
            <a:r>
              <a:rPr lang="en-US" sz="1800" dirty="0" err="1"/>
              <a:t>writeCSVFile</a:t>
            </a:r>
            <a:r>
              <a:rPr lang="en-US" sz="1800" dirty="0"/>
              <a:t> function</a:t>
            </a:r>
          </a:p>
          <a:p>
            <a:pPr lvl="1"/>
            <a:r>
              <a:rPr lang="en-US" sz="1668" dirty="0"/>
              <a:t>Rows is a list of a list </a:t>
            </a:r>
            <a:r>
              <a:rPr lang="en-US" sz="1668" dirty="0">
                <a:sym typeface="Wingdings" panose="05000000000000000000" pitchFamily="2" charset="2"/>
              </a:rPr>
              <a:t> we will work more on that</a:t>
            </a:r>
          </a:p>
          <a:p>
            <a:pPr lvl="2"/>
            <a:r>
              <a:rPr lang="en-US" sz="1668" dirty="0"/>
              <a:t>rows = [["Julia", "18"], ["Anton", "19"]]</a:t>
            </a:r>
          </a:p>
          <a:p>
            <a:pPr lvl="1"/>
            <a:r>
              <a:rPr lang="en-US" sz="1668" dirty="0"/>
              <a:t>open function has 3 parameters: name of the file, mode for open the file – a – append, newline=‘’ does not add a blank line in the csv file, between rows that are being appended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47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Coding Along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AC9A6-F14C-028B-44F0-F2F465A1F0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963289"/>
            <a:ext cx="8008698" cy="3253198"/>
          </a:xfrm>
        </p:spPr>
        <p:txBody>
          <a:bodyPr/>
          <a:lstStyle/>
          <a:p>
            <a:pPr>
              <a:buClrTx/>
            </a:pPr>
            <a:r>
              <a:rPr lang="en-US" sz="1800" dirty="0"/>
              <a:t>Write a Python function that receives the lines of a file as a parameter and calculates and prints the sum of each line.</a:t>
            </a:r>
          </a:p>
          <a:p>
            <a:pPr>
              <a:buClrTx/>
            </a:pPr>
            <a:r>
              <a:rPr lang="en-US" sz="1800" dirty="0"/>
              <a:t>To do this we will need to use the following additional functions:</a:t>
            </a:r>
          </a:p>
          <a:p>
            <a:pPr lvl="1"/>
            <a:r>
              <a:rPr lang="en-US" sz="1536" dirty="0"/>
              <a:t>split() – split a string into a list (</a:t>
            </a:r>
            <a:r>
              <a:rPr lang="en-US" sz="1536" dirty="0">
                <a:hlinkClick r:id="rId2"/>
              </a:rPr>
              <a:t>https://www.w3schools.com/python/ref_string_split.asp</a:t>
            </a:r>
            <a:r>
              <a:rPr lang="en-US" sz="1536" dirty="0"/>
              <a:t>)</a:t>
            </a:r>
          </a:p>
          <a:p>
            <a:pPr lvl="1"/>
            <a:r>
              <a:rPr lang="en-US" sz="1536" dirty="0"/>
              <a:t>replace(</a:t>
            </a:r>
            <a:r>
              <a:rPr lang="en-US" sz="1536" dirty="0" err="1"/>
              <a:t>oldValue</a:t>
            </a:r>
            <a:r>
              <a:rPr lang="en-US" sz="1536" dirty="0"/>
              <a:t>, </a:t>
            </a:r>
            <a:r>
              <a:rPr lang="en-US" sz="1536" dirty="0" err="1"/>
              <a:t>newValue</a:t>
            </a:r>
            <a:r>
              <a:rPr lang="en-US" sz="1536" dirty="0"/>
              <a:t>) – removes the </a:t>
            </a:r>
            <a:r>
              <a:rPr lang="en-US" sz="1536" dirty="0" err="1"/>
              <a:t>oldValue</a:t>
            </a:r>
            <a:r>
              <a:rPr lang="en-US" sz="1536" dirty="0"/>
              <a:t> and substitute for a </a:t>
            </a:r>
            <a:r>
              <a:rPr lang="en-US" sz="1536" dirty="0" err="1"/>
              <a:t>newValue</a:t>
            </a:r>
            <a:r>
              <a:rPr lang="en-US" sz="1536" dirty="0"/>
              <a:t> in a string (</a:t>
            </a:r>
            <a:r>
              <a:rPr lang="en-US" sz="1536" dirty="0">
                <a:hlinkClick r:id="rId3"/>
              </a:rPr>
              <a:t>https://www.w3schools.com/python/ref_string_replace.asp</a:t>
            </a:r>
            <a:r>
              <a:rPr lang="en-US" sz="1536" dirty="0"/>
              <a:t>)</a:t>
            </a:r>
          </a:p>
          <a:p>
            <a:r>
              <a:rPr lang="en-US" sz="1800" dirty="0"/>
              <a:t>Download the </a:t>
            </a:r>
            <a:r>
              <a:rPr lang="en-US" sz="1800"/>
              <a:t>read_write_files.zip file </a:t>
            </a:r>
            <a:r>
              <a:rPr lang="en-US" sz="1800" dirty="0"/>
              <a:t>from Canvas, that file already has reading and writing functions to work with files</a:t>
            </a:r>
          </a:p>
        </p:txBody>
      </p:sp>
    </p:spTree>
    <p:extLst>
      <p:ext uri="{BB962C8B-B14F-4D97-AF65-F5344CB8AC3E}">
        <p14:creationId xmlns:p14="http://schemas.microsoft.com/office/powerpoint/2010/main" val="197152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Coding Activity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AC9A6-F14C-028B-44F0-F2F465A1F0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963289"/>
            <a:ext cx="8008698" cy="2018758"/>
          </a:xfrm>
        </p:spPr>
        <p:txBody>
          <a:bodyPr/>
          <a:lstStyle/>
          <a:p>
            <a:pPr>
              <a:buClrTx/>
            </a:pPr>
            <a:r>
              <a:rPr lang="en-US" sz="1800" dirty="0"/>
              <a:t>With a Peer:</a:t>
            </a:r>
          </a:p>
          <a:p>
            <a:pPr lvl="1"/>
            <a:r>
              <a:rPr lang="en-US" sz="1668" dirty="0"/>
              <a:t>Write a Python function that receives the name of a csv file, reads the content of the file and calculate the sum and average of the years old data.</a:t>
            </a:r>
          </a:p>
          <a:p>
            <a:pPr lvl="1"/>
            <a:r>
              <a:rPr lang="en-US" sz="1668" dirty="0"/>
              <a:t>Consider that the csv file has the following format.</a:t>
            </a:r>
          </a:p>
          <a:p>
            <a:pPr>
              <a:buClrTx/>
            </a:pPr>
            <a:r>
              <a:rPr lang="en-US" sz="1800" dirty="0"/>
              <a:t>Tip: rewrite the </a:t>
            </a:r>
            <a:r>
              <a:rPr lang="en-US" sz="1800" dirty="0" err="1"/>
              <a:t>readCSVFile</a:t>
            </a:r>
            <a:r>
              <a:rPr lang="en-US" sz="1800" dirty="0"/>
              <a:t> function provided in Canvas.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0245BA-7C77-BBAE-E798-647D13B27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587" y="3274483"/>
            <a:ext cx="12668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9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1A88B0-CF49-5149-8DBA-17B1BA803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55" y="336084"/>
            <a:ext cx="8312700" cy="672000"/>
          </a:xfrm>
        </p:spPr>
        <p:txBody>
          <a:bodyPr/>
          <a:lstStyle/>
          <a:p>
            <a:r>
              <a:rPr lang="en-US" dirty="0"/>
              <a:t>Weekly Announcements!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F79DD2-1F3F-234C-A44A-3A87D436D29A}"/>
              </a:ext>
            </a:extLst>
          </p:cNvPr>
          <p:cNvSpPr txBox="1"/>
          <p:nvPr/>
        </p:nvSpPr>
        <p:spPr>
          <a:xfrm>
            <a:off x="476335" y="1245870"/>
            <a:ext cx="55519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 Reminders: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9 (zybooks) – you should have already done that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 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10 (zybooks) – you should have already done that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 07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11 (</a:t>
            </a:r>
            <a:r>
              <a:rPr lang="en-US" dirty="0" err="1"/>
              <a:t>zybooks</a:t>
            </a:r>
            <a:r>
              <a:rPr lang="en-US" dirty="0"/>
              <a:t>)</a:t>
            </a:r>
          </a:p>
        </p:txBody>
      </p:sp>
      <p:pic>
        <p:nvPicPr>
          <p:cNvPr id="1026" name="Picture 2" descr="Believe in yourself and you will be unstoppable | Picture Quotes">
            <a:extLst>
              <a:ext uri="{FF2B5EF4-FFF2-40B4-BE49-F238E27FC236}">
                <a16:creationId xmlns:a16="http://schemas.microsoft.com/office/drawing/2014/main" id="{A67BA562-A35D-8D08-3086-DC22E9F84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100" y="0"/>
            <a:ext cx="2755900" cy="3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22646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Recall Activity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01694-2C32-BA4D-B6F8-4BE99716E8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1106733"/>
            <a:ext cx="8312726" cy="1248803"/>
          </a:xfrm>
        </p:spPr>
        <p:txBody>
          <a:bodyPr/>
          <a:lstStyle/>
          <a:p>
            <a:pPr>
              <a:buClrTx/>
            </a:pPr>
            <a:r>
              <a:rPr lang="en-US" sz="1800" dirty="0"/>
              <a:t>Write at least three concepts that you remember from your readings regarding Files in Python.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Write your answer in our today’s attendance assignment.</a:t>
            </a:r>
          </a:p>
        </p:txBody>
      </p:sp>
    </p:spTree>
    <p:extLst>
      <p:ext uri="{BB962C8B-B14F-4D97-AF65-F5344CB8AC3E}">
        <p14:creationId xmlns:p14="http://schemas.microsoft.com/office/powerpoint/2010/main" val="117212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Reading entire .txt files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01694-2C32-BA4D-B6F8-4BE99716E8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1106733"/>
            <a:ext cx="8312726" cy="2930033"/>
          </a:xfrm>
        </p:spPr>
        <p:txBody>
          <a:bodyPr/>
          <a:lstStyle/>
          <a:p>
            <a:pPr>
              <a:buClrTx/>
            </a:pPr>
            <a:r>
              <a:rPr lang="en-US" sz="1800" dirty="0"/>
              <a:t>Understanding the </a:t>
            </a:r>
            <a:r>
              <a:rPr lang="en-US" sz="1800" dirty="0" err="1"/>
              <a:t>readEntireTxtFile</a:t>
            </a:r>
            <a:r>
              <a:rPr lang="en-US" sz="1800" dirty="0"/>
              <a:t> function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readEntireTxtFile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(name):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 = open(name);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contents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f.read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f.close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contents</a:t>
            </a:r>
          </a:p>
        </p:txBody>
      </p:sp>
    </p:spTree>
    <p:extLst>
      <p:ext uri="{BB962C8B-B14F-4D97-AF65-F5344CB8AC3E}">
        <p14:creationId xmlns:p14="http://schemas.microsoft.com/office/powerpoint/2010/main" val="258382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Reading entire .txt files with “with”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01694-2C32-BA4D-B6F8-4BE99716E8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1106733"/>
            <a:ext cx="8312726" cy="2531975"/>
          </a:xfrm>
        </p:spPr>
        <p:txBody>
          <a:bodyPr/>
          <a:lstStyle/>
          <a:p>
            <a:pPr>
              <a:buClrTx/>
            </a:pPr>
            <a:r>
              <a:rPr lang="en-US" sz="1800" dirty="0"/>
              <a:t>Understanding the </a:t>
            </a:r>
            <a:r>
              <a:rPr lang="en-US" sz="1800" dirty="0" err="1"/>
              <a:t>readEntireTxtFileWith</a:t>
            </a:r>
            <a:r>
              <a:rPr lang="en-US" sz="1800" dirty="0"/>
              <a:t> function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readEntireTxtFileWith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(name):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with open(name, 'r') as f: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contents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f.read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contents</a:t>
            </a:r>
          </a:p>
        </p:txBody>
      </p:sp>
    </p:spTree>
    <p:extLst>
      <p:ext uri="{BB962C8B-B14F-4D97-AF65-F5344CB8AC3E}">
        <p14:creationId xmlns:p14="http://schemas.microsoft.com/office/powerpoint/2010/main" val="244786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Comparing Solutions for Reading entire .txt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01694-2C32-BA4D-B6F8-4BE99716E8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08615" y="1343799"/>
            <a:ext cx="4156363" cy="1661993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readEntireTxtFileWith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(name):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with open(name, 'r') as f: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contents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f.read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contents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5A46BD7-2EF2-C242-A955-A5423A373C13}"/>
              </a:ext>
            </a:extLst>
          </p:cNvPr>
          <p:cNvSpPr txBox="1">
            <a:spLocks/>
          </p:cNvSpPr>
          <p:nvPr/>
        </p:nvSpPr>
        <p:spPr>
          <a:xfrm>
            <a:off x="415637" y="1343799"/>
            <a:ext cx="4370852" cy="206005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91440" tIns="91440" rIns="91440" bIns="91440" rtlCol="0">
            <a:spAutoFit/>
          </a:bodyPr>
          <a:lstStyle>
            <a:lvl1pPr marL="347254" indent="-347254" algn="l" defTabSz="463005" rtl="0" eaLnBrk="1" latinLnBrk="0" hangingPunct="1">
              <a:lnSpc>
                <a:spcPct val="120000"/>
              </a:lnSpc>
              <a:spcBef>
                <a:spcPts val="397"/>
              </a:spcBef>
              <a:spcAft>
                <a:spcPts val="397"/>
              </a:spcAft>
              <a:buFont typeface="Arial"/>
              <a:buChar char="•"/>
              <a:defRPr sz="1191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752384" indent="-289379" algn="l" defTabSz="46300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397"/>
              </a:spcAft>
              <a:buFont typeface="Arial"/>
              <a:buChar char="–"/>
              <a:defRPr sz="1059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157515" indent="-231502" algn="l" defTabSz="46300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397"/>
              </a:spcAft>
              <a:buFont typeface="Arial"/>
              <a:buChar char="•"/>
              <a:defRPr sz="1059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1620520" indent="-231502" algn="l" defTabSz="46300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397"/>
              </a:spcAft>
              <a:buFont typeface="Arial"/>
              <a:buChar char="–"/>
              <a:defRPr sz="1059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2083526" indent="-231502" algn="l" defTabSz="463005" rtl="0" eaLnBrk="1" latinLnBrk="0" hangingPunct="1">
              <a:spcBef>
                <a:spcPct val="20000"/>
              </a:spcBef>
              <a:buFont typeface="Arial"/>
              <a:buChar char="»"/>
              <a:defRPr sz="1091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2546532" indent="-231502" algn="l" defTabSz="46300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9539" indent="-231502" algn="l" defTabSz="46300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72543" indent="-231502" algn="l" defTabSz="46300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35550" indent="-231502" algn="l" defTabSz="46300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Font typeface="Arial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readEntireTxtFile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(name):</a:t>
            </a:r>
          </a:p>
          <a:p>
            <a:pPr marL="0" indent="0">
              <a:buClrTx/>
              <a:buFont typeface="Arial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 = open(name);</a:t>
            </a:r>
          </a:p>
          <a:p>
            <a:pPr marL="0" indent="0">
              <a:buClrTx/>
              <a:buFont typeface="Arial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contents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f.read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ClrTx/>
              <a:buFont typeface="Arial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f.close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ClrTx/>
              <a:buFont typeface="Arial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contents</a:t>
            </a:r>
          </a:p>
        </p:txBody>
      </p:sp>
    </p:spTree>
    <p:extLst>
      <p:ext uri="{BB962C8B-B14F-4D97-AF65-F5344CB8AC3E}">
        <p14:creationId xmlns:p14="http://schemas.microsoft.com/office/powerpoint/2010/main" val="6385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Reading each line in .txt files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01694-2C32-BA4D-B6F8-4BE99716E8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1106733"/>
            <a:ext cx="5488452" cy="2930033"/>
          </a:xfrm>
        </p:spPr>
        <p:txBody>
          <a:bodyPr/>
          <a:lstStyle/>
          <a:p>
            <a:pPr>
              <a:buClrTx/>
            </a:pPr>
            <a:r>
              <a:rPr lang="en-US" sz="1800" dirty="0"/>
              <a:t>Understanding the </a:t>
            </a:r>
            <a:r>
              <a:rPr lang="en-US" sz="1800" dirty="0" err="1"/>
              <a:t>readEachLineTxtFile</a:t>
            </a:r>
            <a:r>
              <a:rPr lang="en-US" sz="1800" dirty="0"/>
              <a:t> function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readEachLineTxtFile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(name):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 = open(name);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lines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f.readlines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f.close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lines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B23B75-AC5A-4D63-8493-56770FB41B1B}"/>
              </a:ext>
            </a:extLst>
          </p:cNvPr>
          <p:cNvSpPr txBox="1"/>
          <p:nvPr/>
        </p:nvSpPr>
        <p:spPr>
          <a:xfrm>
            <a:off x="5100447" y="2077156"/>
            <a:ext cx="3343642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Proxima Nova"/>
              </a:rPr>
              <a:t>Write the </a:t>
            </a:r>
            <a:r>
              <a:rPr lang="en-US" sz="1800" dirty="0" err="1">
                <a:latin typeface="Proxima Nova"/>
              </a:rPr>
              <a:t>readEachLineTxtFileWith</a:t>
            </a:r>
            <a:r>
              <a:rPr lang="en-US" sz="1800" dirty="0">
                <a:latin typeface="Proxima Nova"/>
              </a:rPr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50498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Writing in .txt files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01694-2C32-BA4D-B6F8-4BE99716E8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9328" y="1166488"/>
            <a:ext cx="4585341" cy="1661993"/>
          </a:xfrm>
          <a:noFill/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writeTextFile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(name,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 = open(name, 'w')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f.write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f.close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C17EE1-27B9-4C16-4390-6918E10B7BE5}"/>
              </a:ext>
            </a:extLst>
          </p:cNvPr>
          <p:cNvSpPr txBox="1"/>
          <p:nvPr/>
        </p:nvSpPr>
        <p:spPr>
          <a:xfrm>
            <a:off x="1765684" y="3359969"/>
            <a:ext cx="561263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kern="12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writeTextFileWith</a:t>
            </a:r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(name, </a:t>
            </a:r>
            <a:r>
              <a:rPr lang="en-US" sz="1600" kern="12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anyString</a:t>
            </a:r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with open(name, 'w') as f:</a:t>
            </a:r>
          </a:p>
          <a:p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kern="12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f.write</a:t>
            </a:r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kern="12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anyString</a:t>
            </a:r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5895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Modes for opening files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8130D7-1566-D1C2-C9FD-CBAA7BECA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73" y="1464881"/>
            <a:ext cx="8845727" cy="221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13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SU Palette 2016">
      <a:dk1>
        <a:srgbClr val="59595B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4" ma:contentTypeDescription="Create a new document." ma:contentTypeScope="" ma:versionID="16aa88660fc2fdca5573e381835fe0c9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d08ce21c39dd96af8dcee1a6fd74aaf6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CE8EA35-9C42-4825-ABC6-2C345E8579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D3EE4C-68D3-4BA3-94E6-383E2DFDD168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elements/1.1/"/>
    <ds:schemaRef ds:uri="http://www.w3.org/XML/1998/namespace"/>
    <ds:schemaRef ds:uri="http://schemas.microsoft.com/office/infopath/2007/PartnerControls"/>
    <ds:schemaRef ds:uri="e06ed288-fd75-4b50-bbed-f5a5df88c31c"/>
    <ds:schemaRef ds:uri="92c41bee-f0ee-4aa6-9399-a35fbb883510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CBA097B-6123-4B8A-8BF9-8745C25437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2134</TotalTime>
  <Words>709</Words>
  <Application>Microsoft Office PowerPoint</Application>
  <PresentationFormat>On-screen Show (16:9)</PresentationFormat>
  <Paragraphs>89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Courier New</vt:lpstr>
      <vt:lpstr>Franklin Gothic Book</vt:lpstr>
      <vt:lpstr>Proxima Nova</vt:lpstr>
      <vt:lpstr>Source Sans Pro</vt:lpstr>
      <vt:lpstr>Vitesse Light</vt:lpstr>
      <vt:lpstr>Wingdings</vt:lpstr>
      <vt:lpstr>Office Theme</vt:lpstr>
      <vt:lpstr>1_Office Theme</vt:lpstr>
      <vt:lpstr>PowerPoint Presentation</vt:lpstr>
      <vt:lpstr>Weekly Announcements! </vt:lpstr>
      <vt:lpstr>Recall Activity</vt:lpstr>
      <vt:lpstr>Reading entire .txt files</vt:lpstr>
      <vt:lpstr>Reading entire .txt files with “with”</vt:lpstr>
      <vt:lpstr>Comparing Solutions for Reading entire .txt</vt:lpstr>
      <vt:lpstr>Reading each line in .txt files</vt:lpstr>
      <vt:lpstr>Writing in .txt files</vt:lpstr>
      <vt:lpstr>Modes for opening files</vt:lpstr>
      <vt:lpstr>Reading csv files</vt:lpstr>
      <vt:lpstr>Writing  csv files with append</vt:lpstr>
      <vt:lpstr>Coding Along</vt:lpstr>
      <vt:lpstr>Coding 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mmoraes</dc:creator>
  <cp:lastModifiedBy>Marcia Moraes</cp:lastModifiedBy>
  <cp:revision>35</cp:revision>
  <dcterms:modified xsi:type="dcterms:W3CDTF">2024-09-18T00:29:31Z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