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0103" autoAdjust="0"/>
    <p:restoredTop sz="95994" autoAdjust="0"/>
  </p:normalViewPr>
  <p:slideViewPr>
    <p:cSldViewPr snapToGrid="0" snapToObjects="1">
      <p:cViewPr>
        <p:scale>
          <a:sx n="90" d="100"/>
          <a:sy n="90" d="100"/>
        </p:scale>
        <p:origin x="1384" y="32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E3744E-9E55-144E-808E-C955856927EF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BA4A3-CE7E-F54F-8B5D-B6DDB4553484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The Method to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86716-379C-4B46-8303-B7B9AE9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93779"/>
            <a:ext cx="12561453" cy="1015663"/>
          </a:xfrm>
        </p:spPr>
        <p:txBody>
          <a:bodyPr/>
          <a:lstStyle/>
          <a:p>
            <a:r>
              <a:rPr lang="en-US" dirty="0"/>
              <a:t>Reusable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738042"/>
            <a:ext cx="5818447" cy="4437177"/>
          </a:xfrm>
        </p:spPr>
        <p:txBody>
          <a:bodyPr/>
          <a:lstStyle/>
          <a:p>
            <a:pPr fontAlgn="base"/>
            <a:r>
              <a:rPr lang="en-US" dirty="0"/>
              <a:t>Programming == Problem Solving</a:t>
            </a:r>
          </a:p>
          <a:p>
            <a:pPr lvl="1" fontAlgn="base"/>
            <a:r>
              <a:rPr lang="en-US" dirty="0"/>
              <a:t>You look at the problem to solve</a:t>
            </a:r>
          </a:p>
          <a:p>
            <a:pPr lvl="2" fontAlgn="base"/>
            <a:r>
              <a:rPr lang="en-US" dirty="0"/>
              <a:t>Clarify the problem and constraints</a:t>
            </a:r>
          </a:p>
          <a:p>
            <a:pPr lvl="1" fontAlgn="base"/>
            <a:r>
              <a:rPr lang="en-US" dirty="0"/>
              <a:t>Break it up into *smaller* parts (Divide)</a:t>
            </a:r>
          </a:p>
          <a:p>
            <a:pPr lvl="1" fontAlgn="base"/>
            <a:r>
              <a:rPr lang="en-US" dirty="0"/>
              <a:t>Outline the steps needed</a:t>
            </a:r>
          </a:p>
          <a:p>
            <a:pPr lvl="2" fontAlgn="base"/>
            <a:r>
              <a:rPr lang="en-US" dirty="0"/>
              <a:t>Solve each step (Conquer)</a:t>
            </a:r>
          </a:p>
          <a:p>
            <a:pPr lvl="1" fontAlgn="base"/>
            <a:r>
              <a:rPr lang="en-US" dirty="0"/>
              <a:t>Reassemble the pieces (Glue) </a:t>
            </a:r>
          </a:p>
          <a:p>
            <a:pPr lvl="1" fontAlgn="base"/>
            <a:r>
              <a:rPr lang="en-US" dirty="0"/>
              <a:t>Completed program</a:t>
            </a:r>
          </a:p>
          <a:p>
            <a:pPr fontAlgn="base"/>
            <a:r>
              <a:rPr lang="en-US" dirty="0"/>
              <a:t>The ENIAC women pioneered reusable code</a:t>
            </a:r>
          </a:p>
          <a:p>
            <a:pPr fontAlgn="base"/>
            <a:r>
              <a:rPr lang="en-US" dirty="0"/>
              <a:t>But they also needed ways to modularize code</a:t>
            </a:r>
          </a:p>
          <a:p>
            <a:pPr lvl="1" fontAlgn="base"/>
            <a:r>
              <a:rPr lang="en-US" dirty="0"/>
              <a:t>Over the years - Object Oriented Designed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5119C-860B-9347-B98E-C910BAF0DF71}"/>
              </a:ext>
            </a:extLst>
          </p:cNvPr>
          <p:cNvSpPr/>
          <p:nvPr/>
        </p:nvSpPr>
        <p:spPr>
          <a:xfrm>
            <a:off x="10057318" y="2666579"/>
            <a:ext cx="3658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Programmers Betty Jean Jennings (left) and Fran Bilas (right) operate ENIAC's main control panel By United States Army (Image from http://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ftp.arl.army.mil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/~mike/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comphist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/) [Public domain], via Wikimedia Commons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9A9B96-6C8C-534E-972F-7B6254D22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318" y="289586"/>
            <a:ext cx="3658682" cy="241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9006130" y="3695781"/>
            <a:ext cx="2387450" cy="8540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56309C-F2BF-CE4B-B76C-4F900CB5A7E0}"/>
              </a:ext>
            </a:extLst>
          </p:cNvPr>
          <p:cNvSpPr/>
          <p:nvPr/>
        </p:nvSpPr>
        <p:spPr>
          <a:xfrm>
            <a:off x="7210183" y="4668227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58C1CF-8784-2247-9483-2CDA59509CA5}"/>
              </a:ext>
            </a:extLst>
          </p:cNvPr>
          <p:cNvSpPr/>
          <p:nvPr/>
        </p:nvSpPr>
        <p:spPr>
          <a:xfrm>
            <a:off x="9234020" y="4668227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6E5318-7B1A-C741-B650-97BF00DEC221}"/>
              </a:ext>
            </a:extLst>
          </p:cNvPr>
          <p:cNvSpPr/>
          <p:nvPr/>
        </p:nvSpPr>
        <p:spPr>
          <a:xfrm>
            <a:off x="11257857" y="4668227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A1F3A6-A63F-364A-922B-93437B2747FD}"/>
              </a:ext>
            </a:extLst>
          </p:cNvPr>
          <p:cNvSpPr/>
          <p:nvPr/>
        </p:nvSpPr>
        <p:spPr>
          <a:xfrm>
            <a:off x="9006129" y="5478017"/>
            <a:ext cx="2387449" cy="8178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Glue</a:t>
            </a:r>
          </a:p>
        </p:txBody>
      </p:sp>
    </p:spTree>
    <p:extLst>
      <p:ext uri="{BB962C8B-B14F-4D97-AF65-F5344CB8AC3E}">
        <p14:creationId xmlns:p14="http://schemas.microsoft.com/office/powerpoint/2010/main" val="23204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DBC-254E-8145-A7F5-0E71E74D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16639"/>
            <a:ext cx="12561453" cy="1015663"/>
          </a:xfrm>
        </p:spPr>
        <p:txBody>
          <a:bodyPr/>
          <a:lstStyle/>
          <a:p>
            <a:r>
              <a:rPr lang="en-US" dirty="0"/>
              <a:t>Method Syntax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49E14-5369-CF4F-A6ED-55BB99B31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506956"/>
            <a:ext cx="6424235" cy="40339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{...}</a:t>
            </a:r>
          </a:p>
          <a:p>
            <a:pPr fontAlgn="base"/>
            <a:r>
              <a:rPr lang="en-US" dirty="0"/>
              <a:t>public  - is the scope</a:t>
            </a:r>
            <a:r>
              <a:rPr lang="en-US" b="1" dirty="0"/>
              <a:t> </a:t>
            </a:r>
            <a:r>
              <a:rPr lang="en-US" dirty="0"/>
              <a:t> of the method (optional)</a:t>
            </a:r>
          </a:p>
          <a:p>
            <a:pPr fontAlgn="base"/>
            <a:r>
              <a:rPr lang="en-US" dirty="0"/>
              <a:t>static  - access type (option)</a:t>
            </a:r>
          </a:p>
          <a:p>
            <a:pPr fontAlgn="base"/>
            <a:r>
              <a:rPr lang="en-US" dirty="0"/>
              <a:t>void  - return type (required)</a:t>
            </a:r>
          </a:p>
          <a:p>
            <a:pPr fontAlgn="base"/>
            <a:r>
              <a:rPr lang="en-US" dirty="0"/>
              <a:t>main - method name (required)</a:t>
            </a:r>
          </a:p>
          <a:p>
            <a:pPr fontAlgn="base"/>
            <a:r>
              <a:rPr lang="en-US" dirty="0"/>
              <a:t>String[] </a:t>
            </a:r>
            <a:r>
              <a:rPr lang="en-US" dirty="0" err="1"/>
              <a:t>args</a:t>
            </a:r>
            <a:r>
              <a:rPr lang="en-US" dirty="0"/>
              <a:t> - are parameters for the method </a:t>
            </a:r>
          </a:p>
          <a:p>
            <a:pPr lvl="1" fontAlgn="base"/>
            <a:r>
              <a:rPr lang="en-US" dirty="0"/>
              <a:t>Having parentheses is required</a:t>
            </a:r>
          </a:p>
          <a:p>
            <a:pPr lvl="1" fontAlgn="base"/>
            <a:r>
              <a:rPr lang="en-US" dirty="0"/>
              <a:t>something inside, optional</a:t>
            </a:r>
          </a:p>
          <a:p>
            <a:pPr lvl="1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A474BFF-CF3D-8349-9B00-D7AA4B53268A}"/>
              </a:ext>
            </a:extLst>
          </p:cNvPr>
          <p:cNvSpPr txBox="1">
            <a:spLocks/>
          </p:cNvSpPr>
          <p:nvPr/>
        </p:nvSpPr>
        <p:spPr>
          <a:xfrm>
            <a:off x="7211062" y="2506956"/>
            <a:ext cx="5978465" cy="357764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getPercentGrowth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startingSalary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midCareerSalary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…}</a:t>
            </a:r>
          </a:p>
          <a:p>
            <a:pPr fontAlgn="base"/>
            <a:r>
              <a:rPr lang="en-US" dirty="0"/>
              <a:t>public  - is the scope</a:t>
            </a:r>
            <a:r>
              <a:rPr lang="en-US" b="1" dirty="0"/>
              <a:t> </a:t>
            </a:r>
            <a:r>
              <a:rPr lang="en-US" dirty="0"/>
              <a:t> of the method</a:t>
            </a:r>
          </a:p>
          <a:p>
            <a:pPr fontAlgn="base"/>
            <a:r>
              <a:rPr lang="en-US" dirty="0"/>
              <a:t>access is not there - that means “instance”</a:t>
            </a:r>
          </a:p>
          <a:p>
            <a:pPr fontAlgn="base"/>
            <a:r>
              <a:rPr lang="en-US" dirty="0"/>
              <a:t>double  - return type </a:t>
            </a:r>
          </a:p>
          <a:p>
            <a:pPr fontAlgn="base"/>
            <a:r>
              <a:rPr lang="en-US" dirty="0" err="1"/>
              <a:t>getPercentGrowth</a:t>
            </a:r>
            <a:r>
              <a:rPr lang="en-US" dirty="0"/>
              <a:t> - method Name</a:t>
            </a:r>
          </a:p>
          <a:p>
            <a:pPr fontAlgn="base"/>
            <a:r>
              <a:rPr lang="en-US" dirty="0"/>
              <a:t>double </a:t>
            </a:r>
            <a:r>
              <a:rPr lang="en-US" dirty="0" err="1"/>
              <a:t>startingSalary</a:t>
            </a:r>
            <a:r>
              <a:rPr lang="en-US" dirty="0"/>
              <a:t>, double </a:t>
            </a:r>
            <a:r>
              <a:rPr lang="en-US" dirty="0" err="1"/>
              <a:t>midCareerSalary</a:t>
            </a:r>
            <a:r>
              <a:rPr lang="en-US" dirty="0"/>
              <a:t> - are parameters for the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652B6-D6B3-4A4F-AE73-833E00ADE1EA}"/>
              </a:ext>
            </a:extLst>
          </p:cNvPr>
          <p:cNvSpPr txBox="1"/>
          <p:nvPr/>
        </p:nvSpPr>
        <p:spPr>
          <a:xfrm>
            <a:off x="4457700" y="1819574"/>
            <a:ext cx="517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[scope] [static] TYPE name(parameters) {}</a:t>
            </a:r>
          </a:p>
        </p:txBody>
      </p:sp>
    </p:spTree>
    <p:extLst>
      <p:ext uri="{BB962C8B-B14F-4D97-AF65-F5344CB8AC3E}">
        <p14:creationId xmlns:p14="http://schemas.microsoft.com/office/powerpoint/2010/main" val="217667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0022-ABB3-0340-BAF7-5B1C88EB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Static vs. Instance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03FAC-030D-7449-92D3-70FD015F7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806235"/>
          </a:xfrm>
        </p:spPr>
        <p:txBody>
          <a:bodyPr/>
          <a:lstStyle/>
          <a:p>
            <a:pPr fontAlgn="base"/>
            <a:r>
              <a:rPr lang="en-US" dirty="0"/>
              <a:t>Harder concept (we will come  back to it later)</a:t>
            </a:r>
          </a:p>
          <a:p>
            <a:pPr fontAlgn="base"/>
            <a:r>
              <a:rPr lang="en-US" dirty="0"/>
              <a:t>Think of static as </a:t>
            </a:r>
            <a:r>
              <a:rPr lang="en-US" b="1" dirty="0"/>
              <a:t>shared</a:t>
            </a:r>
            <a:r>
              <a:rPr lang="en-US" dirty="0"/>
              <a:t> memory</a:t>
            </a:r>
          </a:p>
          <a:p>
            <a:pPr lvl="1" fontAlgn="base"/>
            <a:r>
              <a:rPr lang="en-US" dirty="0"/>
              <a:t>Variables in it are easily overwritten</a:t>
            </a:r>
          </a:p>
          <a:p>
            <a:pPr lvl="1" fontAlgn="base"/>
            <a:r>
              <a:rPr lang="en-US" dirty="0"/>
              <a:t>Static methods need to be self contained, and only access shared information</a:t>
            </a:r>
          </a:p>
          <a:p>
            <a:pPr marL="699614" lvl="1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Instance methods </a:t>
            </a:r>
            <a:r>
              <a:rPr lang="en-US" b="1" dirty="0"/>
              <a:t>belong</a:t>
            </a:r>
            <a:r>
              <a:rPr lang="en-US" dirty="0"/>
              <a:t> to the object</a:t>
            </a:r>
          </a:p>
          <a:p>
            <a:pPr lvl="1" fontAlgn="base"/>
            <a:r>
              <a:rPr lang="en-US" dirty="0"/>
              <a:t>They </a:t>
            </a:r>
            <a:r>
              <a:rPr lang="en-US" b="1" dirty="0"/>
              <a:t>need</a:t>
            </a:r>
            <a:r>
              <a:rPr lang="en-US" dirty="0"/>
              <a:t> information from the object </a:t>
            </a:r>
          </a:p>
          <a:p>
            <a:pPr lvl="1" fontAlgn="base"/>
            <a:r>
              <a:rPr lang="en-US" dirty="0"/>
              <a:t>They provide the main functionality to the object </a:t>
            </a:r>
          </a:p>
          <a:p>
            <a:pPr lvl="1" fontAlgn="base"/>
            <a:r>
              <a:rPr lang="en-US" dirty="0"/>
              <a:t>Most common</a:t>
            </a:r>
          </a:p>
        </p:txBody>
      </p:sp>
    </p:spTree>
    <p:extLst>
      <p:ext uri="{BB962C8B-B14F-4D97-AF65-F5344CB8AC3E}">
        <p14:creationId xmlns:p14="http://schemas.microsoft.com/office/powerpoint/2010/main" val="408854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20A5-3E6D-5746-92D4-80B837A3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Method Name &amp;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ADD7B-EB33-1348-BC75-3306429DB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920922"/>
            <a:ext cx="6595688" cy="4664931"/>
          </a:xfrm>
        </p:spPr>
        <p:txBody>
          <a:bodyPr/>
          <a:lstStyle/>
          <a:p>
            <a:pPr fontAlgn="base"/>
            <a:r>
              <a:rPr lang="en-US" dirty="0"/>
              <a:t>They should have meaning! </a:t>
            </a:r>
          </a:p>
          <a:p>
            <a:pPr fontAlgn="base"/>
            <a:r>
              <a:rPr lang="en-US" dirty="0"/>
              <a:t>They follow the same rules as variable names</a:t>
            </a:r>
          </a:p>
          <a:p>
            <a:pPr lvl="1" fontAlgn="base"/>
            <a:r>
              <a:rPr lang="en-US" dirty="0"/>
              <a:t>No specials, start with letter, </a:t>
            </a:r>
            <a:r>
              <a:rPr lang="en-US" dirty="0" err="1"/>
              <a:t>etc</a:t>
            </a:r>
            <a:endParaRPr lang="en-US" dirty="0"/>
          </a:p>
          <a:p>
            <a:pPr fontAlgn="base"/>
            <a:r>
              <a:rPr lang="en-US" dirty="0"/>
              <a:t>Parameters are part of the name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x, int y) </a:t>
            </a:r>
          </a:p>
          <a:p>
            <a:r>
              <a:rPr lang="en-US" dirty="0"/>
              <a:t>Are three different methods! (Be careful)</a:t>
            </a:r>
          </a:p>
          <a:p>
            <a:pPr fontAlgn="base"/>
            <a:r>
              <a:rPr lang="en-US" dirty="0"/>
              <a:t>The secret ninja trick for methods</a:t>
            </a:r>
          </a:p>
          <a:p>
            <a:pPr lvl="1" fontAlgn="base"/>
            <a:r>
              <a:rPr lang="en-US" dirty="0"/>
              <a:t>Pass in the variables</a:t>
            </a:r>
          </a:p>
          <a:p>
            <a:pPr lvl="1" fontAlgn="base"/>
            <a:r>
              <a:rPr lang="en-US" dirty="0"/>
              <a:t>Try to keep everything as </a:t>
            </a:r>
            <a:r>
              <a:rPr lang="en-US" b="1" dirty="0"/>
              <a:t>contained as possible</a:t>
            </a:r>
          </a:p>
        </p:txBody>
      </p:sp>
      <p:pic>
        <p:nvPicPr>
          <p:cNvPr id="2050" name="Picture 2" descr="Image result for super secret ninja skill">
            <a:extLst>
              <a:ext uri="{FF2B5EF4-FFF2-40B4-BE49-F238E27FC236}">
                <a16:creationId xmlns:a16="http://schemas.microsoft.com/office/drawing/2014/main" id="{3453467B-A995-124B-BE63-79AF7852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90" y="1645920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F9A75-632B-E544-A978-50AFB5D5BF17}"/>
              </a:ext>
            </a:extLst>
          </p:cNvPr>
          <p:cNvSpPr txBox="1"/>
          <p:nvPr/>
        </p:nvSpPr>
        <p:spPr>
          <a:xfrm>
            <a:off x="8655050" y="461772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92529"/>
                </a:solidFill>
              </a:rPr>
              <a:t>What is your quest?</a:t>
            </a:r>
          </a:p>
          <a:p>
            <a:pPr marL="852192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is it you return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know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need (parameters)</a:t>
            </a:r>
          </a:p>
        </p:txBody>
      </p:sp>
    </p:spTree>
    <p:extLst>
      <p:ext uri="{BB962C8B-B14F-4D97-AF65-F5344CB8AC3E}">
        <p14:creationId xmlns:p14="http://schemas.microsoft.com/office/powerpoint/2010/main" val="32150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6E16-F15A-904A-A0DF-722B33D0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7DA11-94C0-5949-8C6A-CCB28DCF4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845" y="2236423"/>
            <a:ext cx="6469955" cy="3906967"/>
          </a:xfrm>
        </p:spPr>
        <p:txBody>
          <a:bodyPr/>
          <a:lstStyle/>
          <a:p>
            <a:pPr fontAlgn="base"/>
            <a:r>
              <a:rPr lang="en-US" dirty="0"/>
              <a:t>Return Types</a:t>
            </a:r>
          </a:p>
          <a:p>
            <a:pPr lvl="1" fontAlgn="base"/>
            <a:r>
              <a:rPr lang="en-US" b="1" dirty="0"/>
              <a:t>Critically important</a:t>
            </a:r>
          </a:p>
          <a:p>
            <a:pPr lvl="1" fontAlgn="base"/>
            <a:r>
              <a:rPr lang="en-US" dirty="0"/>
              <a:t>Can return a primitive, array or an object</a:t>
            </a:r>
          </a:p>
          <a:p>
            <a:pPr lvl="1" fontAlgn="base"/>
            <a:r>
              <a:rPr lang="en-US" dirty="0"/>
              <a:t>void is how you say the method returns nothing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Whenever you call a method</a:t>
            </a:r>
          </a:p>
          <a:p>
            <a:pPr lvl="1" fontAlgn="base"/>
            <a:r>
              <a:rPr lang="en-US" dirty="0"/>
              <a:t>Assume the return type is what is returned </a:t>
            </a:r>
          </a:p>
          <a:p>
            <a:pPr lvl="1" fontAlgn="base"/>
            <a:r>
              <a:rPr lang="en-US" dirty="0"/>
              <a:t>Think of replacing the method name with the answer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C9E837-B752-984E-B836-E74BBF9F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744" y="2114549"/>
            <a:ext cx="6139922" cy="268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D026B9-7004-CE43-9CFC-5A3DC24D453C}"/>
              </a:ext>
            </a:extLst>
          </p:cNvPr>
          <p:cNvSpPr txBox="1"/>
          <p:nvPr/>
        </p:nvSpPr>
        <p:spPr>
          <a:xfrm>
            <a:off x="7431345" y="4997087"/>
            <a:ext cx="57607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92529"/>
                </a:solidFill>
              </a:rPr>
              <a:t>The program output is</a:t>
            </a:r>
          </a:p>
          <a:p>
            <a:pPr algn="ctr"/>
            <a:r>
              <a:rPr lang="en-US" sz="2400" b="1" dirty="0">
                <a:solidFill>
                  <a:srgbClr val="092529"/>
                </a:solidFill>
              </a:rPr>
              <a:t>Hello, my name is Melody Pond</a:t>
            </a:r>
            <a:endParaRPr lang="en-US" sz="2400" dirty="0">
              <a:solidFill>
                <a:srgbClr val="092529"/>
              </a:solidFill>
            </a:endParaRPr>
          </a:p>
          <a:p>
            <a:pPr algn="ctr"/>
            <a:br>
              <a:rPr lang="en-US" sz="1800" dirty="0">
                <a:solidFill>
                  <a:srgbClr val="092529"/>
                </a:solidFill>
              </a:rPr>
            </a:br>
            <a:r>
              <a:rPr lang="en-US" sz="1800" dirty="0">
                <a:solidFill>
                  <a:srgbClr val="092529"/>
                </a:solidFill>
              </a:rPr>
              <a:t>Notice: Melody Pond simply replaces ‘</a:t>
            </a:r>
            <a:r>
              <a:rPr lang="en-US" sz="1800" dirty="0" err="1">
                <a:solidFill>
                  <a:srgbClr val="092529"/>
                </a:solidFill>
              </a:rPr>
              <a:t>getName</a:t>
            </a:r>
            <a:r>
              <a:rPr lang="en-US" sz="1800" dirty="0">
                <a:solidFill>
                  <a:srgbClr val="092529"/>
                </a:solidFill>
              </a:rPr>
              <a:t>()’</a:t>
            </a:r>
            <a:endParaRPr lang="en-US" dirty="0">
              <a:solidFill>
                <a:srgbClr val="09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D369-4BBC-664F-9218-0C07972D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408" y="2870537"/>
            <a:ext cx="9744199" cy="1015663"/>
          </a:xfrm>
        </p:spPr>
        <p:txBody>
          <a:bodyPr/>
          <a:lstStyle/>
          <a:p>
            <a:r>
              <a:rPr lang="en-US" dirty="0"/>
              <a:t>Why Methods and Objects?</a:t>
            </a:r>
          </a:p>
        </p:txBody>
      </p:sp>
    </p:spTree>
    <p:extLst>
      <p:ext uri="{BB962C8B-B14F-4D97-AF65-F5344CB8AC3E}">
        <p14:creationId xmlns:p14="http://schemas.microsoft.com/office/powerpoint/2010/main" val="57358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472325-06F0-6146-95CF-FD0A14F9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386859"/>
            <a:ext cx="12561453" cy="1015663"/>
          </a:xfrm>
        </p:spPr>
        <p:txBody>
          <a:bodyPr/>
          <a:lstStyle/>
          <a:p>
            <a:r>
              <a:rPr lang="en-US" dirty="0"/>
              <a:t>DRY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DCAD8-D513-EA43-AC03-58D574D31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520872"/>
            <a:ext cx="7910138" cy="5668283"/>
          </a:xfrm>
        </p:spPr>
        <p:txBody>
          <a:bodyPr/>
          <a:lstStyle/>
          <a:p>
            <a:pPr fontAlgn="base"/>
            <a:r>
              <a:rPr lang="en-US" dirty="0"/>
              <a:t>Code should be DRY</a:t>
            </a:r>
          </a:p>
          <a:p>
            <a:pPr lvl="1" fontAlgn="base"/>
            <a:r>
              <a:rPr lang="en-US" b="1" u="sng" dirty="0"/>
              <a:t>D</a:t>
            </a:r>
            <a:r>
              <a:rPr lang="en-US" dirty="0"/>
              <a:t>on’t </a:t>
            </a:r>
            <a:r>
              <a:rPr lang="en-US" b="1" u="sng" dirty="0"/>
              <a:t>R</a:t>
            </a:r>
            <a:r>
              <a:rPr lang="en-US" dirty="0"/>
              <a:t>epeat </a:t>
            </a:r>
            <a:r>
              <a:rPr lang="en-US" b="1" u="sng" dirty="0"/>
              <a:t>Y</a:t>
            </a:r>
            <a:r>
              <a:rPr lang="en-US" dirty="0"/>
              <a:t>ourself</a:t>
            </a:r>
          </a:p>
          <a:p>
            <a:pPr fontAlgn="base"/>
            <a:r>
              <a:rPr lang="en-US" dirty="0"/>
              <a:t>Code should be</a:t>
            </a:r>
          </a:p>
          <a:p>
            <a:pPr lvl="1" fontAlgn="base"/>
            <a:r>
              <a:rPr lang="en-US" dirty="0"/>
              <a:t>Reusable </a:t>
            </a:r>
          </a:p>
          <a:p>
            <a:pPr lvl="1" fontAlgn="base"/>
            <a:r>
              <a:rPr lang="en-US" dirty="0"/>
              <a:t>Small Snippets</a:t>
            </a:r>
          </a:p>
          <a:p>
            <a:pPr fontAlgn="base"/>
            <a:r>
              <a:rPr lang="en-US" dirty="0"/>
              <a:t>Reusable code</a:t>
            </a:r>
          </a:p>
          <a:p>
            <a:pPr lvl="1" fontAlgn="base"/>
            <a:r>
              <a:rPr lang="en-US" dirty="0"/>
              <a:t>Only write once</a:t>
            </a:r>
          </a:p>
          <a:p>
            <a:pPr lvl="1" fontAlgn="base"/>
            <a:r>
              <a:rPr lang="en-US" dirty="0"/>
              <a:t>Use in multiple applications</a:t>
            </a:r>
          </a:p>
          <a:p>
            <a:pPr fontAlgn="base"/>
            <a:r>
              <a:rPr lang="en-US" dirty="0"/>
              <a:t>Java</a:t>
            </a:r>
          </a:p>
          <a:p>
            <a:pPr lvl="1" fontAlgn="base"/>
            <a:r>
              <a:rPr lang="en-US" dirty="0"/>
              <a:t>Methods are blocks of reusable code</a:t>
            </a:r>
          </a:p>
          <a:p>
            <a:pPr lvl="2" fontAlgn="base"/>
            <a:r>
              <a:rPr lang="en-US" dirty="0"/>
              <a:t>Ideally,  no more than 20 instructions</a:t>
            </a:r>
          </a:p>
          <a:p>
            <a:pPr lvl="1" fontAlgn="base"/>
            <a:r>
              <a:rPr lang="en-US" dirty="0"/>
              <a:t>Objects are blocks of information, with reusable code / methods</a:t>
            </a:r>
          </a:p>
          <a:p>
            <a:pPr lvl="1" fontAlgn="base"/>
            <a:r>
              <a:rPr lang="en-US" b="1" dirty="0"/>
              <a:t>CLUE</a:t>
            </a:r>
            <a:r>
              <a:rPr lang="en-US" dirty="0"/>
              <a:t>: If you are cutting and pasting code - it should be a method</a:t>
            </a:r>
          </a:p>
          <a:p>
            <a:pPr lvl="2" fontAlgn="base"/>
            <a:r>
              <a:rPr lang="en-US" dirty="0"/>
              <a:t>Really, that happens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440470" y="3886200"/>
            <a:ext cx="2387450" cy="8540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67896-836E-2F43-8A1B-8F251BB6C615}"/>
              </a:ext>
            </a:extLst>
          </p:cNvPr>
          <p:cNvSpPr/>
          <p:nvPr/>
        </p:nvSpPr>
        <p:spPr>
          <a:xfrm>
            <a:off x="7644523" y="4858646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436BD-B2F4-D248-B2CB-2DEA79304985}"/>
              </a:ext>
            </a:extLst>
          </p:cNvPr>
          <p:cNvSpPr/>
          <p:nvPr/>
        </p:nvSpPr>
        <p:spPr>
          <a:xfrm>
            <a:off x="9668360" y="4858646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3108B3-2793-7445-BA4E-0494C788BE12}"/>
              </a:ext>
            </a:extLst>
          </p:cNvPr>
          <p:cNvSpPr/>
          <p:nvPr/>
        </p:nvSpPr>
        <p:spPr>
          <a:xfrm>
            <a:off x="11692197" y="4858646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4BF6C7-E4AE-AC42-A8D0-E3DFEBAFCAD6}"/>
              </a:ext>
            </a:extLst>
          </p:cNvPr>
          <p:cNvSpPr/>
          <p:nvPr/>
        </p:nvSpPr>
        <p:spPr>
          <a:xfrm>
            <a:off x="9440469" y="5668436"/>
            <a:ext cx="2387449" cy="8178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Glue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4543DB-FCB6-494F-8E20-822946BC3CC0}"/>
              </a:ext>
            </a:extLst>
          </p:cNvPr>
          <p:cNvSpPr/>
          <p:nvPr/>
        </p:nvSpPr>
        <p:spPr>
          <a:xfrm>
            <a:off x="9576193" y="240030"/>
            <a:ext cx="3955507" cy="116249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400" b="1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Fun Fact: </a:t>
            </a:r>
          </a:p>
          <a:p>
            <a:r>
              <a:rPr lang="en-US" sz="14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Software Engineers, Andy Hunt and Dave Thomas, are credited with first using the the term for coding in the </a:t>
            </a:r>
            <a:r>
              <a:rPr lang="en-US" sz="1400" b="1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The Pragmatic Programmer</a:t>
            </a:r>
          </a:p>
        </p:txBody>
      </p:sp>
    </p:spTree>
    <p:extLst>
      <p:ext uri="{BB962C8B-B14F-4D97-AF65-F5344CB8AC3E}">
        <p14:creationId xmlns:p14="http://schemas.microsoft.com/office/powerpoint/2010/main" val="118845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6A0925CF-0332-7043-B7BB-1F26AAEF4C28}" vid="{CD29DD92-F4F2-B045-B9FE-6982B12F8E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</TotalTime>
  <Words>577</Words>
  <Application>Microsoft Macintosh PowerPoint</Application>
  <PresentationFormat>Custom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Reusable Code</vt:lpstr>
      <vt:lpstr>Method Syntax Basics</vt:lpstr>
      <vt:lpstr>Static vs. Instance Methods</vt:lpstr>
      <vt:lpstr>Method Name &amp; Parameters</vt:lpstr>
      <vt:lpstr>Return Types </vt:lpstr>
      <vt:lpstr>Why Methods and Objects?</vt:lpstr>
      <vt:lpstr>DRY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2020-03-08T08:42:54Z</dcterms:created>
  <dcterms:modified xsi:type="dcterms:W3CDTF">2020-03-08T18:21:34Z</dcterms:modified>
</cp:coreProperties>
</file>