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57" r:id="rId4"/>
    <p:sldId id="258" r:id="rId5"/>
    <p:sldId id="259" r:id="rId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4" autoAdjust="0"/>
    <p:restoredTop sz="95994" autoAdjust="0"/>
  </p:normalViewPr>
  <p:slideViewPr>
    <p:cSldViewPr snapToGrid="0" snapToObjects="1">
      <p:cViewPr varScale="1">
        <p:scale>
          <a:sx n="104" d="100"/>
          <a:sy n="104" d="100"/>
        </p:scale>
        <p:origin x="224" y="42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054" y="6747390"/>
            <a:ext cx="3023222" cy="6762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074403" y="7213234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897046" y="7483509"/>
            <a:ext cx="460131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ux.stackexchange.com/questions/88132/whats-the-difference-between-a-toggle-switch-radio-buttons-and-a-tickbox-what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Numeric 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C260B5-D47B-724E-8478-896F9310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have 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CEFF8-F148-C445-A769-B130FBFA1F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979883"/>
            <a:ext cx="12561453" cy="2426562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 0.0;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endParaRPr lang="en-US" dirty="0"/>
          </a:p>
          <a:p>
            <a:r>
              <a:rPr lang="en-US" dirty="0"/>
              <a:t>What is the value of a TYPE?</a:t>
            </a:r>
          </a:p>
          <a:p>
            <a:r>
              <a:rPr lang="en-US" dirty="0"/>
              <a:t>Why do we have it?</a:t>
            </a:r>
          </a:p>
        </p:txBody>
      </p:sp>
    </p:spTree>
    <p:extLst>
      <p:ext uri="{BB962C8B-B14F-4D97-AF65-F5344CB8AC3E}">
        <p14:creationId xmlns:p14="http://schemas.microsoft.com/office/powerpoint/2010/main" val="418802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0BC493-9215-9841-80BE-1712E846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on Binary and Memory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BBCAB-E4E2-5449-B424-DB1EE16A62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35717"/>
            <a:ext cx="6280725" cy="5896038"/>
          </a:xfrm>
        </p:spPr>
        <p:txBody>
          <a:bodyPr/>
          <a:lstStyle/>
          <a:p>
            <a:r>
              <a:rPr lang="en-US" dirty="0"/>
              <a:t>Binary – two state system</a:t>
            </a:r>
          </a:p>
          <a:p>
            <a:pPr lvl="1"/>
            <a:r>
              <a:rPr lang="en-US" dirty="0"/>
              <a:t>1 for on</a:t>
            </a:r>
          </a:p>
          <a:p>
            <a:pPr lvl="1"/>
            <a:r>
              <a:rPr lang="en-US" dirty="0"/>
              <a:t>0 for off</a:t>
            </a:r>
          </a:p>
          <a:p>
            <a:r>
              <a:rPr lang="en-US" dirty="0"/>
              <a:t>Each 0 and 1 is called a bit </a:t>
            </a:r>
          </a:p>
          <a:p>
            <a:r>
              <a:rPr lang="en-US" dirty="0"/>
              <a:t>8  bits is called a byte</a:t>
            </a:r>
          </a:p>
          <a:p>
            <a:pPr lvl="1"/>
            <a:r>
              <a:rPr lang="en-US" dirty="0"/>
              <a:t>Contains 255 states (128+64+32+16+8+4+2+1)</a:t>
            </a:r>
          </a:p>
          <a:p>
            <a:r>
              <a:rPr lang="en-US" dirty="0"/>
              <a:t>1000  bytes is a kilobyte</a:t>
            </a:r>
          </a:p>
          <a:p>
            <a:r>
              <a:rPr lang="en-US" dirty="0"/>
              <a:t>1,000,000 bytes is a megabyte </a:t>
            </a:r>
          </a:p>
          <a:p>
            <a:pPr lvl="1"/>
            <a:r>
              <a:rPr lang="en-US" dirty="0"/>
              <a:t>A song is often 3-5 megabytes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What if I want negative numbers?</a:t>
            </a:r>
          </a:p>
          <a:p>
            <a:pPr lvl="1"/>
            <a:r>
              <a:rPr lang="en-US" dirty="0"/>
              <a:t>Sacrifice a bit for sign and center</a:t>
            </a:r>
          </a:p>
          <a:p>
            <a:pPr lvl="2"/>
            <a:r>
              <a:rPr lang="en-US" dirty="0"/>
              <a:t>255 states become, -128 to 127 </a:t>
            </a:r>
          </a:p>
          <a:p>
            <a:pPr lvl="1"/>
            <a:r>
              <a:rPr lang="en-US" dirty="0"/>
              <a:t>What if you need more than that range?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E045F0-DEAF-524F-B601-AA87FF18092B}"/>
              </a:ext>
            </a:extLst>
          </p:cNvPr>
          <p:cNvGrpSpPr/>
          <p:nvPr/>
        </p:nvGrpSpPr>
        <p:grpSpPr>
          <a:xfrm>
            <a:off x="7968093" y="1564853"/>
            <a:ext cx="819707" cy="4904671"/>
            <a:chOff x="7954730" y="1591344"/>
            <a:chExt cx="819707" cy="490467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5C1CEE9-5BE0-B142-861D-394E17E86390}"/>
                </a:ext>
              </a:extLst>
            </p:cNvPr>
            <p:cNvGrpSpPr/>
            <p:nvPr/>
          </p:nvGrpSpPr>
          <p:grpSpPr>
            <a:xfrm>
              <a:off x="7954730" y="2209415"/>
              <a:ext cx="819707" cy="3683493"/>
              <a:chOff x="626920" y="3527053"/>
              <a:chExt cx="819707" cy="36834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ECA32CA-EE4B-D548-9158-693D7D280FFD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D738F3B-D4DE-134E-AA83-ED12FE752753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BDA3934-618A-EA42-B676-70D6AFE8C515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DF3BFC2-9515-F440-8C4E-9E270F53B181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8EEC984-B78D-0048-ADC1-5F40B186949F}"/>
                  </a:ext>
                </a:extLst>
              </p:cNvPr>
              <p:cNvSpPr/>
              <p:nvPr/>
            </p:nvSpPr>
            <p:spPr>
              <a:xfrm>
                <a:off x="627877" y="4747482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DF9654-86DF-374E-87A7-8EF265453349}"/>
                  </a:ext>
                </a:extLst>
              </p:cNvPr>
              <p:cNvSpPr/>
              <p:nvPr/>
            </p:nvSpPr>
            <p:spPr>
              <a:xfrm>
                <a:off x="627878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03710C-7134-1C48-B12F-8E6C16F5A4D4}"/>
                </a:ext>
              </a:extLst>
            </p:cNvPr>
            <p:cNvSpPr/>
            <p:nvPr/>
          </p:nvSpPr>
          <p:spPr>
            <a:xfrm>
              <a:off x="7955687" y="5886415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67A066-FE2B-7147-AA18-527B4BB2A268}"/>
                </a:ext>
              </a:extLst>
            </p:cNvPr>
            <p:cNvSpPr/>
            <p:nvPr/>
          </p:nvSpPr>
          <p:spPr>
            <a:xfrm>
              <a:off x="7955687" y="159134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7254D28-107C-C244-B52E-5161F061E2FF}"/>
              </a:ext>
            </a:extLst>
          </p:cNvPr>
          <p:cNvSpPr txBox="1"/>
          <p:nvPr/>
        </p:nvSpPr>
        <p:spPr>
          <a:xfrm>
            <a:off x="7440461" y="1696089"/>
            <a:ext cx="325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86DDD9-E25B-3644-86AF-8C6307F78CC1}"/>
              </a:ext>
            </a:extLst>
          </p:cNvPr>
          <p:cNvSpPr txBox="1"/>
          <p:nvPr/>
        </p:nvSpPr>
        <p:spPr>
          <a:xfrm>
            <a:off x="7440461" y="2328566"/>
            <a:ext cx="325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3C5EA9-0BA8-9840-AF71-946FBA9D07E5}"/>
              </a:ext>
            </a:extLst>
          </p:cNvPr>
          <p:cNvSpPr txBox="1"/>
          <p:nvPr/>
        </p:nvSpPr>
        <p:spPr>
          <a:xfrm>
            <a:off x="7440461" y="2961043"/>
            <a:ext cx="325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6F714D-FBA4-F146-8AFD-4649F16BC67A}"/>
              </a:ext>
            </a:extLst>
          </p:cNvPr>
          <p:cNvSpPr txBox="1"/>
          <p:nvPr/>
        </p:nvSpPr>
        <p:spPr>
          <a:xfrm>
            <a:off x="7466695" y="3534589"/>
            <a:ext cx="325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556E8-A40A-9C42-8A2E-FD5C581EC019}"/>
              </a:ext>
            </a:extLst>
          </p:cNvPr>
          <p:cNvSpPr txBox="1"/>
          <p:nvPr/>
        </p:nvSpPr>
        <p:spPr>
          <a:xfrm>
            <a:off x="7358450" y="4155239"/>
            <a:ext cx="489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79FF37-2CDB-1C44-A94D-4FD264E3F520}"/>
              </a:ext>
            </a:extLst>
          </p:cNvPr>
          <p:cNvSpPr txBox="1"/>
          <p:nvPr/>
        </p:nvSpPr>
        <p:spPr>
          <a:xfrm>
            <a:off x="7384684" y="4770731"/>
            <a:ext cx="489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67DCC3-43DB-FB40-86A3-862FB652E3EA}"/>
              </a:ext>
            </a:extLst>
          </p:cNvPr>
          <p:cNvSpPr txBox="1"/>
          <p:nvPr/>
        </p:nvSpPr>
        <p:spPr>
          <a:xfrm>
            <a:off x="7384684" y="5391997"/>
            <a:ext cx="489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B603C8-EFAE-7B43-B05D-8E25D2A4558E}"/>
              </a:ext>
            </a:extLst>
          </p:cNvPr>
          <p:cNvSpPr txBox="1"/>
          <p:nvPr/>
        </p:nvSpPr>
        <p:spPr>
          <a:xfrm>
            <a:off x="7240044" y="6012039"/>
            <a:ext cx="608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9F174F2-B3F7-6B40-BFA2-94D9C97BA63E}"/>
              </a:ext>
            </a:extLst>
          </p:cNvPr>
          <p:cNvGrpSpPr/>
          <p:nvPr/>
        </p:nvGrpSpPr>
        <p:grpSpPr>
          <a:xfrm>
            <a:off x="7966943" y="1570447"/>
            <a:ext cx="819707" cy="4904671"/>
            <a:chOff x="7954730" y="1591344"/>
            <a:chExt cx="819707" cy="490467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E899840-6654-B14F-8EC4-AD395FD75182}"/>
                </a:ext>
              </a:extLst>
            </p:cNvPr>
            <p:cNvGrpSpPr/>
            <p:nvPr/>
          </p:nvGrpSpPr>
          <p:grpSpPr>
            <a:xfrm>
              <a:off x="7954730" y="2209415"/>
              <a:ext cx="819707" cy="3683493"/>
              <a:chOff x="626920" y="3527053"/>
              <a:chExt cx="819707" cy="3683493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5868052-EADC-404C-ACA4-9D9BD4930213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69BC7A3-73ED-DC47-9312-6A4EF3EED567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93F8905-AD35-0E4D-ABA3-0798B9B96360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7F0B22A-E2B5-E946-A71D-67B7E4EF0B11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6874AC6-C163-0740-B20E-0CA57F786F09}"/>
                  </a:ext>
                </a:extLst>
              </p:cNvPr>
              <p:cNvSpPr/>
              <p:nvPr/>
            </p:nvSpPr>
            <p:spPr>
              <a:xfrm>
                <a:off x="627877" y="4747482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C08D7C1-5180-EF4E-B6E5-0D5158511841}"/>
                  </a:ext>
                </a:extLst>
              </p:cNvPr>
              <p:cNvSpPr/>
              <p:nvPr/>
            </p:nvSpPr>
            <p:spPr>
              <a:xfrm>
                <a:off x="627878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E8D5E1-09D9-D546-BDE5-75EFCE495C27}"/>
                </a:ext>
              </a:extLst>
            </p:cNvPr>
            <p:cNvSpPr/>
            <p:nvPr/>
          </p:nvSpPr>
          <p:spPr>
            <a:xfrm>
              <a:off x="7955687" y="5886415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BC2A3A-D373-864D-B259-7F8BB91F95ED}"/>
                </a:ext>
              </a:extLst>
            </p:cNvPr>
            <p:cNvSpPr/>
            <p:nvPr/>
          </p:nvSpPr>
          <p:spPr>
            <a:xfrm>
              <a:off x="7955687" y="159134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9FED27-7511-7049-A51A-4094958FEAB7}"/>
              </a:ext>
            </a:extLst>
          </p:cNvPr>
          <p:cNvGrpSpPr/>
          <p:nvPr/>
        </p:nvGrpSpPr>
        <p:grpSpPr>
          <a:xfrm>
            <a:off x="7965793" y="1560617"/>
            <a:ext cx="819707" cy="4904671"/>
            <a:chOff x="7954730" y="1591344"/>
            <a:chExt cx="819707" cy="490467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03B5619-8D60-3F44-9D2D-D464988B8737}"/>
                </a:ext>
              </a:extLst>
            </p:cNvPr>
            <p:cNvGrpSpPr/>
            <p:nvPr/>
          </p:nvGrpSpPr>
          <p:grpSpPr>
            <a:xfrm>
              <a:off x="7954730" y="2209415"/>
              <a:ext cx="819707" cy="3683493"/>
              <a:chOff x="626920" y="3527053"/>
              <a:chExt cx="819707" cy="3683493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2D95588-35CF-B340-8153-6C949CEC364D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B86B1C-587B-604C-87C0-735648B9DB39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2B6F648-439B-6D42-A5DA-53EED8285A1D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EDB457B-BEAA-9940-8858-9BB9576765A1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33AC00F-E612-EE41-A0B5-4741B3BB533A}"/>
                  </a:ext>
                </a:extLst>
              </p:cNvPr>
              <p:cNvSpPr/>
              <p:nvPr/>
            </p:nvSpPr>
            <p:spPr>
              <a:xfrm>
                <a:off x="627877" y="4747482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FC30E7-7E78-C44A-8111-6B52DA3CF28B}"/>
                  </a:ext>
                </a:extLst>
              </p:cNvPr>
              <p:cNvSpPr/>
              <p:nvPr/>
            </p:nvSpPr>
            <p:spPr>
              <a:xfrm>
                <a:off x="627878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20D7BB4-10B3-2341-A034-E7E213AE0000}"/>
                </a:ext>
              </a:extLst>
            </p:cNvPr>
            <p:cNvSpPr/>
            <p:nvPr/>
          </p:nvSpPr>
          <p:spPr>
            <a:xfrm>
              <a:off x="7955687" y="5886415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4B79DED-27C2-DC42-9EC1-F38DCE95B5BB}"/>
                </a:ext>
              </a:extLst>
            </p:cNvPr>
            <p:cNvSpPr/>
            <p:nvPr/>
          </p:nvSpPr>
          <p:spPr>
            <a:xfrm>
              <a:off x="7955687" y="159134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0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C1319B0-1F42-FF42-AEDF-487FA8B08CBD}"/>
              </a:ext>
            </a:extLst>
          </p:cNvPr>
          <p:cNvGrpSpPr/>
          <p:nvPr/>
        </p:nvGrpSpPr>
        <p:grpSpPr>
          <a:xfrm>
            <a:off x="7971303" y="1576041"/>
            <a:ext cx="819707" cy="4904671"/>
            <a:chOff x="7954730" y="1591344"/>
            <a:chExt cx="819707" cy="490467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ADD157D-C1FF-6D41-A19A-1891732ADD1B}"/>
                </a:ext>
              </a:extLst>
            </p:cNvPr>
            <p:cNvGrpSpPr/>
            <p:nvPr/>
          </p:nvGrpSpPr>
          <p:grpSpPr>
            <a:xfrm>
              <a:off x="7954730" y="2209415"/>
              <a:ext cx="819707" cy="3683493"/>
              <a:chOff x="626920" y="3527053"/>
              <a:chExt cx="819707" cy="3683493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0B1AD3F-891B-AB41-AA38-5B6E2F4078A7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855839F-DF99-1946-848A-8B3E88B1F749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AD2E38F-0F53-4F42-A479-3765A38E2C71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945CCDA-E605-9F45-B984-2AAC31D459D3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CA700B9-909B-024A-90E1-EED21D708311}"/>
                  </a:ext>
                </a:extLst>
              </p:cNvPr>
              <p:cNvSpPr/>
              <p:nvPr/>
            </p:nvSpPr>
            <p:spPr>
              <a:xfrm>
                <a:off x="627877" y="4747482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BA28A2F-B263-CE43-B30B-32AF95123ED0}"/>
                  </a:ext>
                </a:extLst>
              </p:cNvPr>
              <p:cNvSpPr/>
              <p:nvPr/>
            </p:nvSpPr>
            <p:spPr>
              <a:xfrm>
                <a:off x="627878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0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EC887C6-9F81-504B-A255-0E9651B3BD91}"/>
                </a:ext>
              </a:extLst>
            </p:cNvPr>
            <p:cNvSpPr/>
            <p:nvPr/>
          </p:nvSpPr>
          <p:spPr>
            <a:xfrm>
              <a:off x="7955687" y="5886415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9BD0935-D2B9-3248-8B31-1EF875B9A833}"/>
                </a:ext>
              </a:extLst>
            </p:cNvPr>
            <p:cNvSpPr/>
            <p:nvPr/>
          </p:nvSpPr>
          <p:spPr>
            <a:xfrm>
              <a:off x="7955687" y="159134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5C84F2A-ACC1-CB42-80DE-B8362A30ACCC}"/>
              </a:ext>
            </a:extLst>
          </p:cNvPr>
          <p:cNvGrpSpPr/>
          <p:nvPr/>
        </p:nvGrpSpPr>
        <p:grpSpPr>
          <a:xfrm>
            <a:off x="7971206" y="1570447"/>
            <a:ext cx="819707" cy="4904671"/>
            <a:chOff x="7954730" y="1591344"/>
            <a:chExt cx="819707" cy="490467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8CD22D3-F50B-A240-8E02-78116D8D4187}"/>
                </a:ext>
              </a:extLst>
            </p:cNvPr>
            <p:cNvGrpSpPr/>
            <p:nvPr/>
          </p:nvGrpSpPr>
          <p:grpSpPr>
            <a:xfrm>
              <a:off x="7954730" y="2209415"/>
              <a:ext cx="819707" cy="3683493"/>
              <a:chOff x="626920" y="3527053"/>
              <a:chExt cx="819707" cy="3683493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53335E6-90DB-8344-A7E8-FF6E9D4D042A}"/>
                  </a:ext>
                </a:extLst>
              </p:cNvPr>
              <p:cNvSpPr/>
              <p:nvPr/>
            </p:nvSpPr>
            <p:spPr>
              <a:xfrm>
                <a:off x="628076" y="5983624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6FD2E8E-F48C-0E44-8386-ED4B59C0665A}"/>
                  </a:ext>
                </a:extLst>
              </p:cNvPr>
              <p:cNvSpPr/>
              <p:nvPr/>
            </p:nvSpPr>
            <p:spPr>
              <a:xfrm>
                <a:off x="628076" y="6600946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7A5827F-5CD3-F842-A94C-779A3C6CA2E7}"/>
                  </a:ext>
                </a:extLst>
              </p:cNvPr>
              <p:cNvSpPr/>
              <p:nvPr/>
            </p:nvSpPr>
            <p:spPr>
              <a:xfrm>
                <a:off x="628070" y="3527053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B3C1D83-A2CE-5048-80E9-471AE01299F5}"/>
                  </a:ext>
                </a:extLst>
              </p:cNvPr>
              <p:cNvSpPr/>
              <p:nvPr/>
            </p:nvSpPr>
            <p:spPr>
              <a:xfrm>
                <a:off x="626920" y="4138189"/>
                <a:ext cx="818557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DD6114D-C7EF-1140-AF23-4E69E6E537F1}"/>
                  </a:ext>
                </a:extLst>
              </p:cNvPr>
              <p:cNvSpPr/>
              <p:nvPr/>
            </p:nvSpPr>
            <p:spPr>
              <a:xfrm>
                <a:off x="627877" y="4747482"/>
                <a:ext cx="817600" cy="609600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FE619DC-D017-724A-8724-8576B6B92675}"/>
                  </a:ext>
                </a:extLst>
              </p:cNvPr>
              <p:cNvSpPr/>
              <p:nvPr/>
            </p:nvSpPr>
            <p:spPr>
              <a:xfrm>
                <a:off x="627878" y="5362240"/>
                <a:ext cx="817600" cy="621384"/>
              </a:xfrm>
              <a:prstGeom prst="rect">
                <a:avLst/>
              </a:prstGeom>
              <a:noFill/>
              <a:ln>
                <a:solidFill>
                  <a:srgbClr val="09252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xima Nova" charset="0"/>
                    <a:ea typeface="Proxima Nova" charset="0"/>
                    <a:cs typeface="Proxima Nova" charset="0"/>
                  </a:rPr>
                  <a:t>1</a:t>
                </a:r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7054EB3-7B8E-0E4B-9A94-E2567DF8AE49}"/>
                </a:ext>
              </a:extLst>
            </p:cNvPr>
            <p:cNvSpPr/>
            <p:nvPr/>
          </p:nvSpPr>
          <p:spPr>
            <a:xfrm>
              <a:off x="7955687" y="5886415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B065E82-7C37-5A48-A873-B24609ACDCD8}"/>
                </a:ext>
              </a:extLst>
            </p:cNvPr>
            <p:cNvSpPr/>
            <p:nvPr/>
          </p:nvSpPr>
          <p:spPr>
            <a:xfrm>
              <a:off x="7955687" y="159134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</p:grpSp>
      <p:pic>
        <p:nvPicPr>
          <p:cNvPr id="67" name="Picture 66" descr="checkboxes - What's the difference between a toggle switch ...">
            <a:extLst>
              <a:ext uri="{FF2B5EF4-FFF2-40B4-BE49-F238E27FC236}">
                <a16:creationId xmlns:a16="http://schemas.microsoft.com/office/drawing/2014/main" id="{236006A8-541A-2D44-B077-062215DC6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44199" y="157845"/>
            <a:ext cx="2973825" cy="275574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4E371F1-5FD7-EE42-80A4-8B922B0E2E30}"/>
              </a:ext>
            </a:extLst>
          </p:cNvPr>
          <p:cNvSpPr txBox="1"/>
          <p:nvPr/>
        </p:nvSpPr>
        <p:spPr>
          <a:xfrm>
            <a:off x="10744199" y="2863792"/>
            <a:ext cx="280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ux.stackexchange.com/questions/88132/whats-the-difference-between-a-toggle-switch-radio-buttons-and-a-tickbox-what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A6A247A-6896-D843-BD9B-ED065CAAC971}"/>
              </a:ext>
            </a:extLst>
          </p:cNvPr>
          <p:cNvSpPr txBox="1"/>
          <p:nvPr/>
        </p:nvSpPr>
        <p:spPr>
          <a:xfrm>
            <a:off x="10835124" y="6012039"/>
            <a:ext cx="2882900" cy="123110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Pro Tip</a:t>
            </a:r>
          </a:p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There is an interactive byte in </a:t>
            </a:r>
            <a:r>
              <a:rPr lang="en-US" sz="1800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zybooks</a:t>
            </a:r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 Play with it until you start to see it. </a:t>
            </a:r>
          </a:p>
        </p:txBody>
      </p:sp>
    </p:spTree>
    <p:extLst>
      <p:ext uri="{BB962C8B-B14F-4D97-AF65-F5344CB8AC3E}">
        <p14:creationId xmlns:p14="http://schemas.microsoft.com/office/powerpoint/2010/main" val="121329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E4CB-7675-864B-ACB5-7ADBC8A8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B23EC-3DC4-DA4A-9A0F-17728A234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575" y="1463722"/>
            <a:ext cx="9584450" cy="3479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5695AD-4221-BA42-AB80-2660216FC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335" y="4824857"/>
            <a:ext cx="6298929" cy="226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5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9B2B-518E-5845-9EC1-556A4753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Different Types?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AE53-FAF0-354C-A5B5-ECF46AA30F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0039925" cy="4402487"/>
          </a:xfrm>
        </p:spPr>
        <p:txBody>
          <a:bodyPr/>
          <a:lstStyle/>
          <a:p>
            <a:r>
              <a:rPr lang="en-US" dirty="0"/>
              <a:t>If you wanted to represent the national debt?</a:t>
            </a:r>
          </a:p>
          <a:p>
            <a:pPr lvl="1"/>
            <a:r>
              <a:rPr lang="en-US" dirty="0"/>
              <a:t>double</a:t>
            </a:r>
          </a:p>
          <a:p>
            <a:r>
              <a:rPr lang="en-US" dirty="0"/>
              <a:t>If you wanted to represent color codes on a limited memory system?</a:t>
            </a:r>
          </a:p>
          <a:p>
            <a:pPr lvl="1"/>
            <a:r>
              <a:rPr lang="en-US" dirty="0"/>
              <a:t>short or even byte (8-bit graphics!)</a:t>
            </a:r>
          </a:p>
          <a:p>
            <a:r>
              <a:rPr lang="en-US" dirty="0"/>
              <a:t>World population projected over time</a:t>
            </a:r>
          </a:p>
          <a:p>
            <a:pPr lvl="1"/>
            <a:r>
              <a:rPr lang="en-US" dirty="0"/>
              <a:t>long</a:t>
            </a:r>
          </a:p>
          <a:p>
            <a:r>
              <a:rPr lang="en-US" dirty="0"/>
              <a:t>Grades in a grade book for all students on campus?</a:t>
            </a:r>
          </a:p>
          <a:p>
            <a:pPr lvl="1"/>
            <a:r>
              <a:rPr lang="en-US" dirty="0"/>
              <a:t>float</a:t>
            </a:r>
          </a:p>
          <a:p>
            <a:r>
              <a:rPr lang="en-US" dirty="0"/>
              <a:t>Why use int for loops?</a:t>
            </a:r>
          </a:p>
          <a:p>
            <a:pPr lvl="1"/>
            <a:r>
              <a:rPr lang="en-US" dirty="0"/>
              <a:t>Processors are optimized for int, so if memory is not a concern, use that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7341B5-0842-9641-A5FA-AA2EEB14CF31}"/>
              </a:ext>
            </a:extLst>
          </p:cNvPr>
          <p:cNvGraphicFramePr>
            <a:graphicFrameLocks noGrp="1"/>
          </p:cNvGraphicFramePr>
          <p:nvPr/>
        </p:nvGraphicFramePr>
        <p:xfrm>
          <a:off x="12653818" y="0"/>
          <a:ext cx="1163782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782">
                  <a:extLst>
                    <a:ext uri="{9D8B030D-6E8A-4147-A177-3AD203B41FA5}">
                      <a16:colId xmlns:a16="http://schemas.microsoft.com/office/drawing/2014/main" val="2020385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Numeric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6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3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1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84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93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9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7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304892"/>
                  </a:ext>
                </a:extLst>
              </a:tr>
            </a:tbl>
          </a:graphicData>
        </a:graphic>
      </p:graphicFrame>
      <p:pic>
        <p:nvPicPr>
          <p:cNvPr id="1026" name="Picture 2" descr="Image result for 8 bit game image">
            <a:extLst>
              <a:ext uri="{FF2B5EF4-FFF2-40B4-BE49-F238E27FC236}">
                <a16:creationId xmlns:a16="http://schemas.microsoft.com/office/drawing/2014/main" id="{8AB05F51-3C24-2740-AEF7-15815AEE8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818" y="0"/>
            <a:ext cx="3048000" cy="179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446F2-93FB-604A-A003-21F39741967F}"/>
              </a:ext>
            </a:extLst>
          </p:cNvPr>
          <p:cNvSpPr txBox="1"/>
          <p:nvPr/>
        </p:nvSpPr>
        <p:spPr>
          <a:xfrm>
            <a:off x="9766456" y="1808645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8-bit graphics, only 255 color options</a:t>
            </a:r>
          </a:p>
        </p:txBody>
      </p:sp>
    </p:spTree>
    <p:extLst>
      <p:ext uri="{BB962C8B-B14F-4D97-AF65-F5344CB8AC3E}">
        <p14:creationId xmlns:p14="http://schemas.microsoft.com/office/powerpoint/2010/main" val="420545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284</Words>
  <Application>Microsoft Macintosh PowerPoint</Application>
  <PresentationFormat>Custom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Consolas</vt:lpstr>
      <vt:lpstr>Franklin Gothic Book</vt:lpstr>
      <vt:lpstr>Microsoft Sans Serif</vt:lpstr>
      <vt:lpstr>Proxima Nova</vt:lpstr>
      <vt:lpstr>Vitesse Light</vt:lpstr>
      <vt:lpstr>Office Theme</vt:lpstr>
      <vt:lpstr>PowerPoint Presentation</vt:lpstr>
      <vt:lpstr>Variables have TYPE</vt:lpstr>
      <vt:lpstr>Reminder on Binary and Memory</vt:lpstr>
      <vt:lpstr>Numeric Types</vt:lpstr>
      <vt:lpstr>Why Different Types?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6</cp:revision>
  <dcterms:created xsi:type="dcterms:W3CDTF">2020-03-15T21:36:12Z</dcterms:created>
  <dcterms:modified xsi:type="dcterms:W3CDTF">2020-04-07T22:20:00Z</dcterms:modified>
</cp:coreProperties>
</file>