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812081"/>
            <a:ext cx="3065627" cy="685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16808" y="722077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054" y="7497776"/>
            <a:ext cx="3339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page.fu-berlin.de/~ram/pub/pub_jf47ht81Ht/doc_kay_oop_en" TargetMode="External"/><Relationship Id="rId2" Type="http://schemas.openxmlformats.org/officeDocument/2006/relationships/hyperlink" Target="https://medium.com/javascript-scene/the-forgotten-history-of-oop-88d71b9b2d9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222BF-FB94-454B-93FB-45733357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– Objects verses Primitives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B1520-167C-964E-9CC5-6C9B2BA6A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038" y="1463722"/>
            <a:ext cx="8640103" cy="5068119"/>
          </a:xfrm>
        </p:spPr>
        <p:txBody>
          <a:bodyPr/>
          <a:lstStyle/>
          <a:p>
            <a:r>
              <a:rPr lang="en-US" dirty="0"/>
              <a:t>Primitive Types</a:t>
            </a:r>
          </a:p>
          <a:p>
            <a:pPr lvl="1"/>
            <a:r>
              <a:rPr lang="en-US" dirty="0"/>
              <a:t>Values only</a:t>
            </a:r>
          </a:p>
          <a:p>
            <a:pPr lvl="1"/>
            <a:r>
              <a:rPr lang="en-US" dirty="0"/>
              <a:t>The java primitives are:</a:t>
            </a:r>
          </a:p>
          <a:p>
            <a:pPr lvl="2"/>
            <a:r>
              <a:rPr lang="en-US" dirty="0"/>
              <a:t>byte, short, int, long, double, float, char, boolean</a:t>
            </a:r>
          </a:p>
          <a:p>
            <a:pPr lvl="2"/>
            <a:r>
              <a:rPr lang="en-US" dirty="0"/>
              <a:t>Operators expect primitives (exception String addition) </a:t>
            </a:r>
          </a:p>
          <a:p>
            <a:r>
              <a:rPr lang="en-US" dirty="0"/>
              <a:t>Object Types</a:t>
            </a:r>
          </a:p>
          <a:p>
            <a:pPr lvl="1"/>
            <a:r>
              <a:rPr lang="en-US" dirty="0"/>
              <a:t>Collections of data and methods (actions)</a:t>
            </a:r>
          </a:p>
          <a:p>
            <a:pPr lvl="1"/>
            <a:r>
              <a:rPr lang="en-US" dirty="0"/>
              <a:t>String – object you have been working with</a:t>
            </a:r>
          </a:p>
          <a:p>
            <a:pPr lvl="1"/>
            <a:r>
              <a:rPr lang="en-US" dirty="0"/>
              <a:t>All objects are defined by their </a:t>
            </a:r>
            <a:r>
              <a:rPr lang="en-US" b="1" dirty="0"/>
              <a:t>class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Objects are the building blocks of programs in </a:t>
            </a:r>
            <a:r>
              <a:rPr lang="en-US" b="1" dirty="0"/>
              <a:t>Object-Oriented Programming</a:t>
            </a:r>
          </a:p>
          <a:p>
            <a:pPr lvl="2"/>
            <a:r>
              <a:rPr lang="en-US" dirty="0"/>
              <a:t>Shout out to Alan Kay who coined the term in 1966/1967 as part of his MIT research dissertation on Scratchpad</a:t>
            </a:r>
          </a:p>
          <a:p>
            <a:pPr lvl="2"/>
            <a:r>
              <a:rPr lang="en-US" dirty="0"/>
              <a:t>He was inspired by the LISP programming language </a:t>
            </a:r>
          </a:p>
          <a:p>
            <a:pPr lvl="2"/>
            <a:r>
              <a:rPr lang="en-US" dirty="0" err="1"/>
              <a:t>Simula</a:t>
            </a:r>
            <a:r>
              <a:rPr lang="en-US" dirty="0"/>
              <a:t> was the first programming language to include objects like java designed by Kristen Nygaard and Ole-Johan Dahl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B26EB-35E6-484A-80A7-AB1F6B5025B6}"/>
              </a:ext>
            </a:extLst>
          </p:cNvPr>
          <p:cNvSpPr txBox="1"/>
          <p:nvPr/>
        </p:nvSpPr>
        <p:spPr>
          <a:xfrm>
            <a:off x="10385778" y="0"/>
            <a:ext cx="3849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Additional reading: </a:t>
            </a:r>
            <a:r>
              <a:rPr lang="en-US" sz="1400" dirty="0">
                <a:latin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https://medium.com/javascript-scene/the-forgotten-history-of-oop-88d71b9b2d9f</a:t>
            </a:r>
            <a:endParaRPr lang="en-US" sz="1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11D6F-C2AB-4E41-9AF9-02E9EF991109}"/>
              </a:ext>
            </a:extLst>
          </p:cNvPr>
          <p:cNvSpPr/>
          <p:nvPr/>
        </p:nvSpPr>
        <p:spPr>
          <a:xfrm>
            <a:off x="8929511" y="2818081"/>
            <a:ext cx="48090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I thought of objects being like biological cells and/or individual computers on a network, only able to communicate with messages. </a:t>
            </a:r>
            <a:b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</a:b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– Alan Kay (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  <a:hlinkClick r:id="rId3"/>
              </a:rPr>
              <a:t>reference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  <a:cs typeface="Microsoft Sans Serif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61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AB2B-1761-4743-8917-4648C97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is a recipe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9258-1B4A-E045-A0E3-F574929B8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7195125" cy="3814249"/>
          </a:xfrm>
        </p:spPr>
        <p:txBody>
          <a:bodyPr/>
          <a:lstStyle/>
          <a:p>
            <a:r>
              <a:rPr lang="en-US" dirty="0"/>
              <a:t>class(es) are recipes! </a:t>
            </a:r>
          </a:p>
          <a:p>
            <a:pPr lvl="1"/>
            <a:r>
              <a:rPr lang="en-US" dirty="0"/>
              <a:t>A cake recipe</a:t>
            </a:r>
          </a:p>
          <a:p>
            <a:pPr lvl="1"/>
            <a:r>
              <a:rPr lang="en-US" dirty="0"/>
              <a:t>A punch recipe</a:t>
            </a:r>
          </a:p>
          <a:p>
            <a:r>
              <a:rPr lang="en-US" dirty="0"/>
              <a:t>In Java (an OOP  language)  - </a:t>
            </a:r>
            <a:r>
              <a:rPr lang="en-US" b="1" dirty="0"/>
              <a:t>everything</a:t>
            </a:r>
            <a:r>
              <a:rPr lang="en-US" dirty="0"/>
              <a:t> must be in a class!</a:t>
            </a:r>
          </a:p>
          <a:p>
            <a:r>
              <a:rPr lang="en-US" dirty="0"/>
              <a:t>You can create </a:t>
            </a:r>
            <a:r>
              <a:rPr lang="en-US" b="1" dirty="0"/>
              <a:t>Objects</a:t>
            </a:r>
            <a:r>
              <a:rPr lang="en-US" dirty="0"/>
              <a:t> out of classes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myHouse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Rectangle();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Scanner(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Reserves memory for that ‘instance’ /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62991-B8F8-5845-99E7-E89F4126AC36}"/>
              </a:ext>
            </a:extLst>
          </p:cNvPr>
          <p:cNvSpPr txBox="1"/>
          <p:nvPr/>
        </p:nvSpPr>
        <p:spPr>
          <a:xfrm>
            <a:off x="8376356" y="1964267"/>
            <a:ext cx="4933244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//everything between the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//curly brackets is part of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//the class block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1A244-DA12-734E-B35F-87845816CFF4}"/>
              </a:ext>
            </a:extLst>
          </p:cNvPr>
          <p:cNvSpPr txBox="1"/>
          <p:nvPr/>
        </p:nvSpPr>
        <p:spPr>
          <a:xfrm>
            <a:off x="279400" y="5981700"/>
            <a:ext cx="4953000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While variables start lowercase, classes tend to start uppercase and use camelCase from there.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590F0-8864-DA48-BAF6-0A57B44070CE}"/>
              </a:ext>
            </a:extLst>
          </p:cNvPr>
          <p:cNvCxnSpPr/>
          <p:nvPr/>
        </p:nvCxnSpPr>
        <p:spPr>
          <a:xfrm>
            <a:off x="3973689" y="4323644"/>
            <a:ext cx="530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0A685B-F90D-F242-9284-3AB15330C4CC}"/>
              </a:ext>
            </a:extLst>
          </p:cNvPr>
          <p:cNvCxnSpPr/>
          <p:nvPr/>
        </p:nvCxnSpPr>
        <p:spPr>
          <a:xfrm>
            <a:off x="3443111" y="4724399"/>
            <a:ext cx="530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4253-3485-7E49-B28E-BBC9B741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have variables /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236A-D64B-F844-A73B-BE7DA02CC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601525" cy="5281318"/>
          </a:xfrm>
        </p:spPr>
        <p:txBody>
          <a:bodyPr/>
          <a:lstStyle/>
          <a:p>
            <a:r>
              <a:rPr lang="en-US" dirty="0"/>
              <a:t>Classes can have any number of variables and types in them</a:t>
            </a:r>
          </a:p>
          <a:p>
            <a:pPr lvl="1"/>
            <a:r>
              <a:rPr lang="en-US" dirty="0"/>
              <a:t>Variables in the class code block</a:t>
            </a:r>
          </a:p>
          <a:p>
            <a:pPr lvl="2"/>
            <a:r>
              <a:rPr lang="en-US" dirty="0"/>
              <a:t>May be static</a:t>
            </a:r>
          </a:p>
          <a:p>
            <a:pPr lvl="3"/>
            <a:r>
              <a:rPr lang="en-US" dirty="0"/>
              <a:t>Variable value is shared across all classes / the program</a:t>
            </a:r>
          </a:p>
          <a:p>
            <a:pPr lvl="2"/>
            <a:r>
              <a:rPr lang="en-US" dirty="0"/>
              <a:t>May be instance (not-static)</a:t>
            </a:r>
          </a:p>
          <a:p>
            <a:pPr lvl="3"/>
            <a:r>
              <a:rPr lang="en-US" dirty="0"/>
              <a:t>Variable value is only set for every instance / object uniquely</a:t>
            </a:r>
          </a:p>
          <a:p>
            <a:pPr lvl="4"/>
            <a:r>
              <a:rPr lang="en-US" dirty="0"/>
              <a:t>Length of String only makes sense for unique strings! </a:t>
            </a:r>
          </a:p>
          <a:p>
            <a:pPr lvl="1"/>
            <a:r>
              <a:rPr lang="en-US" dirty="0"/>
              <a:t>Variables may have scope</a:t>
            </a:r>
          </a:p>
          <a:p>
            <a:pPr lvl="2"/>
            <a:r>
              <a:rPr lang="en-US" dirty="0"/>
              <a:t>Who has access to read them</a:t>
            </a:r>
          </a:p>
          <a:p>
            <a:pPr lvl="2"/>
            <a:r>
              <a:rPr lang="en-US" dirty="0"/>
              <a:t>public – everyone in every class can read and write to them</a:t>
            </a:r>
          </a:p>
          <a:p>
            <a:pPr lvl="2"/>
            <a:r>
              <a:rPr lang="en-US" dirty="0"/>
              <a:t>private – only methods in that class can read and write to them (suggested!)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E0E7D-24F4-F446-A503-7530B433F508}"/>
              </a:ext>
            </a:extLst>
          </p:cNvPr>
          <p:cNvSpPr txBox="1"/>
          <p:nvPr/>
        </p:nvSpPr>
        <p:spPr>
          <a:xfrm>
            <a:off x="8342489" y="2628226"/>
            <a:ext cx="4847036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9B9CEC8-9A7E-E645-8256-4D23C5BA04F4}"/>
              </a:ext>
            </a:extLst>
          </p:cNvPr>
          <p:cNvSpPr/>
          <p:nvPr/>
        </p:nvSpPr>
        <p:spPr>
          <a:xfrm rot="20261789">
            <a:off x="8526004" y="1962651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8631D-C0BD-1844-8A33-51B79C8EF595}"/>
              </a:ext>
            </a:extLst>
          </p:cNvPr>
          <p:cNvSpPr txBox="1"/>
          <p:nvPr/>
        </p:nvSpPr>
        <p:spPr>
          <a:xfrm>
            <a:off x="9002180" y="1688250"/>
            <a:ext cx="292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 has access to it -  ideally private unless reason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3CE51A8-260F-584A-A0D8-72F66599126A}"/>
              </a:ext>
            </a:extLst>
          </p:cNvPr>
          <p:cNvSpPr/>
          <p:nvPr/>
        </p:nvSpPr>
        <p:spPr>
          <a:xfrm rot="10800000">
            <a:off x="9692340" y="3799217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3B2AF-05C5-B243-8BC3-D7A59A28A8DE}"/>
              </a:ext>
            </a:extLst>
          </p:cNvPr>
          <p:cNvSpPr txBox="1"/>
          <p:nvPr/>
        </p:nvSpPr>
        <p:spPr>
          <a:xfrm>
            <a:off x="9605433" y="5064406"/>
            <a:ext cx="206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variables have type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333C6EC-6817-8844-B3CE-080494D9CA47}"/>
              </a:ext>
            </a:extLst>
          </p:cNvPr>
          <p:cNvSpPr/>
          <p:nvPr/>
        </p:nvSpPr>
        <p:spPr>
          <a:xfrm rot="6517799">
            <a:off x="11425890" y="3368963"/>
            <a:ext cx="648904" cy="109502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0C4D2-83AF-1F40-8A15-C76ADB5AA061}"/>
              </a:ext>
            </a:extLst>
          </p:cNvPr>
          <p:cNvSpPr txBox="1"/>
          <p:nvPr/>
        </p:nvSpPr>
        <p:spPr>
          <a:xfrm>
            <a:off x="11829384" y="4346728"/>
            <a:ext cx="136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setting  a  default value (optional)</a:t>
            </a:r>
          </a:p>
        </p:txBody>
      </p:sp>
    </p:spTree>
    <p:extLst>
      <p:ext uri="{BB962C8B-B14F-4D97-AF65-F5344CB8AC3E}">
        <p14:creationId xmlns:p14="http://schemas.microsoft.com/office/powerpoint/2010/main" val="3395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5215-BE15-D342-92F1-D152708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Have Methods (actions)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4D0B-2F1F-D14B-B9A1-B03758043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725225" cy="5325817"/>
          </a:xfrm>
        </p:spPr>
        <p:txBody>
          <a:bodyPr/>
          <a:lstStyle/>
          <a:p>
            <a:r>
              <a:rPr lang="en-US" dirty="0"/>
              <a:t>Static methods are instructions that aren’t tied to anything other than the name</a:t>
            </a:r>
          </a:p>
          <a:p>
            <a:pPr lvl="1"/>
            <a:r>
              <a:rPr lang="en-US" dirty="0" err="1"/>
              <a:t>Math.round</a:t>
            </a:r>
            <a:r>
              <a:rPr lang="en-US" dirty="0"/>
              <a:t>(3.7); // notice no object with it!</a:t>
            </a:r>
          </a:p>
          <a:p>
            <a:r>
              <a:rPr lang="en-US" dirty="0"/>
              <a:t>Instance methods need data from the object</a:t>
            </a:r>
          </a:p>
          <a:p>
            <a:pPr lvl="1"/>
            <a:r>
              <a:rPr lang="en-US" dirty="0"/>
              <a:t>String str = “Ada”;</a:t>
            </a:r>
          </a:p>
          <a:p>
            <a:pPr lvl="1"/>
            <a:r>
              <a:rPr lang="en-US" dirty="0" err="1"/>
              <a:t>str.length</a:t>
            </a:r>
            <a:r>
              <a:rPr lang="en-US" dirty="0"/>
              <a:t>(); // returns 3</a:t>
            </a:r>
          </a:p>
          <a:p>
            <a:r>
              <a:rPr lang="en-US" dirty="0"/>
              <a:t>Common method classification</a:t>
            </a:r>
          </a:p>
          <a:p>
            <a:pPr lvl="1"/>
            <a:r>
              <a:rPr lang="en-US" dirty="0"/>
              <a:t>Accessors – methods that access the data in the class</a:t>
            </a:r>
          </a:p>
          <a:p>
            <a:pPr lvl="1"/>
            <a:r>
              <a:rPr lang="en-US" dirty="0"/>
              <a:t>Mutators – methods that modify the data in the class</a:t>
            </a:r>
          </a:p>
          <a:p>
            <a:pPr lvl="1"/>
            <a:r>
              <a:rPr lang="en-US" dirty="0"/>
              <a:t>Technically just definitions to know</a:t>
            </a:r>
          </a:p>
          <a:p>
            <a:r>
              <a:rPr lang="en-US" b="1" dirty="0"/>
              <a:t>this</a:t>
            </a:r>
            <a:r>
              <a:rPr lang="en-US" dirty="0"/>
              <a:t> can be used to reference the class level instance variables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7F5C9-78CC-0B40-A999-F5911EF002B1}"/>
              </a:ext>
            </a:extLst>
          </p:cNvPr>
          <p:cNvSpPr txBox="1"/>
          <p:nvPr/>
        </p:nvSpPr>
        <p:spPr>
          <a:xfrm>
            <a:off x="8365067" y="1793319"/>
            <a:ext cx="4933244" cy="33239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/* … 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3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AC1-2E4A-7148-8A4A-7A54C22B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BAA13-61D3-2C4F-B414-A1D1607B6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87225" cy="3692357"/>
          </a:xfrm>
        </p:spPr>
        <p:txBody>
          <a:bodyPr/>
          <a:lstStyle/>
          <a:p>
            <a:r>
              <a:rPr lang="en-US" dirty="0"/>
              <a:t>All classes have a default constructor</a:t>
            </a:r>
          </a:p>
          <a:p>
            <a:pPr lvl="1"/>
            <a:r>
              <a:rPr lang="en-US" dirty="0"/>
              <a:t>Cake chocolate = new Cake();</a:t>
            </a:r>
          </a:p>
          <a:p>
            <a:pPr lvl="1"/>
            <a:r>
              <a:rPr lang="en-US" dirty="0" err="1"/>
              <a:t>chocolate.setName</a:t>
            </a:r>
            <a:r>
              <a:rPr lang="en-US" dirty="0"/>
              <a:t>(“Chocolate”);</a:t>
            </a:r>
          </a:p>
          <a:p>
            <a:r>
              <a:rPr lang="en-US" dirty="0"/>
              <a:t>This can be tedious or somethings you *want* something to work</a:t>
            </a:r>
          </a:p>
          <a:p>
            <a:r>
              <a:rPr lang="en-US" dirty="0"/>
              <a:t>Constructors are </a:t>
            </a:r>
            <a:r>
              <a:rPr lang="en-US" b="1" dirty="0"/>
              <a:t>special</a:t>
            </a:r>
            <a:r>
              <a:rPr lang="en-US" dirty="0"/>
              <a:t> methods that only work with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Notice, the type is the class, so no need to put a type in there </a:t>
            </a:r>
          </a:p>
          <a:p>
            <a:pPr lvl="1"/>
            <a:r>
              <a:rPr lang="en-US" dirty="0"/>
              <a:t>Used often especially in classes that just contain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92F46-BE38-0A4E-9B77-6C65747909F3}"/>
              </a:ext>
            </a:extLst>
          </p:cNvPr>
          <p:cNvSpPr txBox="1"/>
          <p:nvPr/>
        </p:nvSpPr>
        <p:spPr>
          <a:xfrm>
            <a:off x="8363656" y="2459567"/>
            <a:ext cx="4933244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1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DA5C-5B51-0446-8AA7-DDB02AE3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158-A51C-A645-B3A0-087DDADD8AD3}"/>
              </a:ext>
            </a:extLst>
          </p:cNvPr>
          <p:cNvSpPr txBox="1"/>
          <p:nvPr/>
        </p:nvSpPr>
        <p:spPr>
          <a:xfrm>
            <a:off x="217314" y="1463722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9FBA-A5AA-6246-AD6C-4E9B7C636F1B}"/>
              </a:ext>
            </a:extLst>
          </p:cNvPr>
          <p:cNvSpPr txBox="1"/>
          <p:nvPr/>
        </p:nvSpPr>
        <p:spPr>
          <a:xfrm>
            <a:off x="5702300" y="1463722"/>
            <a:ext cx="5149142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Baker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Cake.IS_GOOD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Cake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Cake(“Chocolate”, 3.5);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(“Coconut”);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choco.name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// ERROR!!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D4504B-FA2E-3243-9223-E263A6D9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2328" y="5024779"/>
            <a:ext cx="3179172" cy="146745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DCD8AF-1311-CA4C-A819-590ED0DB2CAF}"/>
              </a:ext>
            </a:extLst>
          </p:cNvPr>
          <p:cNvCxnSpPr/>
          <p:nvPr/>
        </p:nvCxnSpPr>
        <p:spPr>
          <a:xfrm>
            <a:off x="8286044" y="2573867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B07A16-0EE8-5642-8764-2B3EF8126BE0}"/>
              </a:ext>
            </a:extLst>
          </p:cNvPr>
          <p:cNvCxnSpPr/>
          <p:nvPr/>
        </p:nvCxnSpPr>
        <p:spPr>
          <a:xfrm>
            <a:off x="8286044" y="3005667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3E1942-ACA8-134E-96B2-FE44F50A59DF}"/>
              </a:ext>
            </a:extLst>
          </p:cNvPr>
          <p:cNvCxnSpPr/>
          <p:nvPr/>
        </p:nvCxnSpPr>
        <p:spPr>
          <a:xfrm>
            <a:off x="8382000" y="3208867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3F301F-CD09-C945-96AB-E74D42B31A5C}"/>
              </a:ext>
            </a:extLst>
          </p:cNvPr>
          <p:cNvCxnSpPr/>
          <p:nvPr/>
        </p:nvCxnSpPr>
        <p:spPr>
          <a:xfrm>
            <a:off x="8382000" y="3639255"/>
            <a:ext cx="11754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8A60-CC38-A04D-9C96-47E27045A38D}"/>
              </a:ext>
            </a:extLst>
          </p:cNvPr>
          <p:cNvCxnSpPr/>
          <p:nvPr/>
        </p:nvCxnSpPr>
        <p:spPr>
          <a:xfrm>
            <a:off x="8286044" y="3886200"/>
            <a:ext cx="11754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910B5-FC84-6448-8C1F-F41DD8F11F9E}"/>
              </a:ext>
            </a:extLst>
          </p:cNvPr>
          <p:cNvSpPr/>
          <p:nvPr/>
        </p:nvSpPr>
        <p:spPr>
          <a:xfrm>
            <a:off x="6908800" y="4830480"/>
            <a:ext cx="625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85F3A-4A5D-8A41-BA7B-360A48CE62D6}"/>
              </a:ext>
            </a:extLst>
          </p:cNvPr>
          <p:cNvSpPr/>
          <p:nvPr/>
        </p:nvSpPr>
        <p:spPr>
          <a:xfrm>
            <a:off x="6908800" y="5350006"/>
            <a:ext cx="134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Chocolate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BE11E-6516-5D4A-A7D6-6AB6F4396F2A}"/>
              </a:ext>
            </a:extLst>
          </p:cNvPr>
          <p:cNvSpPr/>
          <p:nvPr/>
        </p:nvSpPr>
        <p:spPr>
          <a:xfrm>
            <a:off x="6908800" y="5869532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AD68A-F81F-2B4A-A7F9-B6BDAF2AB08B}"/>
              </a:ext>
            </a:extLst>
          </p:cNvPr>
          <p:cNvSpPr/>
          <p:nvPr/>
        </p:nvSpPr>
        <p:spPr>
          <a:xfrm>
            <a:off x="6908800" y="6308678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Coconut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A927BF-6202-044F-8780-103ED57EABF8}"/>
              </a:ext>
            </a:extLst>
          </p:cNvPr>
          <p:cNvCxnSpPr>
            <a:cxnSpLocks/>
          </p:cNvCxnSpPr>
          <p:nvPr/>
        </p:nvCxnSpPr>
        <p:spPr>
          <a:xfrm flipH="1">
            <a:off x="8969728" y="3354855"/>
            <a:ext cx="85314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24A3-954C-F740-9E13-2E0F4D04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703BC-2D15-9C4B-95D7-0B573BC65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86125" cy="4215578"/>
          </a:xfrm>
        </p:spPr>
        <p:txBody>
          <a:bodyPr/>
          <a:lstStyle/>
          <a:p>
            <a:r>
              <a:rPr lang="en-US" dirty="0"/>
              <a:t>You get to build your own LEGO blocks!</a:t>
            </a:r>
          </a:p>
          <a:p>
            <a:r>
              <a:rPr lang="en-US" dirty="0"/>
              <a:t>Each class is a new type</a:t>
            </a:r>
          </a:p>
          <a:p>
            <a:r>
              <a:rPr lang="en-US" dirty="0"/>
              <a:t>It separates concerns</a:t>
            </a:r>
          </a:p>
          <a:p>
            <a:pPr lvl="1"/>
            <a:r>
              <a:rPr lang="en-US" dirty="0"/>
              <a:t>Using the biology example</a:t>
            </a:r>
          </a:p>
          <a:p>
            <a:pPr lvl="1"/>
            <a:r>
              <a:rPr lang="en-US" dirty="0"/>
              <a:t>Each class is a cell doing work, white blood and red blood cells have different jobs, together they help you live</a:t>
            </a:r>
          </a:p>
          <a:p>
            <a:r>
              <a:rPr lang="en-US" dirty="0"/>
              <a:t>Like methods, the more separated your concerns</a:t>
            </a:r>
          </a:p>
          <a:p>
            <a:pPr lvl="1"/>
            <a:r>
              <a:rPr lang="en-US" dirty="0"/>
              <a:t>the better! </a:t>
            </a:r>
          </a:p>
          <a:p>
            <a:r>
              <a:rPr lang="en-US" dirty="0"/>
              <a:t>You have already been writing classes</a:t>
            </a:r>
          </a:p>
          <a:p>
            <a:pPr lvl="1"/>
            <a:r>
              <a:rPr lang="en-US" dirty="0"/>
              <a:t>Nothing new, but think more about it in terms of</a:t>
            </a:r>
            <a:br>
              <a:rPr lang="en-US" dirty="0"/>
            </a:br>
            <a:r>
              <a:rPr lang="en-US" dirty="0"/>
              <a:t>building blocks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8254F-A523-554F-A1C2-DD799C3C55E0}"/>
              </a:ext>
            </a:extLst>
          </p:cNvPr>
          <p:cNvSpPr/>
          <p:nvPr/>
        </p:nvSpPr>
        <p:spPr>
          <a:xfrm>
            <a:off x="9006128" y="448059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D45FA-C0A1-564F-A1EA-8673A8BAB1E9}"/>
              </a:ext>
            </a:extLst>
          </p:cNvPr>
          <p:cNvSpPr/>
          <p:nvPr/>
        </p:nvSpPr>
        <p:spPr>
          <a:xfrm>
            <a:off x="7210181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768D1-B143-3047-AFCA-FCB31DD39F6B}"/>
              </a:ext>
            </a:extLst>
          </p:cNvPr>
          <p:cNvSpPr/>
          <p:nvPr/>
        </p:nvSpPr>
        <p:spPr>
          <a:xfrm>
            <a:off x="9234018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9EF1D0-43FF-7C4A-9A07-284A236C3105}"/>
              </a:ext>
            </a:extLst>
          </p:cNvPr>
          <p:cNvSpPr/>
          <p:nvPr/>
        </p:nvSpPr>
        <p:spPr>
          <a:xfrm>
            <a:off x="11257855" y="1420505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56C43-510B-F349-8AD7-BDBF8E271DB4}"/>
              </a:ext>
            </a:extLst>
          </p:cNvPr>
          <p:cNvSpPr/>
          <p:nvPr/>
        </p:nvSpPr>
        <p:spPr>
          <a:xfrm>
            <a:off x="9006127" y="2230295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</p:spTree>
    <p:extLst>
      <p:ext uri="{BB962C8B-B14F-4D97-AF65-F5344CB8AC3E}">
        <p14:creationId xmlns:p14="http://schemas.microsoft.com/office/powerpoint/2010/main" val="9257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995</Words>
  <Application>Microsoft Macintosh PowerPoint</Application>
  <PresentationFormat>Custom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FangSong</vt:lpstr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Reminder – Objects verses Primitives</vt:lpstr>
      <vt:lpstr>Class is a recipe</vt:lpstr>
      <vt:lpstr>Classes have variables / data</vt:lpstr>
      <vt:lpstr>Classes Have Methods (actions)</vt:lpstr>
      <vt:lpstr>Classes can have constructors</vt:lpstr>
      <vt:lpstr>All Together Now</vt:lpstr>
      <vt:lpstr>Why Classes?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12</cp:revision>
  <dcterms:created xsi:type="dcterms:W3CDTF">2020-03-16T01:06:08Z</dcterms:created>
  <dcterms:modified xsi:type="dcterms:W3CDTF">2020-04-11T17:07:34Z</dcterms:modified>
</cp:coreProperties>
</file>