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7" autoAdjust="0"/>
    <p:restoredTop sz="95994" autoAdjust="0"/>
  </p:normalViewPr>
  <p:slideViewPr>
    <p:cSldViewPr snapToGrid="0" snapToObjects="1">
      <p:cViewPr>
        <p:scale>
          <a:sx n="102" d="100"/>
          <a:sy n="102" d="100"/>
        </p:scale>
        <p:origin x="144" y="14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Operating Systems and File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679320-E876-6B42-93CB-7BF9A5E3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14D4E-C8ED-1542-8759-DC4F11EF5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4364473"/>
          </a:xfrm>
        </p:spPr>
        <p:txBody>
          <a:bodyPr/>
          <a:lstStyle/>
          <a:p>
            <a:r>
              <a:rPr lang="en-US" dirty="0"/>
              <a:t>You use them daily </a:t>
            </a:r>
          </a:p>
          <a:p>
            <a:pPr lvl="1"/>
            <a:r>
              <a:rPr lang="en-US" dirty="0"/>
              <a:t>Most common OS in the world? </a:t>
            </a:r>
          </a:p>
          <a:p>
            <a:pPr lvl="1"/>
            <a:r>
              <a:rPr lang="en-US" dirty="0"/>
              <a:t>Android </a:t>
            </a:r>
          </a:p>
          <a:p>
            <a:pPr lvl="2"/>
            <a:r>
              <a:rPr lang="en-US" dirty="0"/>
              <a:t>Written in Java w/ Kotlin </a:t>
            </a:r>
          </a:p>
          <a:p>
            <a:r>
              <a:rPr lang="en-US" dirty="0"/>
              <a:t>The control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Hardware Interaction</a:t>
            </a:r>
          </a:p>
          <a:p>
            <a:pPr lvl="1"/>
            <a:r>
              <a:rPr lang="en-US" dirty="0"/>
              <a:t>Devices </a:t>
            </a:r>
          </a:p>
          <a:p>
            <a:pPr lvl="1"/>
            <a:r>
              <a:rPr lang="en-US" dirty="0"/>
              <a:t>Running applications, memory,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Files!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CD636-2724-B041-8DA8-FC69662EF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12" y="1301750"/>
            <a:ext cx="3492499" cy="516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B7718F-98A5-874E-AAE8-78BA7B52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0" y="458400"/>
            <a:ext cx="1318283" cy="131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A0623A-35D2-5541-B0D8-52F96C4E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82" y="780877"/>
            <a:ext cx="1849267" cy="2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139862-83DE-AF46-814E-A715F214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623" y="1975216"/>
            <a:ext cx="2170290" cy="217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15E5320-A40D-E04C-A722-2596D1E5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645" y="3060361"/>
            <a:ext cx="1979734" cy="197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CEA5F62-3860-BE44-97E0-D0CE5A999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3" b="33696"/>
          <a:stretch/>
        </p:blipFill>
        <p:spPr bwMode="auto">
          <a:xfrm>
            <a:off x="11253924" y="-182233"/>
            <a:ext cx="3323008" cy="17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43ED422-5886-E749-90BF-5102577E3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365" y="4643553"/>
            <a:ext cx="1865067" cy="21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D590D5D-CDEE-8741-92FB-994B2A75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5757">
            <a:off x="9461143" y="3939804"/>
            <a:ext cx="1486526" cy="1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7248-3208-9A44-9A51-EB61878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74EA-6283-0E4B-AE4B-8490A3073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801425" cy="5386117"/>
          </a:xfrm>
        </p:spPr>
        <p:txBody>
          <a:bodyPr/>
          <a:lstStyle/>
          <a:p>
            <a:pPr fontAlgn="base"/>
            <a:r>
              <a:rPr lang="en-US" dirty="0"/>
              <a:t>Program that helps manage files and other programs</a:t>
            </a:r>
          </a:p>
          <a:p>
            <a:pPr fontAlgn="base"/>
            <a:r>
              <a:rPr lang="en-US" dirty="0"/>
              <a:t>Directory Structure</a:t>
            </a:r>
          </a:p>
          <a:p>
            <a:pPr lvl="1" fontAlgn="base"/>
            <a:r>
              <a:rPr lang="en-US" dirty="0"/>
              <a:t>Relative</a:t>
            </a:r>
          </a:p>
          <a:p>
            <a:pPr lvl="2" fontAlgn="base"/>
            <a:r>
              <a:rPr lang="en-US" dirty="0"/>
              <a:t>Based on current location</a:t>
            </a:r>
          </a:p>
          <a:p>
            <a:pPr lvl="1" fontAlgn="base"/>
            <a:r>
              <a:rPr lang="en-US" dirty="0"/>
              <a:t>Absolute </a:t>
            </a:r>
          </a:p>
          <a:p>
            <a:pPr lvl="2" fontAlgn="base"/>
            <a:r>
              <a:rPr lang="en-US" dirty="0"/>
              <a:t>Based on Root</a:t>
            </a:r>
          </a:p>
          <a:p>
            <a:pPr fontAlgn="base"/>
            <a:r>
              <a:rPr lang="en-US" dirty="0"/>
              <a:t>Key “shortcuts”</a:t>
            </a:r>
          </a:p>
          <a:p>
            <a:pPr lvl="1" fontAlgn="base"/>
            <a:r>
              <a:rPr lang="en-US" dirty="0"/>
              <a:t>.  (yes dot) - current directory </a:t>
            </a:r>
          </a:p>
          <a:p>
            <a:pPr lvl="1" fontAlgn="base"/>
            <a:r>
              <a:rPr lang="en-US" dirty="0"/>
              <a:t>..  (directory above)</a:t>
            </a:r>
          </a:p>
          <a:p>
            <a:pPr fontAlgn="base"/>
            <a:r>
              <a:rPr lang="en-US" dirty="0"/>
              <a:t>Let’s look at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CA35D-E1B4-554E-BB6E-D5F69DC1DD09}"/>
              </a:ext>
            </a:extLst>
          </p:cNvPr>
          <p:cNvSpPr/>
          <p:nvPr/>
        </p:nvSpPr>
        <p:spPr>
          <a:xfrm>
            <a:off x="8626952" y="1193178"/>
            <a:ext cx="2859041" cy="61091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Root - c:/ or /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B36019-6279-6E42-8303-B547088E4847}"/>
              </a:ext>
            </a:extLst>
          </p:cNvPr>
          <p:cNvSpPr/>
          <p:nvPr/>
        </p:nvSpPr>
        <p:spPr>
          <a:xfrm>
            <a:off x="6908800" y="2692398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C8C45A-F945-F842-B0F1-3E04A2222B00}"/>
              </a:ext>
            </a:extLst>
          </p:cNvPr>
          <p:cNvSpPr/>
          <p:nvPr/>
        </p:nvSpPr>
        <p:spPr>
          <a:xfrm>
            <a:off x="11132125" y="2692399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437A79-2C55-2F47-805C-1A6023C447B8}"/>
              </a:ext>
            </a:extLst>
          </p:cNvPr>
          <p:cNvSpPr/>
          <p:nvPr/>
        </p:nvSpPr>
        <p:spPr>
          <a:xfrm>
            <a:off x="8252112" y="4023927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C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EBD2AEB5-1904-FE48-B905-C80E4EDEC11A}"/>
              </a:ext>
            </a:extLst>
          </p:cNvPr>
          <p:cNvSpPr/>
          <p:nvPr/>
        </p:nvSpPr>
        <p:spPr>
          <a:xfrm>
            <a:off x="6730711" y="4023925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004114DA-0097-904B-BDAC-9674C7D4899F}"/>
              </a:ext>
            </a:extLst>
          </p:cNvPr>
          <p:cNvSpPr/>
          <p:nvPr/>
        </p:nvSpPr>
        <p:spPr>
          <a:xfrm>
            <a:off x="9520668" y="2675819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1" name="Snip and Round Single Corner Rectangle 10">
            <a:extLst>
              <a:ext uri="{FF2B5EF4-FFF2-40B4-BE49-F238E27FC236}">
                <a16:creationId xmlns:a16="http://schemas.microsoft.com/office/drawing/2014/main" id="{D175F9D2-5082-774A-90EB-44AFB1318E10}"/>
              </a:ext>
            </a:extLst>
          </p:cNvPr>
          <p:cNvSpPr/>
          <p:nvPr/>
        </p:nvSpPr>
        <p:spPr>
          <a:xfrm>
            <a:off x="12366911" y="4023926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2" name="Snip and Round Single Corner Rectangle 11">
            <a:extLst>
              <a:ext uri="{FF2B5EF4-FFF2-40B4-BE49-F238E27FC236}">
                <a16:creationId xmlns:a16="http://schemas.microsoft.com/office/drawing/2014/main" id="{EFCF30F9-DE88-174C-856C-6578547793D0}"/>
              </a:ext>
            </a:extLst>
          </p:cNvPr>
          <p:cNvSpPr/>
          <p:nvPr/>
        </p:nvSpPr>
        <p:spPr>
          <a:xfrm>
            <a:off x="10958943" y="4023926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3" name="Snip and Round Single Corner Rectangle 12">
            <a:extLst>
              <a:ext uri="{FF2B5EF4-FFF2-40B4-BE49-F238E27FC236}">
                <a16:creationId xmlns:a16="http://schemas.microsoft.com/office/drawing/2014/main" id="{C2D394EB-832D-B24C-A691-BCAB4324DDD2}"/>
              </a:ext>
            </a:extLst>
          </p:cNvPr>
          <p:cNvSpPr/>
          <p:nvPr/>
        </p:nvSpPr>
        <p:spPr>
          <a:xfrm>
            <a:off x="8140121" y="5498441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4" name="Snip and Round Single Corner Rectangle 13">
            <a:extLst>
              <a:ext uri="{FF2B5EF4-FFF2-40B4-BE49-F238E27FC236}">
                <a16:creationId xmlns:a16="http://schemas.microsoft.com/office/drawing/2014/main" id="{834AC1DE-DC27-534A-9FAA-1596326BF494}"/>
              </a:ext>
            </a:extLst>
          </p:cNvPr>
          <p:cNvSpPr/>
          <p:nvPr/>
        </p:nvSpPr>
        <p:spPr>
          <a:xfrm>
            <a:off x="9488918" y="5498441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CF30AF-3544-0B4D-9BCC-1A76397364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937500" y="1804095"/>
            <a:ext cx="2118973" cy="888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20591-D6A7-764A-A3F8-4D556FE53E5E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flipH="1">
            <a:off x="10047718" y="1804095"/>
            <a:ext cx="8755" cy="87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E2E3A-D9AD-304F-AAAE-885A5EB7A75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056473" y="1804095"/>
            <a:ext cx="2104352" cy="888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1FB6EF-673A-C348-AF36-2AC03CE2FB4B}"/>
              </a:ext>
            </a:extLst>
          </p:cNvPr>
          <p:cNvCxnSpPr>
            <a:stCxn id="5" idx="2"/>
            <a:endCxn id="8" idx="3"/>
          </p:cNvCxnSpPr>
          <p:nvPr/>
        </p:nvCxnSpPr>
        <p:spPr>
          <a:xfrm flipH="1">
            <a:off x="7257761" y="3303315"/>
            <a:ext cx="679739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92E14C-B28D-C24A-ADAB-8DA4FC4ABBE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7937500" y="3303315"/>
            <a:ext cx="1343312" cy="72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96F5AA-40EC-7846-8741-E05D5BFDB32E}"/>
              </a:ext>
            </a:extLst>
          </p:cNvPr>
          <p:cNvCxnSpPr>
            <a:stCxn id="7" idx="2"/>
            <a:endCxn id="13" idx="3"/>
          </p:cNvCxnSpPr>
          <p:nvPr/>
        </p:nvCxnSpPr>
        <p:spPr>
          <a:xfrm flipH="1">
            <a:off x="8667171" y="4634844"/>
            <a:ext cx="613641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5D65D2-3A69-DB4F-AFCF-905B65774BAB}"/>
              </a:ext>
            </a:extLst>
          </p:cNvPr>
          <p:cNvCxnSpPr>
            <a:stCxn id="7" idx="2"/>
            <a:endCxn id="14" idx="3"/>
          </p:cNvCxnSpPr>
          <p:nvPr/>
        </p:nvCxnSpPr>
        <p:spPr>
          <a:xfrm>
            <a:off x="9280812" y="4634844"/>
            <a:ext cx="735156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BC81A6-9FDD-C44F-A53F-ADE8A703E28A}"/>
              </a:ext>
            </a:extLst>
          </p:cNvPr>
          <p:cNvCxnSpPr>
            <a:stCxn id="6" idx="2"/>
            <a:endCxn id="12" idx="3"/>
          </p:cNvCxnSpPr>
          <p:nvPr/>
        </p:nvCxnSpPr>
        <p:spPr>
          <a:xfrm flipH="1">
            <a:off x="11485993" y="3303316"/>
            <a:ext cx="674832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31675-0CBC-3643-A350-D0A855F13618}"/>
              </a:ext>
            </a:extLst>
          </p:cNvPr>
          <p:cNvCxnSpPr>
            <a:stCxn id="6" idx="2"/>
            <a:endCxn id="11" idx="3"/>
          </p:cNvCxnSpPr>
          <p:nvPr/>
        </p:nvCxnSpPr>
        <p:spPr>
          <a:xfrm>
            <a:off x="12160825" y="3303316"/>
            <a:ext cx="733136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BE39-F900-D74A-98E1-D0DC21ED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For Yourself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C7B47-7900-C64C-B0ED-5E713CF58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63722"/>
            <a:ext cx="10309556" cy="5815182"/>
          </a:xfrm>
        </p:spPr>
        <p:txBody>
          <a:bodyPr/>
          <a:lstStyle/>
          <a:p>
            <a:pPr fontAlgn="base"/>
            <a:r>
              <a:rPr lang="en-US" dirty="0"/>
              <a:t>Open Terminal</a:t>
            </a:r>
          </a:p>
          <a:p>
            <a:pPr lvl="1" fontAlgn="base"/>
            <a:r>
              <a:rPr lang="en-US" sz="1400" dirty="0"/>
              <a:t>Mac OS - type</a:t>
            </a:r>
            <a:r>
              <a:rPr lang="en-US" dirty="0"/>
              <a:t> ⌘ + spacebar. Then type ‘terminal’</a:t>
            </a:r>
            <a:endParaRPr lang="en-US" sz="1400" dirty="0"/>
          </a:p>
          <a:p>
            <a:pPr lvl="1" fontAlgn="base"/>
            <a:r>
              <a:rPr lang="en-US" dirty="0"/>
              <a:t>Windows OS  - go to search bar, type </a:t>
            </a:r>
            <a:r>
              <a:rPr lang="en-US" dirty="0" err="1"/>
              <a:t>cmd</a:t>
            </a:r>
            <a:r>
              <a:rPr lang="en-US" dirty="0"/>
              <a:t> (or terminal) </a:t>
            </a:r>
          </a:p>
          <a:p>
            <a:pPr fontAlgn="base"/>
            <a:r>
              <a:rPr lang="en-US" dirty="0"/>
              <a:t>First, let’s see where you are at:</a:t>
            </a:r>
          </a:p>
          <a:p>
            <a:pPr lvl="1" fontAlgn="base"/>
            <a:r>
              <a:rPr lang="en-US" dirty="0"/>
              <a:t>Mac OS - type </a:t>
            </a:r>
            <a:r>
              <a:rPr lang="en-US" b="1" dirty="0" err="1"/>
              <a:t>pwd</a:t>
            </a:r>
            <a:endParaRPr lang="en-US" dirty="0"/>
          </a:p>
          <a:p>
            <a:pPr lvl="1" fontAlgn="base"/>
            <a:r>
              <a:rPr lang="en-US" dirty="0"/>
              <a:t>Windows - type </a:t>
            </a:r>
            <a:r>
              <a:rPr lang="en-US" sz="1800" b="1" dirty="0"/>
              <a:t>echo %cd%</a:t>
            </a:r>
            <a:endParaRPr lang="en-US" dirty="0"/>
          </a:p>
          <a:p>
            <a:pPr lvl="1" fontAlgn="base"/>
            <a:r>
              <a:rPr lang="en-US" dirty="0"/>
              <a:t>This is your present working directory -&gt;  </a:t>
            </a:r>
            <a:r>
              <a:rPr lang="en-US" dirty="0" err="1"/>
              <a:t>pwd</a:t>
            </a:r>
            <a:r>
              <a:rPr lang="en-US" dirty="0"/>
              <a:t> should have given absolute path</a:t>
            </a:r>
          </a:p>
          <a:p>
            <a:pPr fontAlgn="base"/>
            <a:r>
              <a:rPr lang="en-US" dirty="0"/>
              <a:t>List your files</a:t>
            </a:r>
          </a:p>
          <a:p>
            <a:pPr lvl="1" fontAlgn="base"/>
            <a:r>
              <a:rPr lang="en-US" dirty="0"/>
              <a:t>Mac OS - type </a:t>
            </a:r>
            <a:r>
              <a:rPr lang="en-US" b="1" dirty="0"/>
              <a:t>ls</a:t>
            </a:r>
            <a:endParaRPr lang="en-US" dirty="0"/>
          </a:p>
          <a:p>
            <a:pPr lvl="1" fontAlgn="base"/>
            <a:r>
              <a:rPr lang="en-US" dirty="0"/>
              <a:t>Windows - type </a:t>
            </a:r>
            <a:r>
              <a:rPr lang="en-US" b="1" dirty="0" err="1"/>
              <a:t>dir</a:t>
            </a:r>
            <a:endParaRPr lang="en-US" dirty="0"/>
          </a:p>
          <a:p>
            <a:pPr fontAlgn="base"/>
            <a:r>
              <a:rPr lang="en-US" dirty="0"/>
              <a:t>Change directors </a:t>
            </a:r>
          </a:p>
          <a:p>
            <a:pPr lvl="1" fontAlgn="base"/>
            <a:r>
              <a:rPr lang="en-US" b="1" dirty="0"/>
              <a:t>cd  </a:t>
            </a:r>
            <a:r>
              <a:rPr lang="en-US" dirty="0"/>
              <a:t>_directory you want to change to_  (For example) </a:t>
            </a:r>
            <a:r>
              <a:rPr lang="en-US" b="1" dirty="0"/>
              <a:t>cd Desktop </a:t>
            </a:r>
          </a:p>
          <a:p>
            <a:pPr lvl="1" fontAlgn="base"/>
            <a:r>
              <a:rPr lang="en-US" b="1" dirty="0"/>
              <a:t>cd Downloads </a:t>
            </a:r>
          </a:p>
          <a:p>
            <a:pPr fontAlgn="base"/>
            <a:r>
              <a:rPr lang="en-US" dirty="0"/>
              <a:t>Try to list your files from within this directory, and see your present working directory. </a:t>
            </a:r>
          </a:p>
        </p:txBody>
      </p:sp>
    </p:spTree>
    <p:extLst>
      <p:ext uri="{BB962C8B-B14F-4D97-AF65-F5344CB8AC3E}">
        <p14:creationId xmlns:p14="http://schemas.microsoft.com/office/powerpoint/2010/main" val="68528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225-903E-C84A-94F6-965D902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BCF3-D0E2-8047-B0A5-8223896AE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31206"/>
            <a:ext cx="12561453" cy="5747471"/>
          </a:xfrm>
        </p:spPr>
        <p:txBody>
          <a:bodyPr/>
          <a:lstStyle/>
          <a:p>
            <a:pPr fontAlgn="base"/>
            <a:r>
              <a:rPr lang="en-US" dirty="0"/>
              <a:t>Has a number of useful methods when dealing with Files</a:t>
            </a:r>
          </a:p>
          <a:p>
            <a:pPr fontAlgn="base"/>
            <a:r>
              <a:rPr lang="en-US" b="1" dirty="0"/>
              <a:t>File </a:t>
            </a:r>
            <a:r>
              <a:rPr lang="en-US" b="1" dirty="0" err="1"/>
              <a:t>myFile</a:t>
            </a:r>
            <a:r>
              <a:rPr lang="en-US" b="1" dirty="0"/>
              <a:t>  = new File(“filename”);</a:t>
            </a:r>
          </a:p>
          <a:p>
            <a:pPr lvl="1" fontAlgn="base"/>
            <a:r>
              <a:rPr lang="en-US" dirty="0"/>
              <a:t>Creates or reads a file based on the </a:t>
            </a:r>
            <a:r>
              <a:rPr lang="en-US" i="1" dirty="0" err="1"/>
              <a:t>path+filename</a:t>
            </a:r>
            <a:r>
              <a:rPr lang="en-US" i="1" dirty="0"/>
              <a:t> </a:t>
            </a:r>
            <a:r>
              <a:rPr lang="en-US" dirty="0"/>
              <a:t> given</a:t>
            </a:r>
          </a:p>
          <a:p>
            <a:pPr lvl="1" fontAlgn="base"/>
            <a:r>
              <a:rPr lang="en-US" dirty="0"/>
              <a:t>Actually connects to the location which is a </a:t>
            </a:r>
            <a:r>
              <a:rPr lang="en-US" b="1" dirty="0"/>
              <a:t>‘stream of bytes’</a:t>
            </a:r>
            <a:endParaRPr lang="en-US" dirty="0"/>
          </a:p>
          <a:p>
            <a:pPr fontAlgn="base"/>
            <a:r>
              <a:rPr lang="en-US" dirty="0"/>
              <a:t>For example</a:t>
            </a:r>
          </a:p>
          <a:p>
            <a:pPr fontAlgn="base"/>
            <a:r>
              <a:rPr lang="en-US" dirty="0"/>
              <a:t>File </a:t>
            </a:r>
            <a:r>
              <a:rPr lang="en-US" dirty="0" err="1"/>
              <a:t>myFile</a:t>
            </a:r>
            <a:r>
              <a:rPr lang="en-US" dirty="0"/>
              <a:t> = new File(“</a:t>
            </a:r>
            <a:r>
              <a:rPr lang="en-US" dirty="0" err="1"/>
              <a:t>output.txt</a:t>
            </a:r>
            <a:r>
              <a:rPr lang="en-US" dirty="0"/>
              <a:t>”);</a:t>
            </a:r>
          </a:p>
          <a:p>
            <a:pPr lvl="1" fontAlgn="base"/>
            <a:r>
              <a:rPr lang="en-US" dirty="0"/>
              <a:t>Creates a file in the same directory as that you are executing the java file from - so relative to your program</a:t>
            </a:r>
          </a:p>
          <a:p>
            <a:pPr fontAlgn="base"/>
            <a:r>
              <a:rPr lang="en-US" dirty="0"/>
              <a:t>File </a:t>
            </a:r>
            <a:r>
              <a:rPr lang="en-US" dirty="0" err="1"/>
              <a:t>myfile</a:t>
            </a:r>
            <a:r>
              <a:rPr lang="en-US" dirty="0"/>
              <a:t> = new File(“/Users/</a:t>
            </a:r>
            <a:r>
              <a:rPr lang="en-US" dirty="0" err="1"/>
              <a:t>lionelle</a:t>
            </a:r>
            <a:r>
              <a:rPr lang="en-US" dirty="0"/>
              <a:t>/</a:t>
            </a:r>
            <a:r>
              <a:rPr lang="en-US" dirty="0" err="1"/>
              <a:t>output.txt</a:t>
            </a:r>
            <a:r>
              <a:rPr lang="en-US" dirty="0"/>
              <a:t>”);</a:t>
            </a:r>
          </a:p>
          <a:p>
            <a:pPr lvl="1" fontAlgn="base"/>
            <a:r>
              <a:rPr lang="en-US" dirty="0"/>
              <a:t>Creates a file based on the </a:t>
            </a:r>
            <a:r>
              <a:rPr lang="en-US" b="1" dirty="0"/>
              <a:t>absolute</a:t>
            </a:r>
            <a:r>
              <a:rPr lang="en-US" dirty="0"/>
              <a:t> path that is Root -&gt; Users -&gt; </a:t>
            </a:r>
            <a:r>
              <a:rPr lang="en-US" dirty="0" err="1"/>
              <a:t>lionelle</a:t>
            </a:r>
            <a:r>
              <a:rPr lang="en-US" dirty="0"/>
              <a:t> (folder) -&gt; </a:t>
            </a:r>
            <a:r>
              <a:rPr lang="en-US" dirty="0" err="1"/>
              <a:t>output.txt</a:t>
            </a:r>
            <a:endParaRPr lang="en-US" dirty="0"/>
          </a:p>
          <a:p>
            <a:pPr fontAlgn="base"/>
            <a:r>
              <a:rPr lang="en-US" dirty="0"/>
              <a:t>File </a:t>
            </a:r>
            <a:r>
              <a:rPr lang="en-US" dirty="0" err="1"/>
              <a:t>myfile</a:t>
            </a:r>
            <a:r>
              <a:rPr lang="en-US" dirty="0"/>
              <a:t> = new File(“../</a:t>
            </a:r>
            <a:r>
              <a:rPr lang="en-US" dirty="0" err="1"/>
              <a:t>output.txt</a:t>
            </a:r>
            <a:r>
              <a:rPr lang="en-US" dirty="0"/>
              <a:t>”);</a:t>
            </a:r>
          </a:p>
          <a:p>
            <a:pPr lvl="1" fontAlgn="base"/>
            <a:r>
              <a:rPr lang="en-US" dirty="0"/>
              <a:t>What does this do?</a:t>
            </a:r>
          </a:p>
          <a:p>
            <a:pPr fontAlgn="base"/>
            <a:r>
              <a:rPr lang="en-US" dirty="0"/>
              <a:t>To write, you need objects like </a:t>
            </a:r>
            <a:r>
              <a:rPr lang="en-US" dirty="0" err="1"/>
              <a:t>BufferedWriter</a:t>
            </a:r>
            <a:r>
              <a:rPr lang="en-US" dirty="0"/>
              <a:t> or </a:t>
            </a:r>
            <a:r>
              <a:rPr lang="en-US" dirty="0" err="1"/>
              <a:t>PrintWriter</a:t>
            </a:r>
            <a:endParaRPr lang="en-US" dirty="0"/>
          </a:p>
          <a:p>
            <a:pPr fontAlgn="base"/>
            <a:r>
              <a:rPr lang="en-US" dirty="0"/>
              <a:t>To read, you need objects like </a:t>
            </a:r>
            <a:r>
              <a:rPr lang="en-US" dirty="0" err="1"/>
              <a:t>BufferedStreamReader</a:t>
            </a:r>
            <a:r>
              <a:rPr lang="en-US" dirty="0"/>
              <a:t> or Scanner</a:t>
            </a:r>
          </a:p>
        </p:txBody>
      </p:sp>
    </p:spTree>
    <p:extLst>
      <p:ext uri="{BB962C8B-B14F-4D97-AF65-F5344CB8AC3E}">
        <p14:creationId xmlns:p14="http://schemas.microsoft.com/office/powerpoint/2010/main" val="2954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3DD0-D58F-9445-8665-67B6282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Writer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2F01-3FE5-5946-9A8A-B4CCC96D0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77"/>
          </a:xfrm>
        </p:spPr>
        <p:txBody>
          <a:bodyPr/>
          <a:lstStyle/>
          <a:p>
            <a:pPr fontAlgn="base"/>
            <a:r>
              <a:rPr lang="en-US" dirty="0" err="1"/>
              <a:t>PrintWriter</a:t>
            </a:r>
            <a:r>
              <a:rPr lang="en-US" dirty="0"/>
              <a:t> is an object designed to write text to a File Stream</a:t>
            </a:r>
          </a:p>
          <a:p>
            <a:pPr fontAlgn="base"/>
            <a:r>
              <a:rPr lang="en-US" dirty="0"/>
              <a:t>What Are Streams?</a:t>
            </a:r>
          </a:p>
          <a:p>
            <a:pPr lvl="1" fontAlgn="base"/>
            <a:r>
              <a:rPr lang="en-US" dirty="0" err="1"/>
              <a:t>System.out</a:t>
            </a:r>
            <a:r>
              <a:rPr lang="en-US" dirty="0"/>
              <a:t>  - stream to the console</a:t>
            </a:r>
          </a:p>
          <a:p>
            <a:pPr lvl="1" fontAlgn="base"/>
            <a:r>
              <a:rPr lang="en-US" dirty="0" err="1"/>
              <a:t>System.in</a:t>
            </a:r>
            <a:r>
              <a:rPr lang="en-US" dirty="0"/>
              <a:t> - stream </a:t>
            </a:r>
            <a:r>
              <a:rPr lang="en-US" i="1" dirty="0"/>
              <a:t>from</a:t>
            </a:r>
            <a:r>
              <a:rPr lang="en-US" dirty="0"/>
              <a:t> the console</a:t>
            </a:r>
          </a:p>
          <a:p>
            <a:pPr lvl="1" fontAlgn="base"/>
            <a:r>
              <a:rPr lang="en-US" dirty="0" err="1"/>
              <a:t>System.err</a:t>
            </a:r>
            <a:r>
              <a:rPr lang="en-US" dirty="0"/>
              <a:t> - stream to the error log (often console) </a:t>
            </a:r>
          </a:p>
          <a:p>
            <a:pPr lvl="1" fontAlgn="base"/>
            <a:r>
              <a:rPr lang="en-US" dirty="0"/>
              <a:t>File is also a Stream</a:t>
            </a:r>
          </a:p>
          <a:p>
            <a:pPr fontAlgn="base"/>
            <a:r>
              <a:rPr lang="en-US" dirty="0" err="1"/>
              <a:t>PrintWriter</a:t>
            </a:r>
            <a:r>
              <a:rPr lang="en-US" dirty="0"/>
              <a:t> uses the same interface as </a:t>
            </a:r>
            <a:r>
              <a:rPr lang="en-US" dirty="0" err="1"/>
              <a:t>System.out</a:t>
            </a:r>
            <a:r>
              <a:rPr lang="en-US" dirty="0"/>
              <a:t> but directs the stream </a:t>
            </a:r>
          </a:p>
          <a:p>
            <a:pPr lvl="1" fontAlgn="base"/>
            <a:r>
              <a:rPr lang="en-US" dirty="0" err="1"/>
              <a:t>PrintWriter</a:t>
            </a:r>
            <a:r>
              <a:rPr lang="en-US" dirty="0"/>
              <a:t> writer = new </a:t>
            </a:r>
            <a:r>
              <a:rPr lang="en-US" dirty="0" err="1"/>
              <a:t>PrintWriter</a:t>
            </a:r>
            <a:r>
              <a:rPr lang="en-US" dirty="0"/>
              <a:t>(new File(“</a:t>
            </a:r>
            <a:r>
              <a:rPr lang="en-US" dirty="0" err="1"/>
              <a:t>notes.md</a:t>
            </a:r>
            <a:r>
              <a:rPr lang="en-US" dirty="0"/>
              <a:t>”);</a:t>
            </a:r>
          </a:p>
          <a:p>
            <a:pPr lvl="1" fontAlgn="base"/>
            <a:r>
              <a:rPr lang="en-US" dirty="0" err="1"/>
              <a:t>writer.println</a:t>
            </a:r>
            <a:r>
              <a:rPr lang="en-US" dirty="0"/>
              <a:t>(“#These are my notes”);</a:t>
            </a:r>
          </a:p>
          <a:p>
            <a:pPr lvl="1" fontAlgn="base"/>
            <a:r>
              <a:rPr lang="en-US" dirty="0" err="1"/>
              <a:t>writer.print</a:t>
            </a:r>
            <a:r>
              <a:rPr lang="en-US" dirty="0"/>
              <a:t>(“This is a note without the extra line”);</a:t>
            </a:r>
          </a:p>
          <a:p>
            <a:pPr lvl="1" fontAlgn="base"/>
            <a:r>
              <a:rPr lang="en-US" dirty="0" err="1"/>
              <a:t>writer.print</a:t>
            </a:r>
            <a:r>
              <a:rPr lang="en-US" dirty="0"/>
              <a:t>(“this would append right after the one above”);</a:t>
            </a:r>
          </a:p>
        </p:txBody>
      </p:sp>
    </p:spTree>
    <p:extLst>
      <p:ext uri="{BB962C8B-B14F-4D97-AF65-F5344CB8AC3E}">
        <p14:creationId xmlns:p14="http://schemas.microsoft.com/office/powerpoint/2010/main" val="14149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839</TotalTime>
  <Words>482</Words>
  <Application>Microsoft Macintosh PowerPoint</Application>
  <PresentationFormat>Custom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Operating Systems</vt:lpstr>
      <vt:lpstr>File Systems</vt:lpstr>
      <vt:lpstr>Try For Yourself</vt:lpstr>
      <vt:lpstr>File Object in Java</vt:lpstr>
      <vt:lpstr>Print Writer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2020-04-14T02:55:50Z</dcterms:created>
  <dcterms:modified xsi:type="dcterms:W3CDTF">2020-04-14T16:55:18Z</dcterms:modified>
</cp:coreProperties>
</file>