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79" autoAdjust="0"/>
    <p:restoredTop sz="95994" autoAdjust="0"/>
  </p:normalViewPr>
  <p:slideViewPr>
    <p:cSldViewPr snapToGrid="0" snapToObjects="1">
      <p:cViewPr varScale="1">
        <p:scale>
          <a:sx n="113" d="100"/>
          <a:sy n="113" d="100"/>
        </p:scale>
        <p:origin x="888" y="18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4/18/20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FC309-A79D-4741-BFCE-C4BBBD87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great.. if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F062D-DEA5-3446-929B-E7259F5779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7308014" cy="4919488"/>
          </a:xfrm>
        </p:spPr>
        <p:txBody>
          <a:bodyPr/>
          <a:lstStyle/>
          <a:p>
            <a:r>
              <a:rPr lang="en-US" dirty="0"/>
              <a:t>if – you know the total size</a:t>
            </a:r>
          </a:p>
          <a:p>
            <a:pPr lvl="1"/>
            <a:r>
              <a:rPr lang="en-US" dirty="0"/>
              <a:t>Harder to track if you don’t</a:t>
            </a:r>
          </a:p>
          <a:p>
            <a:r>
              <a:rPr lang="en-US" dirty="0"/>
              <a:t>Wouldn’t it be nice, if you could just add items</a:t>
            </a:r>
          </a:p>
          <a:p>
            <a:pPr lvl="1"/>
            <a:r>
              <a:rPr lang="en-US" dirty="0"/>
              <a:t>to a “list”</a:t>
            </a:r>
          </a:p>
          <a:p>
            <a:pPr lvl="1"/>
            <a:r>
              <a:rPr lang="en-US" dirty="0"/>
              <a:t>it keeps track of order</a:t>
            </a:r>
          </a:p>
          <a:p>
            <a:pPr lvl="1"/>
            <a:r>
              <a:rPr lang="en-US" dirty="0"/>
              <a:t>And you can search, sort and iterate over it?</a:t>
            </a:r>
          </a:p>
          <a:p>
            <a:r>
              <a:rPr lang="en-US" dirty="0"/>
              <a:t>Introducing the Array List</a:t>
            </a:r>
          </a:p>
          <a:p>
            <a:pPr lvl="1"/>
            <a:r>
              <a:rPr lang="en-US" dirty="0"/>
              <a:t>An Object</a:t>
            </a:r>
          </a:p>
          <a:p>
            <a:pPr lvl="1"/>
            <a:r>
              <a:rPr lang="en-US" dirty="0"/>
              <a:t>Uses an array behind the scenes (CS 165 content)</a:t>
            </a:r>
          </a:p>
          <a:p>
            <a:pPr lvl="1"/>
            <a:r>
              <a:rPr lang="en-US" dirty="0"/>
              <a:t>Has methods to help you track items!</a:t>
            </a:r>
          </a:p>
          <a:p>
            <a:pPr lvl="1"/>
            <a:r>
              <a:rPr lang="en-US" dirty="0"/>
              <a:t>No need to allocate size!</a:t>
            </a:r>
          </a:p>
          <a:p>
            <a:r>
              <a:rPr lang="en-US" dirty="0"/>
              <a:t>Downside – only stores Objects</a:t>
            </a:r>
          </a:p>
        </p:txBody>
      </p:sp>
    </p:spTree>
    <p:extLst>
      <p:ext uri="{BB962C8B-B14F-4D97-AF65-F5344CB8AC3E}">
        <p14:creationId xmlns:p14="http://schemas.microsoft.com/office/powerpoint/2010/main" val="320446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A39-B0D2-6840-8022-E0C16588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A04A4-03F4-3941-91D4-9C7EF11440FC}"/>
              </a:ext>
            </a:extLst>
          </p:cNvPr>
          <p:cNvSpPr/>
          <p:nvPr/>
        </p:nvSpPr>
        <p:spPr>
          <a:xfrm>
            <a:off x="3318934" y="2168283"/>
            <a:ext cx="533964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&lt;Box&gt;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Cube(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Box(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 box 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(box)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boxList.remove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in position 2</a:t>
            </a:r>
          </a:p>
          <a:p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solidFill>
                  <a:srgbClr val="9876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boxList.size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AF92-0E06-8D40-8CA7-2E00C9755353}"/>
              </a:ext>
            </a:extLst>
          </p:cNvPr>
          <p:cNvSpPr txBox="1"/>
          <p:nvPr/>
        </p:nvSpPr>
        <p:spPr>
          <a:xfrm>
            <a:off x="9166578" y="1415892"/>
            <a:ext cx="3046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ArrayList</a:t>
            </a:r>
            <a:r>
              <a:rPr lang="en-US" dirty="0"/>
              <a:t> object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863D32AB-9A76-5D44-8064-B653E00B1E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5333" y="1615946"/>
            <a:ext cx="2991556" cy="664409"/>
          </a:xfrm>
          <a:prstGeom prst="curvedConnector3">
            <a:avLst>
              <a:gd name="adj1" fmla="val 1005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B64E67-31F1-224E-9C36-D45B4502636E}"/>
              </a:ext>
            </a:extLst>
          </p:cNvPr>
          <p:cNvCxnSpPr/>
          <p:nvPr/>
        </p:nvCxnSpPr>
        <p:spPr>
          <a:xfrm>
            <a:off x="4470400" y="2501900"/>
            <a:ext cx="431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750681-4E17-ED43-B7D4-7E72D6398295}"/>
              </a:ext>
            </a:extLst>
          </p:cNvPr>
          <p:cNvSpPr txBox="1"/>
          <p:nvPr/>
        </p:nvSpPr>
        <p:spPr>
          <a:xfrm>
            <a:off x="334325" y="2501900"/>
            <a:ext cx="232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Tells us which type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BA4D9938-72F6-414B-8985-95ED80C7C2F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657846" y="2501900"/>
            <a:ext cx="1812554" cy="2000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63151C9-1E97-EA4C-B443-9F8B49D99CF3}"/>
              </a:ext>
            </a:extLst>
          </p:cNvPr>
          <p:cNvSpPr/>
          <p:nvPr/>
        </p:nvSpPr>
        <p:spPr>
          <a:xfrm>
            <a:off x="7162799" y="2806700"/>
            <a:ext cx="1570799" cy="664409"/>
          </a:xfrm>
          <a:prstGeom prst="rightBrace">
            <a:avLst>
              <a:gd name="adj1" fmla="val 8333"/>
              <a:gd name="adj2" fmla="val 51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B79D3C-8A4F-3F4A-9C34-96C9A0A9B540}"/>
              </a:ext>
            </a:extLst>
          </p:cNvPr>
          <p:cNvSpPr txBox="1"/>
          <p:nvPr/>
        </p:nvSpPr>
        <p:spPr>
          <a:xfrm>
            <a:off x="8733598" y="2938849"/>
            <a:ext cx="3530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elements (must use add)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6B11E-75DE-AA4C-B580-87A8F85A1032}"/>
              </a:ext>
            </a:extLst>
          </p:cNvPr>
          <p:cNvSpPr txBox="1"/>
          <p:nvPr/>
        </p:nvSpPr>
        <p:spPr>
          <a:xfrm>
            <a:off x="9093200" y="4025900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For-each is ideal for iteration!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8EE1417-D6B4-3042-8490-C63023508FB8}"/>
              </a:ext>
            </a:extLst>
          </p:cNvPr>
          <p:cNvCxnSpPr>
            <a:stCxn id="20" idx="1"/>
          </p:cNvCxnSpPr>
          <p:nvPr/>
        </p:nvCxnSpPr>
        <p:spPr>
          <a:xfrm rot="10800000">
            <a:off x="6540500" y="3997453"/>
            <a:ext cx="2552700" cy="2285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28ECDA-828A-DC45-847D-6128C9F517BD}"/>
              </a:ext>
            </a:extLst>
          </p:cNvPr>
          <p:cNvSpPr txBox="1"/>
          <p:nvPr/>
        </p:nvSpPr>
        <p:spPr>
          <a:xfrm>
            <a:off x="9283700" y="488950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3 actually counts elements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5E984DA-E44F-E346-8C59-40DEC97F31E5}"/>
              </a:ext>
            </a:extLst>
          </p:cNvPr>
          <p:cNvCxnSpPr>
            <a:stCxn id="23" idx="1"/>
          </p:cNvCxnSpPr>
          <p:nvPr/>
        </p:nvCxnSpPr>
        <p:spPr>
          <a:xfrm rot="10800000">
            <a:off x="7277100" y="4775201"/>
            <a:ext cx="2006600" cy="31435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D5293E-57B1-E045-A61F-FB1A7ED83243}"/>
              </a:ext>
            </a:extLst>
          </p:cNvPr>
          <p:cNvSpPr txBox="1"/>
          <p:nvPr/>
        </p:nvSpPr>
        <p:spPr>
          <a:xfrm>
            <a:off x="520700" y="5346700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elements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CE0C84-F04F-B14D-AECE-ED53E4231538}"/>
              </a:ext>
            </a:extLst>
          </p:cNvPr>
          <p:cNvCxnSpPr>
            <a:stCxn id="26" idx="3"/>
          </p:cNvCxnSpPr>
          <p:nvPr/>
        </p:nvCxnSpPr>
        <p:spPr>
          <a:xfrm flipV="1">
            <a:off x="2670648" y="5289610"/>
            <a:ext cx="573266" cy="2571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FA1471-51D3-3341-8C44-90AC5D145C61}"/>
              </a:ext>
            </a:extLst>
          </p:cNvPr>
          <p:cNvSpPr txBox="1"/>
          <p:nvPr/>
        </p:nvSpPr>
        <p:spPr>
          <a:xfrm>
            <a:off x="6819900" y="6280224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== 2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C3773A9-11C3-D946-A19D-76A052268EB9}"/>
              </a:ext>
            </a:extLst>
          </p:cNvPr>
          <p:cNvCxnSpPr>
            <a:stCxn id="29" idx="1"/>
          </p:cNvCxnSpPr>
          <p:nvPr/>
        </p:nvCxnSpPr>
        <p:spPr>
          <a:xfrm rot="10800000">
            <a:off x="6540500" y="5853907"/>
            <a:ext cx="279400" cy="62637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 animBg="1"/>
      <p:bldP spid="19" grpId="0"/>
      <p:bldP spid="20" grpId="0"/>
      <p:bldP spid="23" grpId="0"/>
      <p:bldP spid="26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C66C-73CE-0844-B1E2-92DD868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544BA-2E9C-6149-929C-154085C6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7715825" cy="4809522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Only Stores Objects</a:t>
            </a:r>
          </a:p>
          <a:p>
            <a:r>
              <a:rPr lang="en-US" dirty="0"/>
              <a:t>Wrapper Classes to the rescue</a:t>
            </a:r>
          </a:p>
          <a:p>
            <a:pPr lvl="1"/>
            <a:r>
              <a:rPr lang="en-US" dirty="0"/>
              <a:t>int has Integer</a:t>
            </a:r>
          </a:p>
          <a:p>
            <a:pPr lvl="1"/>
            <a:r>
              <a:rPr lang="en-US" dirty="0"/>
              <a:t>double has Double</a:t>
            </a:r>
          </a:p>
          <a:p>
            <a:pPr lvl="1"/>
            <a:r>
              <a:rPr lang="en-US" dirty="0"/>
              <a:t>boolean has Boolean</a:t>
            </a:r>
          </a:p>
          <a:p>
            <a:pPr lvl="1"/>
            <a:r>
              <a:rPr lang="en-US" dirty="0"/>
              <a:t>char has Character</a:t>
            </a:r>
          </a:p>
          <a:p>
            <a:pPr lvl="1"/>
            <a:r>
              <a:rPr lang="en-US" dirty="0"/>
              <a:t>(and so on)</a:t>
            </a:r>
          </a:p>
          <a:p>
            <a:r>
              <a:rPr lang="en-US" dirty="0"/>
              <a:t>Boxing and Unboxing</a:t>
            </a:r>
          </a:p>
          <a:p>
            <a:pPr lvl="1"/>
            <a:r>
              <a:rPr lang="en-US" dirty="0"/>
              <a:t>Allows automatic conversion between wrapper and primitive</a:t>
            </a:r>
          </a:p>
          <a:p>
            <a:pPr lvl="1"/>
            <a:r>
              <a:rPr lang="en-US" dirty="0"/>
              <a:t>Integer </a:t>
            </a:r>
            <a:r>
              <a:rPr lang="en-US" dirty="0" err="1"/>
              <a:t>myInt</a:t>
            </a:r>
            <a:r>
              <a:rPr lang="en-US" dirty="0"/>
              <a:t> = 10;</a:t>
            </a:r>
          </a:p>
          <a:p>
            <a:pPr lvl="2"/>
            <a:r>
              <a:rPr lang="en-US" dirty="0"/>
              <a:t>Same as Integer </a:t>
            </a:r>
            <a:r>
              <a:rPr lang="en-US" dirty="0" err="1"/>
              <a:t>myInt</a:t>
            </a:r>
            <a:r>
              <a:rPr lang="en-US" dirty="0"/>
              <a:t> = new Integer(10);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21723-CD42-EB40-8190-DC2546004402}"/>
              </a:ext>
            </a:extLst>
          </p:cNvPr>
          <p:cNvSpPr/>
          <p:nvPr/>
        </p:nvSpPr>
        <p:spPr>
          <a:xfrm>
            <a:off x="7842825" y="1940292"/>
            <a:ext cx="53467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list = 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list.add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sz="16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CC783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total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list.get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(total); // prints 12</a:t>
            </a:r>
          </a:p>
        </p:txBody>
      </p:sp>
    </p:spTree>
    <p:extLst>
      <p:ext uri="{BB962C8B-B14F-4D97-AF65-F5344CB8AC3E}">
        <p14:creationId xmlns:p14="http://schemas.microsoft.com/office/powerpoint/2010/main" val="125281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6782-B89F-6B4B-9304-FB0A28CA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DB78-945F-7849-8D7F-3C532A234A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181931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  <a:p>
            <a:pPr lvl="1"/>
            <a:r>
              <a:rPr lang="en-US" dirty="0"/>
              <a:t>Can replace an Array in many situations</a:t>
            </a:r>
          </a:p>
          <a:p>
            <a:pPr lvl="1"/>
            <a:r>
              <a:rPr lang="en-US" dirty="0"/>
              <a:t>If speed is a concern</a:t>
            </a:r>
          </a:p>
          <a:p>
            <a:pPr lvl="2"/>
            <a:r>
              <a:rPr lang="en-US" dirty="0"/>
              <a:t>Still use an Array</a:t>
            </a:r>
          </a:p>
          <a:p>
            <a:pPr lvl="2"/>
            <a:r>
              <a:rPr lang="en-US" dirty="0"/>
              <a:t>You will learn more about them in CS 165</a:t>
            </a:r>
          </a:p>
          <a:p>
            <a:r>
              <a:rPr lang="en-US" dirty="0" err="1"/>
              <a:t>ArrayList</a:t>
            </a:r>
            <a:r>
              <a:rPr lang="en-US" dirty="0"/>
              <a:t> has methods</a:t>
            </a:r>
          </a:p>
          <a:p>
            <a:pPr lvl="1"/>
            <a:r>
              <a:rPr lang="en-US" dirty="0"/>
              <a:t>get(int)</a:t>
            </a:r>
          </a:p>
          <a:p>
            <a:pPr lvl="1"/>
            <a:r>
              <a:rPr lang="en-US" dirty="0"/>
              <a:t>add(item)</a:t>
            </a:r>
          </a:p>
          <a:p>
            <a:pPr lvl="1"/>
            <a:r>
              <a:rPr lang="en-US" dirty="0"/>
              <a:t>set(int, item)</a:t>
            </a:r>
          </a:p>
          <a:p>
            <a:pPr lvl="1"/>
            <a:r>
              <a:rPr lang="en-US" dirty="0"/>
              <a:t>size()</a:t>
            </a:r>
          </a:p>
          <a:p>
            <a:r>
              <a:rPr lang="en-US" dirty="0"/>
              <a:t>Wrapper Classes</a:t>
            </a:r>
          </a:p>
          <a:p>
            <a:pPr lvl="1"/>
            <a:r>
              <a:rPr lang="en-US" dirty="0"/>
              <a:t>Now have use beyond static methods!</a:t>
            </a:r>
          </a:p>
          <a:p>
            <a:pPr lvl="1"/>
            <a:r>
              <a:rPr lang="en-US" dirty="0"/>
              <a:t>Often done behind the scenes via boxing and unboxing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E416B-96A4-8A4E-AD0A-F9B65423F880}"/>
              </a:ext>
            </a:extLst>
          </p:cNvPr>
          <p:cNvSpPr txBox="1"/>
          <p:nvPr/>
        </p:nvSpPr>
        <p:spPr>
          <a:xfrm>
            <a:off x="9448799" y="135098"/>
            <a:ext cx="420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Reading: </a:t>
            </a:r>
            <a:r>
              <a:rPr lang="en-US" dirty="0" err="1">
                <a:hlinkClick r:id="rId2"/>
              </a:rPr>
              <a:t>ArrayList</a:t>
            </a:r>
            <a:r>
              <a:rPr lang="en-US" dirty="0">
                <a:hlinkClick r:id="rId2"/>
              </a:rPr>
              <a:t> Javadoc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396</Words>
  <Application>Microsoft Macintosh PowerPoint</Application>
  <PresentationFormat>Custom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Franklin Gothic Book</vt:lpstr>
      <vt:lpstr>Proxima Nova</vt:lpstr>
      <vt:lpstr>Vitesse Light</vt:lpstr>
      <vt:lpstr>Office Theme</vt:lpstr>
      <vt:lpstr>PowerPoint Presentation</vt:lpstr>
      <vt:lpstr>Arrays are great.. if</vt:lpstr>
      <vt:lpstr>ArrayList in Code</vt:lpstr>
      <vt:lpstr>Wrapper Classes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2020-04-18T06:52:34Z</dcterms:created>
  <dcterms:modified xsi:type="dcterms:W3CDTF">2020-04-18T20:14:12Z</dcterms:modified>
</cp:coreProperties>
</file>