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>
        <p:scale>
          <a:sx n="111" d="100"/>
          <a:sy n="111" d="100"/>
        </p:scale>
        <p:origin x="-184" y="2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Comparable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74897"/>
          </a:xfrm>
        </p:spPr>
        <p:txBody>
          <a:bodyPr/>
          <a:lstStyle/>
          <a:p>
            <a:r>
              <a:rPr lang="en-US" dirty="0"/>
              <a:t>What if a method you write, needs specific information?</a:t>
            </a:r>
          </a:p>
          <a:p>
            <a:pPr lvl="1"/>
            <a:r>
              <a:rPr lang="en-US" dirty="0"/>
              <a:t>Unique to subtypes / children</a:t>
            </a:r>
          </a:p>
          <a:p>
            <a:pPr lvl="1"/>
            <a:r>
              <a:rPr lang="en-US" dirty="0"/>
              <a:t>BUT – the rest of the method is general	</a:t>
            </a:r>
          </a:p>
          <a:p>
            <a:r>
              <a:rPr lang="en-US" dirty="0"/>
              <a:t>Enter Abstract classes</a:t>
            </a:r>
          </a:p>
          <a:p>
            <a:pPr lvl="1"/>
            <a:r>
              <a:rPr lang="en-US" dirty="0"/>
              <a:t>Classes that are not *complete* by themselves</a:t>
            </a:r>
          </a:p>
          <a:p>
            <a:pPr lvl="1"/>
            <a:r>
              <a:rPr lang="en-US" dirty="0"/>
              <a:t>Contain </a:t>
            </a:r>
            <a:r>
              <a:rPr lang="en-US" b="1" dirty="0"/>
              <a:t>partial </a:t>
            </a:r>
            <a:r>
              <a:rPr lang="en-US" dirty="0"/>
              <a:t>implementations of a class</a:t>
            </a:r>
          </a:p>
          <a:p>
            <a:pPr lvl="2"/>
            <a:r>
              <a:rPr lang="en-US" dirty="0"/>
              <a:t>With other methods that are *required* to be completed by children.</a:t>
            </a:r>
          </a:p>
          <a:p>
            <a:r>
              <a:rPr lang="en-US" dirty="0"/>
              <a:t>Class is abstract</a:t>
            </a:r>
          </a:p>
          <a:p>
            <a:r>
              <a:rPr lang="en-US" dirty="0"/>
              <a:t>Methods are abstract</a:t>
            </a:r>
          </a:p>
          <a:p>
            <a:r>
              <a:rPr lang="en-US" dirty="0"/>
              <a:t>Can’t be instantiated</a:t>
            </a:r>
          </a:p>
          <a:p>
            <a:pPr lvl="1"/>
            <a:r>
              <a:rPr lang="en-US" dirty="0"/>
              <a:t>but can have constructors the children can inherit</a:t>
            </a:r>
          </a:p>
        </p:txBody>
      </p:sp>
    </p:spTree>
    <p:extLst>
      <p:ext uri="{BB962C8B-B14F-4D97-AF65-F5344CB8AC3E}">
        <p14:creationId xmlns:p14="http://schemas.microsoft.com/office/powerpoint/2010/main" val="28024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002A-3177-D440-9235-68C5BF4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E47C-3111-224F-9585-14C199223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2123"/>
            <a:ext cx="6133969" cy="1602555"/>
          </a:xfrm>
        </p:spPr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have abstract methods</a:t>
            </a:r>
          </a:p>
          <a:p>
            <a:pPr lvl="1"/>
            <a:r>
              <a:rPr lang="en-US" dirty="0"/>
              <a:t>incomplete without child classes</a:t>
            </a:r>
          </a:p>
          <a:p>
            <a:pPr lvl="1"/>
            <a:r>
              <a:rPr lang="en-US" dirty="0"/>
              <a:t>causes interaction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3D634-348D-C24C-95EF-331EA7A9C6D0}"/>
              </a:ext>
            </a:extLst>
          </p:cNvPr>
          <p:cNvSpPr/>
          <p:nvPr/>
        </p:nvSpPr>
        <p:spPr>
          <a:xfrm>
            <a:off x="7055558" y="1463722"/>
            <a:ext cx="641208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&lt;Item&gt;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abstract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unique to sub classes</a:t>
            </a:r>
          </a:p>
          <a:p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getArmor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other calculations based on inventory items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name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BB3C8D-9B0A-6242-91C1-86A8FCA0DD69}"/>
              </a:ext>
            </a:extLst>
          </p:cNvPr>
          <p:cNvSpPr/>
          <p:nvPr/>
        </p:nvSpPr>
        <p:spPr>
          <a:xfrm>
            <a:off x="7292623" y="135098"/>
            <a:ext cx="6412088" cy="891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Pro Tip: </a:t>
            </a:r>
            <a:b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Abstract classes often have the name abstract in the class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7EB62-9A7A-A64B-9F3B-2E007596F758}"/>
              </a:ext>
            </a:extLst>
          </p:cNvPr>
          <p:cNvSpPr/>
          <p:nvPr/>
        </p:nvSpPr>
        <p:spPr>
          <a:xfrm>
            <a:off x="884125" y="3341159"/>
            <a:ext cx="5621867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	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02B3D-AA1F-B14A-B654-7A0C099F32C6}"/>
              </a:ext>
            </a:extLst>
          </p:cNvPr>
          <p:cNvSpPr/>
          <p:nvPr/>
        </p:nvSpPr>
        <p:spPr>
          <a:xfrm>
            <a:off x="884125" y="6116333"/>
            <a:ext cx="5621867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Paladin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cecil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cecil.getArmor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9D324-26A4-8544-8CFE-97D74921D8B5}"/>
              </a:ext>
            </a:extLst>
          </p:cNvPr>
          <p:cNvCxnSpPr/>
          <p:nvPr/>
        </p:nvCxnSpPr>
        <p:spPr>
          <a:xfrm>
            <a:off x="7202311" y="1727200"/>
            <a:ext cx="73377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785196-4010-9C49-BDB3-7F6A0BBB9D6A}"/>
              </a:ext>
            </a:extLst>
          </p:cNvPr>
          <p:cNvCxnSpPr/>
          <p:nvPr/>
        </p:nvCxnSpPr>
        <p:spPr>
          <a:xfrm>
            <a:off x="7569200" y="3184678"/>
            <a:ext cx="73377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nut 12">
            <a:extLst>
              <a:ext uri="{FF2B5EF4-FFF2-40B4-BE49-F238E27FC236}">
                <a16:creationId xmlns:a16="http://schemas.microsoft.com/office/drawing/2014/main" id="{8479569A-9E0F-DE4A-AE87-5C25E30D02EB}"/>
              </a:ext>
            </a:extLst>
          </p:cNvPr>
          <p:cNvSpPr/>
          <p:nvPr/>
        </p:nvSpPr>
        <p:spPr>
          <a:xfrm>
            <a:off x="9156700" y="3746500"/>
            <a:ext cx="2032002" cy="469900"/>
          </a:xfrm>
          <a:custGeom>
            <a:avLst/>
            <a:gdLst>
              <a:gd name="connsiteX0" fmla="*/ 0 w 2032002"/>
              <a:gd name="connsiteY0" fmla="*/ 234950 h 469900"/>
              <a:gd name="connsiteX1" fmla="*/ 1016001 w 2032002"/>
              <a:gd name="connsiteY1" fmla="*/ 0 h 469900"/>
              <a:gd name="connsiteX2" fmla="*/ 2032002 w 2032002"/>
              <a:gd name="connsiteY2" fmla="*/ 234950 h 469900"/>
              <a:gd name="connsiteX3" fmla="*/ 1016001 w 2032002"/>
              <a:gd name="connsiteY3" fmla="*/ 469900 h 469900"/>
              <a:gd name="connsiteX4" fmla="*/ 0 w 2032002"/>
              <a:gd name="connsiteY4" fmla="*/ 234950 h 469900"/>
              <a:gd name="connsiteX5" fmla="*/ 53893 w 2032002"/>
              <a:gd name="connsiteY5" fmla="*/ 234950 h 469900"/>
              <a:gd name="connsiteX6" fmla="*/ 1016001 w 2032002"/>
              <a:gd name="connsiteY6" fmla="*/ 416007 h 469900"/>
              <a:gd name="connsiteX7" fmla="*/ 1978109 w 2032002"/>
              <a:gd name="connsiteY7" fmla="*/ 234950 h 469900"/>
              <a:gd name="connsiteX8" fmla="*/ 1016001 w 2032002"/>
              <a:gd name="connsiteY8" fmla="*/ 53893 h 469900"/>
              <a:gd name="connsiteX9" fmla="*/ 53893 w 2032002"/>
              <a:gd name="connsiteY9" fmla="*/ 2349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2002" h="469900" fill="none" extrusionOk="0">
                <a:moveTo>
                  <a:pt x="0" y="234950"/>
                </a:moveTo>
                <a:cubicBezTo>
                  <a:pt x="-13513" y="103005"/>
                  <a:pt x="473597" y="15308"/>
                  <a:pt x="1016001" y="0"/>
                </a:cubicBezTo>
                <a:cubicBezTo>
                  <a:pt x="1594657" y="26102"/>
                  <a:pt x="2033244" y="118054"/>
                  <a:pt x="2032002" y="234950"/>
                </a:cubicBezTo>
                <a:cubicBezTo>
                  <a:pt x="2057353" y="403757"/>
                  <a:pt x="1602127" y="500528"/>
                  <a:pt x="1016001" y="469900"/>
                </a:cubicBezTo>
                <a:cubicBezTo>
                  <a:pt x="475227" y="452084"/>
                  <a:pt x="2069" y="354978"/>
                  <a:pt x="0" y="234950"/>
                </a:cubicBezTo>
                <a:close/>
                <a:moveTo>
                  <a:pt x="53893" y="234950"/>
                </a:moveTo>
                <a:cubicBezTo>
                  <a:pt x="-34155" y="349404"/>
                  <a:pt x="427642" y="376678"/>
                  <a:pt x="1016001" y="416007"/>
                </a:cubicBezTo>
                <a:cubicBezTo>
                  <a:pt x="1527449" y="414594"/>
                  <a:pt x="1967922" y="314179"/>
                  <a:pt x="1978109" y="234950"/>
                </a:cubicBezTo>
                <a:cubicBezTo>
                  <a:pt x="1983470" y="62439"/>
                  <a:pt x="1488920" y="88016"/>
                  <a:pt x="1016001" y="53893"/>
                </a:cubicBezTo>
                <a:cubicBezTo>
                  <a:pt x="477519" y="66631"/>
                  <a:pt x="71374" y="147945"/>
                  <a:pt x="53893" y="234950"/>
                </a:cubicBezTo>
                <a:close/>
              </a:path>
              <a:path w="2032002" h="469900" stroke="0" extrusionOk="0">
                <a:moveTo>
                  <a:pt x="0" y="234950"/>
                </a:moveTo>
                <a:cubicBezTo>
                  <a:pt x="-9980" y="99035"/>
                  <a:pt x="434076" y="7808"/>
                  <a:pt x="1016001" y="0"/>
                </a:cubicBezTo>
                <a:cubicBezTo>
                  <a:pt x="1606868" y="6262"/>
                  <a:pt x="2018437" y="105622"/>
                  <a:pt x="2032002" y="234950"/>
                </a:cubicBezTo>
                <a:cubicBezTo>
                  <a:pt x="1989291" y="406418"/>
                  <a:pt x="1565133" y="536172"/>
                  <a:pt x="1016001" y="469900"/>
                </a:cubicBezTo>
                <a:cubicBezTo>
                  <a:pt x="440284" y="461915"/>
                  <a:pt x="9485" y="369241"/>
                  <a:pt x="0" y="234950"/>
                </a:cubicBezTo>
                <a:close/>
                <a:moveTo>
                  <a:pt x="53893" y="234950"/>
                </a:moveTo>
                <a:cubicBezTo>
                  <a:pt x="110079" y="341610"/>
                  <a:pt x="509403" y="365051"/>
                  <a:pt x="1016001" y="416007"/>
                </a:cubicBezTo>
                <a:cubicBezTo>
                  <a:pt x="1544003" y="415493"/>
                  <a:pt x="1972487" y="340239"/>
                  <a:pt x="1978109" y="234950"/>
                </a:cubicBezTo>
                <a:cubicBezTo>
                  <a:pt x="1974100" y="96721"/>
                  <a:pt x="1538572" y="66105"/>
                  <a:pt x="1016001" y="53893"/>
                </a:cubicBezTo>
                <a:cubicBezTo>
                  <a:pt x="490050" y="56920"/>
                  <a:pt x="63243" y="137203"/>
                  <a:pt x="53893" y="23495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1146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06582B4-A856-6545-8528-3309EB15C1CD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3937000" y="3981449"/>
            <a:ext cx="5219700" cy="377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7E792-1D8C-BE45-BBA8-A310D07E331C}"/>
              </a:ext>
            </a:extLst>
          </p:cNvPr>
          <p:cNvSpPr txBox="1"/>
          <p:nvPr/>
        </p:nvSpPr>
        <p:spPr>
          <a:xfrm rot="20208335">
            <a:off x="11582400" y="457226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Parent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275C6-E3B4-0849-A7DE-6D8BBF8CF688}"/>
              </a:ext>
            </a:extLst>
          </p:cNvPr>
          <p:cNvSpPr txBox="1"/>
          <p:nvPr/>
        </p:nvSpPr>
        <p:spPr>
          <a:xfrm rot="20208335">
            <a:off x="4992253" y="508083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883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55D7-A9DA-6843-81F0-3A1F6B9F9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8046025" cy="4923464"/>
          </a:xfrm>
        </p:spPr>
        <p:txBody>
          <a:bodyPr/>
          <a:lstStyle/>
          <a:p>
            <a:r>
              <a:rPr lang="en-US" dirty="0"/>
              <a:t>Inheritance Limitation: Can only inherit </a:t>
            </a:r>
            <a:r>
              <a:rPr lang="en-US" b="1" dirty="0"/>
              <a:t>one</a:t>
            </a:r>
            <a:r>
              <a:rPr lang="en-US" dirty="0"/>
              <a:t> class directly</a:t>
            </a:r>
          </a:p>
          <a:p>
            <a:pPr lvl="1"/>
            <a:r>
              <a:rPr lang="en-US" dirty="0"/>
              <a:t>meaning, there can be a chain of classes</a:t>
            </a:r>
          </a:p>
          <a:p>
            <a:r>
              <a:rPr lang="en-US" dirty="0"/>
              <a:t>What if we wanted to ‘add’ ideas to a class?</a:t>
            </a:r>
          </a:p>
          <a:p>
            <a:pPr lvl="1"/>
            <a:r>
              <a:rPr lang="en-US" dirty="0"/>
              <a:t>Animals – carnivore one idea, herbivore another idea, omnivore both ideas</a:t>
            </a:r>
          </a:p>
          <a:p>
            <a:r>
              <a:rPr lang="en-US" dirty="0"/>
              <a:t>Enter interfaces</a:t>
            </a:r>
          </a:p>
          <a:p>
            <a:pPr lvl="1"/>
            <a:r>
              <a:rPr lang="en-US" b="1" dirty="0"/>
              <a:t>contracts</a:t>
            </a:r>
            <a:r>
              <a:rPr lang="en-US" dirty="0"/>
              <a:t> that define what methods will be implemented</a:t>
            </a:r>
          </a:p>
          <a:p>
            <a:pPr lvl="1"/>
            <a:r>
              <a:rPr lang="en-US" dirty="0"/>
              <a:t>contains no implementation – just definitions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implements</a:t>
            </a:r>
            <a:r>
              <a:rPr lang="en-US" dirty="0"/>
              <a:t> in the class to say class is following the contract</a:t>
            </a:r>
          </a:p>
          <a:p>
            <a:r>
              <a:rPr lang="en-US" dirty="0"/>
              <a:t>Common Interface</a:t>
            </a:r>
          </a:p>
          <a:p>
            <a:pPr lvl="1"/>
            <a:r>
              <a:rPr lang="en-US" dirty="0"/>
              <a:t>Comparable  (</a:t>
            </a:r>
            <a:r>
              <a:rPr lang="en-US" dirty="0">
                <a:hlinkClick r:id="rId2"/>
              </a:rPr>
              <a:t>specification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implementing it – allows objects to be sorted in </a:t>
            </a:r>
            <a:r>
              <a:rPr lang="en-US" dirty="0" err="1"/>
              <a:t>ArrayList</a:t>
            </a:r>
            <a:r>
              <a:rPr lang="en-US" dirty="0"/>
              <a:t>! </a:t>
            </a:r>
          </a:p>
          <a:p>
            <a:pPr lvl="2"/>
            <a:r>
              <a:rPr lang="en-US" dirty="0" err="1"/>
              <a:t>compareTo</a:t>
            </a:r>
            <a:r>
              <a:rPr lang="en-US" dirty="0"/>
              <a:t> is the method</a:t>
            </a:r>
          </a:p>
        </p:txBody>
      </p:sp>
    </p:spTree>
    <p:extLst>
      <p:ext uri="{BB962C8B-B14F-4D97-AF65-F5344CB8AC3E}">
        <p14:creationId xmlns:p14="http://schemas.microsoft.com/office/powerpoint/2010/main" val="29344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487-CC87-DA49-8E5F-0F62A0E3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C7B9E-3EFB-2340-ABD4-8D39A4ADE720}"/>
              </a:ext>
            </a:extLst>
          </p:cNvPr>
          <p:cNvSpPr/>
          <p:nvPr/>
        </p:nvSpPr>
        <p:spPr>
          <a:xfrm>
            <a:off x="297872" y="1679622"/>
            <a:ext cx="765232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10.5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/** other methods**/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49591-C34D-0B41-AAFD-518E9636BE6D}"/>
              </a:ext>
            </a:extLst>
          </p:cNvPr>
          <p:cNvSpPr/>
          <p:nvPr/>
        </p:nvSpPr>
        <p:spPr>
          <a:xfrm>
            <a:off x="8410575" y="2827707"/>
            <a:ext cx="3454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887AF-9028-4142-8EBF-5736A210D279}"/>
              </a:ext>
            </a:extLst>
          </p:cNvPr>
          <p:cNvSpPr/>
          <p:nvPr/>
        </p:nvSpPr>
        <p:spPr>
          <a:xfrm>
            <a:off x="8410575" y="1642811"/>
            <a:ext cx="3454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D6FF1-FFA7-ED49-B467-D7F16E17A7CC}"/>
              </a:ext>
            </a:extLst>
          </p:cNvPr>
          <p:cNvSpPr txBox="1"/>
          <p:nvPr/>
        </p:nvSpPr>
        <p:spPr>
          <a:xfrm rot="1977361">
            <a:off x="11887274" y="2247900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Polymorphic!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5740D-DE5D-FF45-AA91-A2B7733FAC33}"/>
              </a:ext>
            </a:extLst>
          </p:cNvPr>
          <p:cNvCxnSpPr/>
          <p:nvPr/>
        </p:nvCxnSpPr>
        <p:spPr>
          <a:xfrm>
            <a:off x="4495800" y="1993900"/>
            <a:ext cx="9271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ABCE009-75DA-934C-B0CB-AE336D59A2F0}"/>
              </a:ext>
            </a:extLst>
          </p:cNvPr>
          <p:cNvSpPr/>
          <p:nvPr/>
        </p:nvSpPr>
        <p:spPr>
          <a:xfrm>
            <a:off x="8045450" y="1716276"/>
            <a:ext cx="317500" cy="807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D8EBAF-7B58-7143-BB18-B8A486F182B0}"/>
              </a:ext>
            </a:extLst>
          </p:cNvPr>
          <p:cNvSpPr/>
          <p:nvPr/>
        </p:nvSpPr>
        <p:spPr>
          <a:xfrm>
            <a:off x="8045450" y="2909996"/>
            <a:ext cx="317500" cy="833371"/>
          </a:xfrm>
          <a:prstGeom prst="leftBrace">
            <a:avLst>
              <a:gd name="adj1" fmla="val 8333"/>
              <a:gd name="adj2" fmla="val 576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7A28B-FC27-E044-B149-10A7FC512CC6}"/>
              </a:ext>
            </a:extLst>
          </p:cNvPr>
          <p:cNvSpPr/>
          <p:nvPr/>
        </p:nvSpPr>
        <p:spPr>
          <a:xfrm>
            <a:off x="4064000" y="3128616"/>
            <a:ext cx="406400" cy="135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19C4A1C-27BC-D54E-B26D-D1B82B40490E}"/>
              </a:ext>
            </a:extLst>
          </p:cNvPr>
          <p:cNvSpPr/>
          <p:nvPr/>
        </p:nvSpPr>
        <p:spPr>
          <a:xfrm>
            <a:off x="4533900" y="4995516"/>
            <a:ext cx="406400" cy="135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7CDDADD-FDED-6B43-A32D-ACCC8AC5BE5C}"/>
              </a:ext>
            </a:extLst>
          </p:cNvPr>
          <p:cNvCxnSpPr>
            <a:stCxn id="11" idx="1"/>
            <a:endCxn id="13" idx="1"/>
          </p:cNvCxnSpPr>
          <p:nvPr/>
        </p:nvCxnSpPr>
        <p:spPr>
          <a:xfrm rot="10800000" flipV="1">
            <a:off x="4470400" y="2119866"/>
            <a:ext cx="3575050" cy="1683870"/>
          </a:xfrm>
          <a:prstGeom prst="curvedConnector3">
            <a:avLst>
              <a:gd name="adj1" fmla="val 602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02A9B27-87A1-C44E-B48C-BC1294F87C41}"/>
              </a:ext>
            </a:extLst>
          </p:cNvPr>
          <p:cNvCxnSpPr>
            <a:stCxn id="12" idx="1"/>
            <a:endCxn id="14" idx="1"/>
          </p:cNvCxnSpPr>
          <p:nvPr/>
        </p:nvCxnSpPr>
        <p:spPr>
          <a:xfrm rot="10800000" flipV="1">
            <a:off x="4940300" y="3390184"/>
            <a:ext cx="3105150" cy="2280452"/>
          </a:xfrm>
          <a:prstGeom prst="curvedConnector3">
            <a:avLst>
              <a:gd name="adj1" fmla="val 529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4D79-9845-0F43-9D51-3A0D68B4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74261-9D4E-8043-B97D-FE2185C21E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077525" cy="1602555"/>
          </a:xfrm>
        </p:spPr>
        <p:txBody>
          <a:bodyPr/>
          <a:lstStyle/>
          <a:p>
            <a:r>
              <a:rPr lang="en-US" dirty="0"/>
              <a:t>Comparable</a:t>
            </a:r>
          </a:p>
          <a:p>
            <a:pPr lvl="1"/>
            <a:r>
              <a:rPr lang="en-US" dirty="0"/>
              <a:t>requires you implement  .</a:t>
            </a:r>
            <a:r>
              <a:rPr lang="en-US" dirty="0" err="1"/>
              <a:t>compareTo</a:t>
            </a:r>
            <a:r>
              <a:rPr lang="en-US" dirty="0"/>
              <a:t>(T obj)</a:t>
            </a:r>
          </a:p>
          <a:p>
            <a:pPr lvl="1"/>
            <a:r>
              <a:rPr lang="en-US" dirty="0"/>
              <a:t>T is your object</a:t>
            </a:r>
          </a:p>
          <a:p>
            <a:pPr lvl="1"/>
            <a:r>
              <a:rPr lang="en-US" dirty="0"/>
              <a:t>Allows you to sort based on your own ideas!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C467F-92E5-544B-8E2A-14E365549C3F}"/>
              </a:ext>
            </a:extLst>
          </p:cNvPr>
          <p:cNvSpPr/>
          <p:nvPr/>
        </p:nvSpPr>
        <p:spPr>
          <a:xfrm>
            <a:off x="460792" y="3764233"/>
            <a:ext cx="756560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implements Comparable&lt;Paladin&gt;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(Paladin obj2)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name.compareTo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(obj2.name); 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	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CB236-2CE3-AB47-8999-5BFBBB2FE888}"/>
              </a:ext>
            </a:extLst>
          </p:cNvPr>
          <p:cNvSpPr/>
          <p:nvPr/>
        </p:nvSpPr>
        <p:spPr>
          <a:xfrm>
            <a:off x="7759058" y="1874295"/>
            <a:ext cx="5866631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&lt;Paladin&gt; list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"Caliban"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(list); // puts Caliban before Cecil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(list); // Caliban, Cecil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8C3A9-FE13-DD46-98C6-6407B514C5A9}"/>
              </a:ext>
            </a:extLst>
          </p:cNvPr>
          <p:cNvSpPr/>
          <p:nvPr/>
        </p:nvSpPr>
        <p:spPr>
          <a:xfrm>
            <a:off x="4737100" y="5435600"/>
            <a:ext cx="3021958" cy="736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-1 if less than</a:t>
            </a:r>
          </a:p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0 if equal</a:t>
            </a:r>
          </a:p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1 if greater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26B1F70E-60BA-864A-842C-E4A7C7DA4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3819" y="2893670"/>
            <a:ext cx="4247909" cy="2731625"/>
          </a:xfrm>
          <a:prstGeom prst="curvedConnector3">
            <a:avLst>
              <a:gd name="adj1" fmla="val 628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2698</TotalTime>
  <Words>741</Words>
  <Application>Microsoft Macintosh PowerPoint</Application>
  <PresentationFormat>Custom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Bradley Hand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Abstract Class</vt:lpstr>
      <vt:lpstr>Abstract Example</vt:lpstr>
      <vt:lpstr>Interfaces</vt:lpstr>
      <vt:lpstr>Interface example</vt:lpstr>
      <vt:lpstr>Interface Example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2020-04-21T20:40:30Z</dcterms:created>
  <dcterms:modified xsi:type="dcterms:W3CDTF">2020-04-25T15:59:40Z</dcterms:modified>
</cp:coreProperties>
</file>