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7" autoAdjust="0"/>
    <p:restoredTop sz="95994" autoAdjust="0"/>
  </p:normalViewPr>
  <p:slideViewPr>
    <p:cSldViewPr snapToGrid="0" snapToObjects="1">
      <p:cViewPr>
        <p:scale>
          <a:sx n="96" d="100"/>
          <a:sy n="96" d="100"/>
        </p:scale>
        <p:origin x="416" y="5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Review, Recursion Review…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E1024-4CBB-2D4C-BB07-C7CBCA585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750147" cy="5326651"/>
          </a:xfrm>
        </p:spPr>
        <p:txBody>
          <a:bodyPr/>
          <a:lstStyle/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A way to ‘repeat’ code without loops</a:t>
            </a:r>
          </a:p>
          <a:p>
            <a:pPr lvl="1"/>
            <a:r>
              <a:rPr lang="en-US" dirty="0"/>
              <a:t>Methods that call themselves</a:t>
            </a:r>
          </a:p>
          <a:p>
            <a:pPr lvl="1"/>
            <a:r>
              <a:rPr lang="en-US" dirty="0"/>
              <a:t>Recursive methods have</a:t>
            </a:r>
          </a:p>
          <a:p>
            <a:pPr lvl="2"/>
            <a:r>
              <a:rPr lang="en-US" dirty="0"/>
              <a:t>A base case (condition to stop)</a:t>
            </a:r>
          </a:p>
          <a:p>
            <a:pPr lvl="2"/>
            <a:r>
              <a:rPr lang="en-US" dirty="0"/>
              <a:t>recursive call</a:t>
            </a:r>
          </a:p>
          <a:p>
            <a:pPr lvl="2"/>
            <a:r>
              <a:rPr lang="en-US" dirty="0"/>
              <a:t>return values (good design)</a:t>
            </a:r>
          </a:p>
          <a:p>
            <a:pPr lvl="1"/>
            <a:r>
              <a:rPr lang="en-US" dirty="0"/>
              <a:t>Benefits</a:t>
            </a:r>
          </a:p>
          <a:p>
            <a:pPr lvl="2"/>
            <a:r>
              <a:rPr lang="en-US" dirty="0"/>
              <a:t>N and N+1 case</a:t>
            </a:r>
          </a:p>
          <a:p>
            <a:pPr lvl="2"/>
            <a:r>
              <a:rPr lang="en-US" dirty="0"/>
              <a:t>Solves for simple case, expand to complex</a:t>
            </a:r>
          </a:p>
          <a:p>
            <a:pPr lvl="1"/>
            <a:r>
              <a:rPr lang="en-US" dirty="0"/>
              <a:t>Downsides</a:t>
            </a:r>
          </a:p>
          <a:p>
            <a:pPr lvl="2"/>
            <a:r>
              <a:rPr lang="en-US" dirty="0"/>
              <a:t>Must be careful with memory </a:t>
            </a:r>
          </a:p>
          <a:p>
            <a:pPr lvl="3"/>
            <a:r>
              <a:rPr lang="en-US" dirty="0"/>
              <a:t>Technically true with loops</a:t>
            </a:r>
          </a:p>
          <a:p>
            <a:pPr lvl="2"/>
            <a:r>
              <a:rPr lang="en-US" dirty="0"/>
              <a:t>Feels more ‘</a:t>
            </a:r>
            <a:r>
              <a:rPr lang="en-US" dirty="0" err="1"/>
              <a:t>mathy</a:t>
            </a:r>
            <a:r>
              <a:rPr lang="en-US" dirty="0"/>
              <a:t>’ than what it 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57911-EBF8-8D49-A302-3C322C42EC87}"/>
              </a:ext>
            </a:extLst>
          </p:cNvPr>
          <p:cNvSpPr/>
          <p:nvPr/>
        </p:nvSpPr>
        <p:spPr>
          <a:xfrm>
            <a:off x="6231466" y="271379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C0969-181C-4245-AB60-A2ED8C2877BD}"/>
              </a:ext>
            </a:extLst>
          </p:cNvPr>
          <p:cNvSpPr txBox="1"/>
          <p:nvPr/>
        </p:nvSpPr>
        <p:spPr>
          <a:xfrm>
            <a:off x="6231466" y="1928891"/>
            <a:ext cx="4055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 from challenge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another way to reverse string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4E1692D-EC0E-9E4B-810D-8118AC1FA973}"/>
              </a:ext>
            </a:extLst>
          </p:cNvPr>
          <p:cNvSpPr/>
          <p:nvPr/>
        </p:nvSpPr>
        <p:spPr>
          <a:xfrm>
            <a:off x="10134985" y="2926745"/>
            <a:ext cx="1574415" cy="441038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base case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699D041-7ECD-9048-B003-72A51D131825}"/>
              </a:ext>
            </a:extLst>
          </p:cNvPr>
          <p:cNvSpPr/>
          <p:nvPr/>
        </p:nvSpPr>
        <p:spPr>
          <a:xfrm rot="1843128">
            <a:off x="8982945" y="3819679"/>
            <a:ext cx="2212608" cy="74430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25365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B116-E60D-4B4C-8CA6-C9814323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This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FFA93-EF53-8546-90C6-7FD626C13D68}"/>
              </a:ext>
            </a:extLst>
          </p:cNvPr>
          <p:cNvSpPr/>
          <p:nvPr/>
        </p:nvSpPr>
        <p:spPr>
          <a:xfrm>
            <a:off x="3245555" y="174313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608DE-E081-6742-8148-5D14E346C817}"/>
              </a:ext>
            </a:extLst>
          </p:cNvPr>
          <p:cNvSpPr txBox="1"/>
          <p:nvPr/>
        </p:nvSpPr>
        <p:spPr>
          <a:xfrm>
            <a:off x="10572045" y="1941982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 = gem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E7696-C984-234D-80EA-B2DFC9AC9F5B}"/>
              </a:ext>
            </a:extLst>
          </p:cNvPr>
          <p:cNvSpPr txBox="1"/>
          <p:nvPr/>
        </p:nvSpPr>
        <p:spPr>
          <a:xfrm>
            <a:off x="3703534" y="3337232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</a:t>
            </a:r>
            <a:r>
              <a:rPr lang="en-US" dirty="0" err="1"/>
              <a:t>em</a:t>
            </a:r>
            <a:r>
              <a:rPr lang="en-US" dirty="0"/>
              <a:t>”)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CE39B-4D64-8A4A-8BE3-EA2115B53470}"/>
              </a:ext>
            </a:extLst>
          </p:cNvPr>
          <p:cNvSpPr txBox="1"/>
          <p:nvPr/>
        </p:nvSpPr>
        <p:spPr>
          <a:xfrm>
            <a:off x="8367693" y="32838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9CCCA-96EE-3A4B-90DF-0EE233BF420E}"/>
              </a:ext>
            </a:extLst>
          </p:cNvPr>
          <p:cNvSpPr txBox="1"/>
          <p:nvPr/>
        </p:nvSpPr>
        <p:spPr>
          <a:xfrm>
            <a:off x="2315974" y="4330900"/>
            <a:ext cx="2775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(“m”)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344D3-0CC2-C443-A805-B0938A058D98}"/>
              </a:ext>
            </a:extLst>
          </p:cNvPr>
          <p:cNvSpPr txBox="1"/>
          <p:nvPr/>
        </p:nvSpPr>
        <p:spPr>
          <a:xfrm>
            <a:off x="6568253" y="43279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9EC20-3B1C-824B-A291-4A84CEF6C2D4}"/>
              </a:ext>
            </a:extLst>
          </p:cNvPr>
          <p:cNvSpPr txBox="1"/>
          <p:nvPr/>
        </p:nvSpPr>
        <p:spPr>
          <a:xfrm>
            <a:off x="762177" y="5524623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(“”)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BA0B4-0E93-6945-8FB6-2DE8C40A9433}"/>
              </a:ext>
            </a:extLst>
          </p:cNvPr>
          <p:cNvSpPr txBox="1"/>
          <p:nvPr/>
        </p:nvSpPr>
        <p:spPr>
          <a:xfrm>
            <a:off x="5256847" y="552462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4E4481-70F1-3F4D-907A-4776F74712F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162427" y="2820352"/>
            <a:ext cx="1746373" cy="51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5C6DCE-D8A7-5944-A9C9-CE7541A2F56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908800" y="2820352"/>
            <a:ext cx="1622560" cy="46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3AD1C8-DD0D-3E41-8698-E0F1743851D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3534" y="3737342"/>
            <a:ext cx="1458893" cy="59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B2372A-5B5C-8D4A-B9DE-73261050983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162427" y="3737342"/>
            <a:ext cx="1569493" cy="590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6CC8AE-ECE6-374C-9E36-8F14B52F99F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043137" y="4731010"/>
            <a:ext cx="1660397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562BAC-F892-294E-A20A-BD644545581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703534" y="4731010"/>
            <a:ext cx="1752246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6B98C1-C6E4-A94C-AF9C-5B329717251B}"/>
              </a:ext>
            </a:extLst>
          </p:cNvPr>
          <p:cNvSpPr txBox="1"/>
          <p:nvPr/>
        </p:nvSpPr>
        <p:spPr>
          <a:xfrm>
            <a:off x="3314700" y="656590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DAD110-907B-554C-827E-6A9966699D9C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2043137" y="5924733"/>
            <a:ext cx="1452061" cy="64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0649E1E-2AEC-E542-984C-4861BE6CB5E2}"/>
              </a:ext>
            </a:extLst>
          </p:cNvPr>
          <p:cNvSpPr txBox="1"/>
          <p:nvPr/>
        </p:nvSpPr>
        <p:spPr>
          <a:xfrm>
            <a:off x="6017822" y="5518456"/>
            <a:ext cx="397866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9557FBF-B0F7-B44B-ADB2-ED6BBEA45283}"/>
              </a:ext>
            </a:extLst>
          </p:cNvPr>
          <p:cNvCxnSpPr>
            <a:stCxn id="36" idx="3"/>
          </p:cNvCxnSpPr>
          <p:nvPr/>
        </p:nvCxnSpPr>
        <p:spPr>
          <a:xfrm flipV="1">
            <a:off x="3675696" y="5718511"/>
            <a:ext cx="1415397" cy="1047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0724D3E-D039-D943-A970-831B4A2DB99E}"/>
              </a:ext>
            </a:extLst>
          </p:cNvPr>
          <p:cNvSpPr txBox="1"/>
          <p:nvPr/>
        </p:nvSpPr>
        <p:spPr>
          <a:xfrm>
            <a:off x="5636284" y="551845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813EB7-D181-EE41-AB5A-BD8A67AAC9D2}"/>
              </a:ext>
            </a:extLst>
          </p:cNvPr>
          <p:cNvSpPr txBox="1"/>
          <p:nvPr/>
        </p:nvSpPr>
        <p:spPr>
          <a:xfrm>
            <a:off x="7116177" y="4327993"/>
            <a:ext cx="540533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AE6A3-FA66-A943-B583-3BC21742B681}"/>
              </a:ext>
            </a:extLst>
          </p:cNvPr>
          <p:cNvSpPr txBox="1"/>
          <p:nvPr/>
        </p:nvSpPr>
        <p:spPr>
          <a:xfrm>
            <a:off x="6752878" y="43610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B757F21-77D2-E64D-8B2F-D4F8EDDF4C6A}"/>
              </a:ext>
            </a:extLst>
          </p:cNvPr>
          <p:cNvCxnSpPr>
            <a:stCxn id="52" idx="0"/>
            <a:endCxn id="9" idx="1"/>
          </p:cNvCxnSpPr>
          <p:nvPr/>
        </p:nvCxnSpPr>
        <p:spPr>
          <a:xfrm rot="5400000" flipH="1" flipV="1">
            <a:off x="5897300" y="4847503"/>
            <a:ext cx="990408" cy="3514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6A5252-D92B-6342-A54B-86277CAFFC88}"/>
              </a:ext>
            </a:extLst>
          </p:cNvPr>
          <p:cNvSpPr txBox="1"/>
          <p:nvPr/>
        </p:nvSpPr>
        <p:spPr>
          <a:xfrm>
            <a:off x="8637960" y="33420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7E902-1FB4-244E-BB0C-530BEA885B02}"/>
              </a:ext>
            </a:extLst>
          </p:cNvPr>
          <p:cNvSpPr txBox="1"/>
          <p:nvPr/>
        </p:nvSpPr>
        <p:spPr>
          <a:xfrm>
            <a:off x="8965294" y="3316649"/>
            <a:ext cx="683200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meg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03F5DB9-49B6-BF43-809E-C23D6E8F9AD5}"/>
              </a:ext>
            </a:extLst>
          </p:cNvPr>
          <p:cNvCxnSpPr>
            <a:stCxn id="57" idx="0"/>
            <a:endCxn id="7" idx="1"/>
          </p:cNvCxnSpPr>
          <p:nvPr/>
        </p:nvCxnSpPr>
        <p:spPr>
          <a:xfrm rot="5400000" flipH="1" flipV="1">
            <a:off x="7455001" y="3415302"/>
            <a:ext cx="844135" cy="9812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36" grpId="0"/>
      <p:bldP spid="52" grpId="0" animBg="1"/>
      <p:bldP spid="56" grpId="0"/>
      <p:bldP spid="57" grpId="0" animBg="1"/>
      <p:bldP spid="58" grpId="0"/>
      <p:bldP spid="64" grpId="0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B6E0-D384-3F40-A8A6-E9F91CFF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F8C6-72F2-6C44-BB2D-11741B6AA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3057504"/>
          </a:xfrm>
        </p:spPr>
        <p:txBody>
          <a:bodyPr/>
          <a:lstStyle/>
          <a:p>
            <a:r>
              <a:rPr lang="en-US" dirty="0"/>
              <a:t>Math factorials</a:t>
            </a:r>
          </a:p>
          <a:p>
            <a:pPr lvl="1"/>
            <a:r>
              <a:rPr lang="en-US" dirty="0"/>
              <a:t>N = 6, factorial is 1 * 2 * 3 * 4 * 5 * 6</a:t>
            </a:r>
          </a:p>
          <a:p>
            <a:r>
              <a:rPr lang="en-US" dirty="0"/>
              <a:t>When calling methods</a:t>
            </a:r>
          </a:p>
          <a:p>
            <a:pPr lvl="1"/>
            <a:r>
              <a:rPr lang="en-US" dirty="0"/>
              <a:t>method is pushed onto the memory stack</a:t>
            </a:r>
          </a:p>
          <a:p>
            <a:pPr lvl="1"/>
            <a:r>
              <a:rPr lang="en-US" dirty="0"/>
              <a:t>removed when done</a:t>
            </a:r>
          </a:p>
          <a:p>
            <a:r>
              <a:rPr lang="en-US" dirty="0"/>
              <a:t>This causes the following to happen in memory</a:t>
            </a:r>
          </a:p>
          <a:p>
            <a:pPr lvl="1"/>
            <a:r>
              <a:rPr lang="en-US" dirty="0"/>
              <a:t>You will cover this more in CS 270 and CS 220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D6A83-1A41-BC46-B046-E7C20EA7099E}"/>
              </a:ext>
            </a:extLst>
          </p:cNvPr>
          <p:cNvSpPr/>
          <p:nvPr/>
        </p:nvSpPr>
        <p:spPr>
          <a:xfrm>
            <a:off x="1377372" y="1957194"/>
            <a:ext cx="452812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int </a:t>
            </a:r>
            <a:r>
              <a:rPr lang="en-US" dirty="0">
                <a:solidFill>
                  <a:srgbClr val="FFC66D"/>
                </a:solidFill>
              </a:rPr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</a:rPr>
              <a:t>int </a:t>
            </a:r>
            <a:r>
              <a:rPr lang="en-US" dirty="0"/>
              <a:t>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(n &lt;=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/>
              <a:t>n * </a:t>
            </a:r>
            <a:r>
              <a:rPr lang="en-US" i="1" dirty="0"/>
              <a:t>factorial</a:t>
            </a:r>
            <a:r>
              <a:rPr lang="en-US" dirty="0"/>
              <a:t>(n-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48928-0933-1346-99A1-991E8A45E17B}"/>
              </a:ext>
            </a:extLst>
          </p:cNvPr>
          <p:cNvSpPr/>
          <p:nvPr/>
        </p:nvSpPr>
        <p:spPr>
          <a:xfrm>
            <a:off x="1377372" y="3360867"/>
            <a:ext cx="452812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/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D318C-C978-4443-A7E3-C562F5EB0DC0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main(String)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D762E-DF2D-0A47-99CD-7AF4A1B0B762}"/>
              </a:ext>
            </a:extLst>
          </p:cNvPr>
          <p:cNvSpPr txBox="1"/>
          <p:nvPr/>
        </p:nvSpPr>
        <p:spPr>
          <a:xfrm>
            <a:off x="4048879" y="470843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8281A-6770-9C45-81EC-DEB6131B0EC1}"/>
              </a:ext>
            </a:extLst>
          </p:cNvPr>
          <p:cNvSpPr txBox="1"/>
          <p:nvPr/>
        </p:nvSpPr>
        <p:spPr>
          <a:xfrm>
            <a:off x="594785" y="490849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73DE1-A7C6-3E4E-AABD-9F853DF0777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605926-02CD-6343-B6C3-01D3D25D3A1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45440F-FF83-294A-8D58-BE72D3B011FD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AA7E9-D354-9D4D-A9EA-C70D2A2CAA7F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889E2-AF09-8347-B223-8E5A87BE7F5E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556A-B496-794F-A9BC-79906BB8ED44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53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529 -0.24587 0.09579 L -0.24587 0.192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96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3963 -0.24587 0.0719 L -0.24587 0.1456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72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2574 -0.24564 0.04677 L -0.24564 0.09416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46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1144 -0.24564 0.02084 L -0.24564 0.04269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2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4269 L -0.12052 0.04269 C -0.06446 0.04269 0.00482 0.02369 0.00482 0.00838 L 0.00482 -0.02573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3" y="-3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9416 L -0.12282 0.09416 C -0.06882 0.09416 3.01471E-6 0.06271 3.01471E-6 0.03513 L 3.01471E-6 -0.02573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82" y="-6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4563 L -0.12293 0.14563 C -0.06802 0.14563 3.01471E-6 0.09845 3.01471E-6 0.06005 L 3.01471E-6 -0.02573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3" y="-8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92 L -0.12248 0.192 C -0.06721 0.192 0.00103 0.1393 0.00103 0.08681 L 0.00103 -0.02573 " pathEditMode="relative" rAng="0" ptsTypes="AAAA"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9" y="-10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/>
      <p:bldP spid="13" grpId="1"/>
      <p:bldP spid="14" grpId="0"/>
      <p:bldP spid="14" grpId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833661"/>
          </a:xfrm>
        </p:spPr>
        <p:txBody>
          <a:bodyPr/>
          <a:lstStyle/>
          <a:p>
            <a:r>
              <a:rPr lang="en-US" dirty="0"/>
              <a:t>Recursion </a:t>
            </a:r>
          </a:p>
          <a:p>
            <a:pPr lvl="1"/>
            <a:r>
              <a:rPr lang="en-US" dirty="0"/>
              <a:t>useful tool</a:t>
            </a:r>
          </a:p>
          <a:p>
            <a:pPr lvl="1"/>
            <a:r>
              <a:rPr lang="en-US" dirty="0"/>
              <a:t>you will come across it again</a:t>
            </a:r>
          </a:p>
          <a:p>
            <a:pPr lvl="1"/>
            <a:r>
              <a:rPr lang="en-US" dirty="0"/>
              <a:t>easier than you think</a:t>
            </a:r>
          </a:p>
          <a:p>
            <a:pPr lvl="1"/>
            <a:r>
              <a:rPr lang="en-US" dirty="0"/>
              <a:t>always remember your base case!</a:t>
            </a:r>
          </a:p>
          <a:p>
            <a:r>
              <a:rPr lang="en-US" b="1" dirty="0"/>
              <a:t>Divide-Conquer-Glue</a:t>
            </a:r>
            <a:endParaRPr lang="en-US" dirty="0"/>
          </a:p>
          <a:p>
            <a:pPr lvl="1"/>
            <a:r>
              <a:rPr lang="en-US" dirty="0"/>
              <a:t>Naturally recursive way to think!</a:t>
            </a:r>
          </a:p>
        </p:txBody>
      </p:sp>
    </p:spTree>
    <p:extLst>
      <p:ext uri="{BB962C8B-B14F-4D97-AF65-F5344CB8AC3E}">
        <p14:creationId xmlns:p14="http://schemas.microsoft.com/office/powerpoint/2010/main" val="216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2238</TotalTime>
  <Words>352</Words>
  <Application>Microsoft Macintosh PowerPoint</Application>
  <PresentationFormat>Custom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Recursion Review, Recursion Review…</vt:lpstr>
      <vt:lpstr>Visualizing This Method</vt:lpstr>
      <vt:lpstr>The Memory Stack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2020-04-24T03:04:34Z</dcterms:created>
  <dcterms:modified xsi:type="dcterms:W3CDTF">2020-04-25T16:22:35Z</dcterms:modified>
</cp:coreProperties>
</file>