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37" autoAdjust="0"/>
    <p:restoredTop sz="95994" autoAdjust="0"/>
  </p:normalViewPr>
  <p:slideViewPr>
    <p:cSldViewPr snapToGrid="0" snapToObjects="1">
      <p:cViewPr>
        <p:scale>
          <a:sx n="96" d="100"/>
          <a:sy n="96" d="100"/>
        </p:scale>
        <p:origin x="416" y="59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linear-search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binary-search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www.geeksforgeeks.org/bubble-sort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election-sort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Advanced Topics: Searching and Sorting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448392"/>
          </a:xfrm>
        </p:spPr>
        <p:txBody>
          <a:bodyPr/>
          <a:lstStyle/>
          <a:p>
            <a:r>
              <a:rPr lang="en-US" dirty="0"/>
              <a:t>Topics from 200 B.C.E.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A1A171-F7B2-214F-9E49-FD72C533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F81F3-62B5-0C4D-AEA3-A1D4C0495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84714" y="1586802"/>
            <a:ext cx="7104814" cy="1716432"/>
          </a:xfrm>
        </p:spPr>
        <p:txBody>
          <a:bodyPr/>
          <a:lstStyle/>
          <a:p>
            <a:r>
              <a:rPr lang="en-US" dirty="0"/>
              <a:t>You have already done it!</a:t>
            </a:r>
          </a:p>
          <a:p>
            <a:r>
              <a:rPr lang="en-US" dirty="0"/>
              <a:t>Searches an array</a:t>
            </a:r>
          </a:p>
          <a:p>
            <a:pPr lvl="1"/>
            <a:r>
              <a:rPr lang="en-US" dirty="0"/>
              <a:t>If item exits – return  location</a:t>
            </a:r>
          </a:p>
          <a:p>
            <a:pPr lvl="1"/>
            <a:r>
              <a:rPr lang="en-US" dirty="0"/>
              <a:t>else return -1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840F63-CF2C-FB4A-B331-79E1CC201A03}"/>
              </a:ext>
            </a:extLst>
          </p:cNvPr>
          <p:cNvGrpSpPr/>
          <p:nvPr/>
        </p:nvGrpSpPr>
        <p:grpSpPr>
          <a:xfrm>
            <a:off x="1341723" y="1773273"/>
            <a:ext cx="639599" cy="5261542"/>
            <a:chOff x="1136771" y="1929083"/>
            <a:chExt cx="639599" cy="526154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F568C0C-0E47-764D-BB73-8081E61821D9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F466956-0310-BB40-867C-21178C870101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48FE991-1035-0C4A-960E-1FA48B1CE2F2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46ADAFF-21B8-4041-844B-68EB9C1DC046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1E7A794-8176-C740-8BCA-7A602CE5B84B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7EF8411-9AC1-464B-B6B4-37E9B4A6571B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1B04683-28A8-9042-95EA-7A08207E3AB8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E66D8C0-4A5D-4240-82E6-225AB60ED49A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10E6EA-55B9-6740-AE17-47FAD994A47B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994108-A743-1042-9B18-581676A548F6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3FB5C4D-D6B4-E64D-BFFB-5C0687ACC273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496071F-1D27-D342-A6CA-C74D5B4B0E28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F706D8-6299-3240-B887-21AE2EB5C131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sp>
        <p:nvSpPr>
          <p:cNvPr id="20" name="Left Arrow 19">
            <a:extLst>
              <a:ext uri="{FF2B5EF4-FFF2-40B4-BE49-F238E27FC236}">
                <a16:creationId xmlns:a16="http://schemas.microsoft.com/office/drawing/2014/main" id="{7F3BB992-9F16-1244-BEB0-DFB94CF847B9}"/>
              </a:ext>
            </a:extLst>
          </p:cNvPr>
          <p:cNvSpPr/>
          <p:nvPr/>
        </p:nvSpPr>
        <p:spPr>
          <a:xfrm>
            <a:off x="2451955" y="1811046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69DC121D-1262-0C4C-BD39-8585A006F9A3}"/>
              </a:ext>
            </a:extLst>
          </p:cNvPr>
          <p:cNvSpPr/>
          <p:nvPr/>
        </p:nvSpPr>
        <p:spPr>
          <a:xfrm>
            <a:off x="2451955" y="1817423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35916AEA-C419-F74C-AA83-17D28ACC14A7}"/>
              </a:ext>
            </a:extLst>
          </p:cNvPr>
          <p:cNvSpPr/>
          <p:nvPr/>
        </p:nvSpPr>
        <p:spPr>
          <a:xfrm>
            <a:off x="2465434" y="2325436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EC64F917-147F-0747-A772-78C5BC3C2FE1}"/>
              </a:ext>
            </a:extLst>
          </p:cNvPr>
          <p:cNvSpPr/>
          <p:nvPr/>
        </p:nvSpPr>
        <p:spPr>
          <a:xfrm>
            <a:off x="2465434" y="2335030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72B7B-FEBF-124C-AFB6-66EBD72ADCD8}"/>
              </a:ext>
            </a:extLst>
          </p:cNvPr>
          <p:cNvSpPr txBox="1"/>
          <p:nvPr/>
        </p:nvSpPr>
        <p:spPr>
          <a:xfrm>
            <a:off x="3436752" y="2339383"/>
            <a:ext cx="2791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stops searching, returns 1</a:t>
            </a:r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6E7C620B-4139-FC41-B8E9-B6B3B5FDE3C8}"/>
              </a:ext>
            </a:extLst>
          </p:cNvPr>
          <p:cNvSpPr/>
          <p:nvPr/>
        </p:nvSpPr>
        <p:spPr>
          <a:xfrm>
            <a:off x="2451955" y="2793051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E6C75909-3BBE-8843-B56E-F790FE68E76B}"/>
              </a:ext>
            </a:extLst>
          </p:cNvPr>
          <p:cNvSpPr/>
          <p:nvPr/>
        </p:nvSpPr>
        <p:spPr>
          <a:xfrm>
            <a:off x="2470662" y="2328653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7" name="Left Arrow 26">
            <a:extLst>
              <a:ext uri="{FF2B5EF4-FFF2-40B4-BE49-F238E27FC236}">
                <a16:creationId xmlns:a16="http://schemas.microsoft.com/office/drawing/2014/main" id="{7FA956D0-A97E-A141-892C-16918DC36A8A}"/>
              </a:ext>
            </a:extLst>
          </p:cNvPr>
          <p:cNvSpPr/>
          <p:nvPr/>
        </p:nvSpPr>
        <p:spPr>
          <a:xfrm>
            <a:off x="2465434" y="2789523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FE681C-F049-3C4C-BEC4-AD45BB16AB6C}"/>
              </a:ext>
            </a:extLst>
          </p:cNvPr>
          <p:cNvSpPr txBox="1"/>
          <p:nvPr/>
        </p:nvSpPr>
        <p:spPr>
          <a:xfrm>
            <a:off x="3418045" y="2998265"/>
            <a:ext cx="2791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stops searching, returns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57308A-DB0D-D843-93ED-85D5D0620547}"/>
              </a:ext>
            </a:extLst>
          </p:cNvPr>
          <p:cNvSpPr/>
          <p:nvPr/>
        </p:nvSpPr>
        <p:spPr>
          <a:xfrm>
            <a:off x="5551314" y="3266031"/>
            <a:ext cx="5700886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int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linearSearch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[] array)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array.</a:t>
            </a:r>
            <a:r>
              <a:rPr lang="en-US" sz="1400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(key == array[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])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ECFFC1-0C21-D44C-B9FC-3FD74DFCFC0A}"/>
              </a:ext>
            </a:extLst>
          </p:cNvPr>
          <p:cNvSpPr/>
          <p:nvPr/>
        </p:nvSpPr>
        <p:spPr>
          <a:xfrm>
            <a:off x="2253511" y="4724176"/>
            <a:ext cx="7912112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400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4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linearSearch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'n'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new char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[]{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'k'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en-US" sz="14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'k'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'n'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'n'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}))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EDF4AD-2AA3-A14B-B93C-F8A4CB5BB06C}"/>
              </a:ext>
            </a:extLst>
          </p:cNvPr>
          <p:cNvSpPr txBox="1"/>
          <p:nvPr/>
        </p:nvSpPr>
        <p:spPr>
          <a:xfrm>
            <a:off x="2732914" y="6239952"/>
            <a:ext cx="2818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there a quicker way?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70819D-271B-E449-8F7C-1C54CA5F280D}"/>
              </a:ext>
            </a:extLst>
          </p:cNvPr>
          <p:cNvSpPr txBox="1"/>
          <p:nvPr/>
        </p:nvSpPr>
        <p:spPr>
          <a:xfrm>
            <a:off x="6209567" y="54359"/>
            <a:ext cx="7594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Reading: </a:t>
            </a:r>
            <a:r>
              <a:rPr lang="en-US" dirty="0">
                <a:hlinkClick r:id="rId2"/>
              </a:rPr>
              <a:t>https://www.geeksforgeeks.org/linear-search/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4" grpId="0"/>
      <p:bldP spid="24" grpId="1"/>
      <p:bldP spid="25" grpId="0" animBg="1"/>
      <p:bldP spid="26" grpId="0" animBg="1"/>
      <p:bldP spid="27" grpId="0" animBg="1"/>
      <p:bldP spid="28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CFE8-2F4B-0F48-967F-546863AE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54FA2-8DEE-414F-A6B5-565008F4D7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716432"/>
          </a:xfrm>
        </p:spPr>
        <p:txBody>
          <a:bodyPr/>
          <a:lstStyle/>
          <a:p>
            <a:r>
              <a:rPr lang="en-US" dirty="0"/>
              <a:t>if the elements are </a:t>
            </a:r>
            <a:r>
              <a:rPr lang="en-US" b="1" dirty="0"/>
              <a:t>in order / sorted</a:t>
            </a:r>
            <a:endParaRPr lang="en-US" dirty="0"/>
          </a:p>
          <a:p>
            <a:r>
              <a:rPr lang="en-US" dirty="0"/>
              <a:t>why go in order?</a:t>
            </a:r>
          </a:p>
          <a:p>
            <a:pPr lvl="1"/>
            <a:r>
              <a:rPr lang="en-US" dirty="0"/>
              <a:t>start in the middle!</a:t>
            </a:r>
          </a:p>
          <a:p>
            <a:pPr lvl="1"/>
            <a:r>
              <a:rPr lang="en-US" dirty="0"/>
              <a:t>example: looking for 9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2337F0-3EB4-CD4A-9117-E699F46F1E2E}"/>
              </a:ext>
            </a:extLst>
          </p:cNvPr>
          <p:cNvGrpSpPr/>
          <p:nvPr/>
        </p:nvGrpSpPr>
        <p:grpSpPr>
          <a:xfrm>
            <a:off x="1595723" y="3605483"/>
            <a:ext cx="639600" cy="3344736"/>
            <a:chOff x="1136771" y="1929083"/>
            <a:chExt cx="639600" cy="33447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57DF1C-B64C-5B47-9091-296E01894EBB}"/>
                </a:ext>
              </a:extLst>
            </p:cNvPr>
            <p:cNvSpPr/>
            <p:nvPr/>
          </p:nvSpPr>
          <p:spPr>
            <a:xfrm>
              <a:off x="1137669" y="4798162"/>
              <a:ext cx="638702" cy="475657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10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C58A8E8-E814-CE4B-9F64-A534CEF1CA8C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35BD33D-E5A3-FC49-AE3A-2158A149740C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8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EB34141-7C9C-9745-A641-89E1B967F1DF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9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737A06E-B8E0-C148-B9BE-B0E4BFFD8E7A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1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8C61210-C114-EA46-9EE6-12B4C146DF60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3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7EB4CFC-705F-2445-B7B7-4ADDC5ADE348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5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70268F4-AF8A-F947-858B-391AE7EE8B39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6</a:t>
                </a:r>
              </a:p>
            </p:txBody>
          </p:sp>
        </p:grpSp>
      </p:grpSp>
      <p:sp>
        <p:nvSpPr>
          <p:cNvPr id="19" name="Left Arrow 18">
            <a:extLst>
              <a:ext uri="{FF2B5EF4-FFF2-40B4-BE49-F238E27FC236}">
                <a16:creationId xmlns:a16="http://schemas.microsoft.com/office/drawing/2014/main" id="{0CFFFB20-9C03-3C4E-8FBB-8541B2132F47}"/>
              </a:ext>
            </a:extLst>
          </p:cNvPr>
          <p:cNvSpPr/>
          <p:nvPr/>
        </p:nvSpPr>
        <p:spPr>
          <a:xfrm>
            <a:off x="2339755" y="4557756"/>
            <a:ext cx="1502174" cy="585744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5 &lt; 9</a:t>
            </a:r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E0CCACE1-8470-A045-ACA9-E54CD842D50E}"/>
              </a:ext>
            </a:extLst>
          </p:cNvPr>
          <p:cNvSpPr/>
          <p:nvPr/>
        </p:nvSpPr>
        <p:spPr>
          <a:xfrm>
            <a:off x="2339755" y="5418227"/>
            <a:ext cx="1502174" cy="585744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8 &lt; 9</a:t>
            </a:r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E26436B3-0664-D24D-9C2D-8CC44FA50443}"/>
              </a:ext>
            </a:extLst>
          </p:cNvPr>
          <p:cNvSpPr/>
          <p:nvPr/>
        </p:nvSpPr>
        <p:spPr>
          <a:xfrm>
            <a:off x="2339754" y="5915269"/>
            <a:ext cx="1502175" cy="585744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9 ==9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C221BF84-52C3-284C-A37B-71E6969317AD}"/>
              </a:ext>
            </a:extLst>
          </p:cNvPr>
          <p:cNvSpPr/>
          <p:nvPr/>
        </p:nvSpPr>
        <p:spPr>
          <a:xfrm>
            <a:off x="2351711" y="5915269"/>
            <a:ext cx="1502175" cy="585744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9 ==9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211422-ECE6-8A4C-8F19-CDF8E20CA956}"/>
              </a:ext>
            </a:extLst>
          </p:cNvPr>
          <p:cNvSpPr txBox="1"/>
          <p:nvPr/>
        </p:nvSpPr>
        <p:spPr>
          <a:xfrm>
            <a:off x="916043" y="4583728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7/2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688E60-0F79-5541-8C29-7FA57DC1A1FC}"/>
              </a:ext>
            </a:extLst>
          </p:cNvPr>
          <p:cNvSpPr txBox="1"/>
          <p:nvPr/>
        </p:nvSpPr>
        <p:spPr>
          <a:xfrm>
            <a:off x="918060" y="5522289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182BF7-A14E-0A44-A08A-8BA0C5990CEA}"/>
              </a:ext>
            </a:extLst>
          </p:cNvPr>
          <p:cNvSpPr txBox="1"/>
          <p:nvPr/>
        </p:nvSpPr>
        <p:spPr>
          <a:xfrm>
            <a:off x="916042" y="6008086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1DAF1E-B13D-BD42-845C-7F08667AC556}"/>
              </a:ext>
            </a:extLst>
          </p:cNvPr>
          <p:cNvSpPr txBox="1"/>
          <p:nvPr/>
        </p:nvSpPr>
        <p:spPr>
          <a:xfrm rot="1198707">
            <a:off x="6877794" y="2373288"/>
            <a:ext cx="4001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radley Hand" pitchFamily="2" charset="77"/>
              </a:rPr>
              <a:t>Very Fast – </a:t>
            </a:r>
            <a:r>
              <a:rPr lang="en-US" sz="2800" u="sng" dirty="0">
                <a:latin typeface="Bradley Hand" pitchFamily="2" charset="77"/>
              </a:rPr>
              <a:t>if</a:t>
            </a:r>
            <a:r>
              <a:rPr lang="en-US" sz="2800" dirty="0">
                <a:latin typeface="Bradley Hand" pitchFamily="2" charset="77"/>
              </a:rPr>
              <a:t> Sorted!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708EB2-7F0A-7640-8CD7-219B3558AD7F}"/>
              </a:ext>
            </a:extLst>
          </p:cNvPr>
          <p:cNvSpPr txBox="1"/>
          <p:nvPr/>
        </p:nvSpPr>
        <p:spPr>
          <a:xfrm>
            <a:off x="6254055" y="47949"/>
            <a:ext cx="7563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reading: </a:t>
            </a:r>
            <a:r>
              <a:rPr lang="en-US" dirty="0">
                <a:hlinkClick r:id="rId2"/>
              </a:rPr>
              <a:t>https://www.geeksforgeeks.org/binary-search/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3B04EC-BF57-8F4B-966E-11416B37832C}"/>
              </a:ext>
            </a:extLst>
          </p:cNvPr>
          <p:cNvSpPr txBox="1"/>
          <p:nvPr/>
        </p:nvSpPr>
        <p:spPr>
          <a:xfrm>
            <a:off x="9032246" y="580046"/>
            <a:ext cx="4620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John William Mauchly ENIAC Designer</a:t>
            </a:r>
          </a:p>
        </p:txBody>
      </p:sp>
    </p:spTree>
    <p:extLst>
      <p:ext uri="{BB962C8B-B14F-4D97-AF65-F5344CB8AC3E}">
        <p14:creationId xmlns:p14="http://schemas.microsoft.com/office/powerpoint/2010/main" val="43115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1" grpId="1" animBg="1"/>
      <p:bldP spid="22" grpId="0" animBg="1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BA0A-A7CB-2241-B293-2BA4B6F5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(Sorting by Exchange)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64549-29B4-EF4D-AE48-7CA8E003AA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9099021" cy="1453988"/>
          </a:xfrm>
        </p:spPr>
        <p:txBody>
          <a:bodyPr/>
          <a:lstStyle/>
          <a:p>
            <a:r>
              <a:rPr lang="en-US" dirty="0"/>
              <a:t>Sorts by ”bubbling” up elements</a:t>
            </a:r>
          </a:p>
          <a:p>
            <a:r>
              <a:rPr lang="en-US" dirty="0"/>
              <a:t>if next element is less, swap, and keep doing it</a:t>
            </a:r>
          </a:p>
          <a:p>
            <a:r>
              <a:rPr lang="en-US" dirty="0"/>
              <a:t>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E55327-AF62-D546-87B7-0BE772C47DC2}"/>
              </a:ext>
            </a:extLst>
          </p:cNvPr>
          <p:cNvSpPr txBox="1"/>
          <p:nvPr/>
        </p:nvSpPr>
        <p:spPr>
          <a:xfrm>
            <a:off x="6515100" y="47949"/>
            <a:ext cx="7393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Reading: </a:t>
            </a:r>
            <a:r>
              <a:rPr lang="en-US" dirty="0">
                <a:hlinkClick r:id="rId2"/>
              </a:rPr>
              <a:t>https://www.geeksforgeeks.org/bubble-sort/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0024C9-4C3F-234F-8720-E0B428EA0529}"/>
              </a:ext>
            </a:extLst>
          </p:cNvPr>
          <p:cNvSpPr txBox="1"/>
          <p:nvPr/>
        </p:nvSpPr>
        <p:spPr>
          <a:xfrm>
            <a:off x="2796210" y="3230671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2, 1, 5, 8]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03C600-3028-444D-9948-1F70E0DB1364}"/>
              </a:ext>
            </a:extLst>
          </p:cNvPr>
          <p:cNvSpPr txBox="1"/>
          <p:nvPr/>
        </p:nvSpPr>
        <p:spPr>
          <a:xfrm>
            <a:off x="2796210" y="3630781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1, 5, 8]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875F9-B11A-ED40-8325-A43E13AC408C}"/>
              </a:ext>
            </a:extLst>
          </p:cNvPr>
          <p:cNvSpPr txBox="1"/>
          <p:nvPr/>
        </p:nvSpPr>
        <p:spPr>
          <a:xfrm>
            <a:off x="2796210" y="3998076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[2, 1,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5, 8]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92ACFA-E45F-8346-BEA4-579CD8134F98}"/>
              </a:ext>
            </a:extLst>
          </p:cNvPr>
          <p:cNvSpPr txBox="1"/>
          <p:nvPr/>
        </p:nvSpPr>
        <p:spPr>
          <a:xfrm>
            <a:off x="1364974" y="3230671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 at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1DA40A-8AFC-FB43-A259-CB95EAB45E26}"/>
              </a:ext>
            </a:extLst>
          </p:cNvPr>
          <p:cNvSpPr txBox="1"/>
          <p:nvPr/>
        </p:nvSpPr>
        <p:spPr>
          <a:xfrm>
            <a:off x="1364973" y="5171801"/>
            <a:ext cx="142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again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85C62E-3A0A-8041-8B92-673DA93BAC7E}"/>
              </a:ext>
            </a:extLst>
          </p:cNvPr>
          <p:cNvSpPr txBox="1"/>
          <p:nvPr/>
        </p:nvSpPr>
        <p:spPr>
          <a:xfrm>
            <a:off x="2796210" y="5195497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[2, 1, 3, 5, 8]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8E4583-041D-3F43-8244-C3C720898453}"/>
              </a:ext>
            </a:extLst>
          </p:cNvPr>
          <p:cNvSpPr txBox="1"/>
          <p:nvPr/>
        </p:nvSpPr>
        <p:spPr>
          <a:xfrm>
            <a:off x="2796210" y="5595607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3, 5, 8]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7DEDF9-B79D-FE42-A477-B1DEB613CBD7}"/>
              </a:ext>
            </a:extLst>
          </p:cNvPr>
          <p:cNvSpPr txBox="1"/>
          <p:nvPr/>
        </p:nvSpPr>
        <p:spPr>
          <a:xfrm>
            <a:off x="2796210" y="4341675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[2, 1,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3, 5, 8]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CC57AB-2CDF-0F43-9E22-0DD3D23FF03E}"/>
              </a:ext>
            </a:extLst>
          </p:cNvPr>
          <p:cNvSpPr txBox="1"/>
          <p:nvPr/>
        </p:nvSpPr>
        <p:spPr>
          <a:xfrm>
            <a:off x="2796210" y="4646504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[2, 1,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3, 5, 8]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F2B034-8411-BC46-AAF1-E5AC69670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0142" y="477876"/>
            <a:ext cx="1847458" cy="1753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2485653-3DBA-314E-A5AB-CBFE244863FB}"/>
              </a:ext>
            </a:extLst>
          </p:cNvPr>
          <p:cNvSpPr txBox="1"/>
          <p:nvPr/>
        </p:nvSpPr>
        <p:spPr>
          <a:xfrm>
            <a:off x="12100224" y="2256399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Kenneth </a:t>
            </a:r>
            <a:r>
              <a:rPr lang="en-US" sz="1400" dirty="0" err="1"/>
              <a:t>Inverson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017795-E35F-024A-B4DE-D3FDEB197832}"/>
              </a:ext>
            </a:extLst>
          </p:cNvPr>
          <p:cNvSpPr txBox="1"/>
          <p:nvPr/>
        </p:nvSpPr>
        <p:spPr>
          <a:xfrm>
            <a:off x="1000686" y="6712821"/>
            <a:ext cx="3591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never use Bubble Sort</a:t>
            </a:r>
          </a:p>
        </p:txBody>
      </p:sp>
    </p:spTree>
    <p:extLst>
      <p:ext uri="{BB962C8B-B14F-4D97-AF65-F5344CB8AC3E}">
        <p14:creationId xmlns:p14="http://schemas.microsoft.com/office/powerpoint/2010/main" val="427845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5" grpId="0"/>
      <p:bldP spid="16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D3DE-9E05-8342-993B-72CB3CA5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C3BA4-3905-FF48-A117-F0A9C9C69F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716432"/>
          </a:xfrm>
        </p:spPr>
        <p:txBody>
          <a:bodyPr/>
          <a:lstStyle/>
          <a:p>
            <a:r>
              <a:rPr lang="en-US" dirty="0"/>
              <a:t>Searches array for </a:t>
            </a:r>
            <a:r>
              <a:rPr lang="en-US" b="1" dirty="0"/>
              <a:t>lowest</a:t>
            </a:r>
            <a:r>
              <a:rPr lang="en-US" dirty="0"/>
              <a:t> value</a:t>
            </a:r>
          </a:p>
          <a:p>
            <a:r>
              <a:rPr lang="en-US" dirty="0"/>
              <a:t>Moves that to the start index</a:t>
            </a:r>
          </a:p>
          <a:p>
            <a:pPr lvl="1"/>
            <a:r>
              <a:rPr lang="en-US" dirty="0"/>
              <a:t>repeats</a:t>
            </a:r>
          </a:p>
          <a:p>
            <a:pPr lvl="1"/>
            <a:r>
              <a:rPr lang="en-US" dirty="0"/>
              <a:t>incrementing index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9CFCB-DCF7-1141-BCC6-4A86F5350230}"/>
              </a:ext>
            </a:extLst>
          </p:cNvPr>
          <p:cNvSpPr txBox="1"/>
          <p:nvPr/>
        </p:nvSpPr>
        <p:spPr>
          <a:xfrm>
            <a:off x="6181920" y="135098"/>
            <a:ext cx="7635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Reading: </a:t>
            </a:r>
            <a:r>
              <a:rPr lang="en-US" dirty="0">
                <a:hlinkClick r:id="rId2"/>
              </a:rPr>
              <a:t>https://www.geeksforgeeks.org/selection-sort/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27B5F-7B6F-E542-8EF6-C996FC534222}"/>
              </a:ext>
            </a:extLst>
          </p:cNvPr>
          <p:cNvSpPr txBox="1"/>
          <p:nvPr/>
        </p:nvSpPr>
        <p:spPr>
          <a:xfrm>
            <a:off x="2517914" y="3606021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2, 1, 5, 8]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63362A-A847-B742-A4AD-466298CD73F3}"/>
              </a:ext>
            </a:extLst>
          </p:cNvPr>
          <p:cNvSpPr txBox="1"/>
          <p:nvPr/>
        </p:nvSpPr>
        <p:spPr>
          <a:xfrm>
            <a:off x="2517914" y="4006131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2,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5, 8]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DDD6F-37C4-7247-B4AD-C15D7D8CB6F6}"/>
              </a:ext>
            </a:extLst>
          </p:cNvPr>
          <p:cNvSpPr txBox="1"/>
          <p:nvPr/>
        </p:nvSpPr>
        <p:spPr>
          <a:xfrm>
            <a:off x="2517914" y="4502390"/>
            <a:ext cx="2079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checks 2-8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25E505-5FA3-EE42-BC8B-82DCD75BF201}"/>
              </a:ext>
            </a:extLst>
          </p:cNvPr>
          <p:cNvSpPr txBox="1"/>
          <p:nvPr/>
        </p:nvSpPr>
        <p:spPr>
          <a:xfrm>
            <a:off x="2517914" y="5212971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5, 1, 9, 8]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249BF2-6014-B944-A243-0A9F43B78D7E}"/>
              </a:ext>
            </a:extLst>
          </p:cNvPr>
          <p:cNvSpPr txBox="1"/>
          <p:nvPr/>
        </p:nvSpPr>
        <p:spPr>
          <a:xfrm>
            <a:off x="1245704" y="485768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2: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BA7EE3-B1D1-E344-8E90-6A3EBD257D62}"/>
              </a:ext>
            </a:extLst>
          </p:cNvPr>
          <p:cNvSpPr txBox="1"/>
          <p:nvPr/>
        </p:nvSpPr>
        <p:spPr>
          <a:xfrm>
            <a:off x="2531166" y="5574373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5,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9, 8]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647AF9-AF2E-C444-A6EB-8A6D2993CC68}"/>
              </a:ext>
            </a:extLst>
          </p:cNvPr>
          <p:cNvSpPr txBox="1"/>
          <p:nvPr/>
        </p:nvSpPr>
        <p:spPr>
          <a:xfrm>
            <a:off x="2517914" y="5948067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9, 8]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F5586A-0A26-C047-BF86-1F2F717762D3}"/>
              </a:ext>
            </a:extLst>
          </p:cNvPr>
          <p:cNvSpPr txBox="1"/>
          <p:nvPr/>
        </p:nvSpPr>
        <p:spPr>
          <a:xfrm>
            <a:off x="2517914" y="6339566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[1, 3, 5,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3BC28A-6898-0143-B06E-60B71925B29D}"/>
              </a:ext>
            </a:extLst>
          </p:cNvPr>
          <p:cNvSpPr txBox="1"/>
          <p:nvPr/>
        </p:nvSpPr>
        <p:spPr>
          <a:xfrm>
            <a:off x="2517914" y="6704649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[1, 3, 5, 8, 9]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907B16-4953-BD4D-A2E6-997D152363FD}"/>
              </a:ext>
            </a:extLst>
          </p:cNvPr>
          <p:cNvSpPr txBox="1"/>
          <p:nvPr/>
        </p:nvSpPr>
        <p:spPr>
          <a:xfrm>
            <a:off x="9735251" y="578180"/>
            <a:ext cx="3927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Shout out to Elliott </a:t>
            </a:r>
            <a:r>
              <a:rPr lang="en-US" sz="1400" dirty="0" err="1"/>
              <a:t>Organick</a:t>
            </a:r>
            <a:r>
              <a:rPr lang="en-US" sz="1400" dirty="0"/>
              <a:t> – Jump Down Sort</a:t>
            </a:r>
          </a:p>
        </p:txBody>
      </p:sp>
    </p:spTree>
    <p:extLst>
      <p:ext uri="{BB962C8B-B14F-4D97-AF65-F5344CB8AC3E}">
        <p14:creationId xmlns:p14="http://schemas.microsoft.com/office/powerpoint/2010/main" val="340208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8FF7-8D14-DF4E-A32F-9B533CE1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Big-O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45DBC-350E-4F40-9B01-F13A8BC203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295873"/>
          </a:xfrm>
        </p:spPr>
        <p:txBody>
          <a:bodyPr/>
          <a:lstStyle/>
          <a:p>
            <a:r>
              <a:rPr lang="en-US" dirty="0"/>
              <a:t>Both selection and bubble sort</a:t>
            </a:r>
          </a:p>
          <a:p>
            <a:pPr lvl="1"/>
            <a:r>
              <a:rPr lang="en-US" dirty="0"/>
              <a:t>10 elements, it can look at all 10 ten times!</a:t>
            </a:r>
          </a:p>
          <a:p>
            <a:pPr lvl="1"/>
            <a:r>
              <a:rPr lang="en-US" dirty="0"/>
              <a:t>N elements N times  </a:t>
            </a:r>
          </a:p>
          <a:p>
            <a:pPr lvl="2"/>
            <a:r>
              <a:rPr lang="en-US" dirty="0"/>
              <a:t>We call this -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Linear Search</a:t>
            </a:r>
          </a:p>
          <a:p>
            <a:pPr lvl="1"/>
            <a:r>
              <a:rPr lang="en-US" dirty="0"/>
              <a:t>we  only look at </a:t>
            </a:r>
            <a:r>
              <a:rPr lang="en-US" u="sng" dirty="0"/>
              <a:t>each</a:t>
            </a:r>
            <a:r>
              <a:rPr lang="en-US" dirty="0"/>
              <a:t> element once</a:t>
            </a:r>
          </a:p>
          <a:p>
            <a:pPr lvl="2"/>
            <a:r>
              <a:rPr lang="en-US" dirty="0"/>
              <a:t>we call this O(n)</a:t>
            </a:r>
          </a:p>
          <a:p>
            <a:r>
              <a:rPr lang="en-US" dirty="0"/>
              <a:t>Binary Search</a:t>
            </a:r>
          </a:p>
          <a:p>
            <a:pPr lvl="1"/>
            <a:r>
              <a:rPr lang="en-US" dirty="0"/>
              <a:t>we only look at reducing halves of elements</a:t>
            </a:r>
          </a:p>
          <a:p>
            <a:pPr lvl="2"/>
            <a:r>
              <a:rPr lang="en-US" dirty="0"/>
              <a:t>we call this O(log n)</a:t>
            </a:r>
          </a:p>
          <a:p>
            <a:r>
              <a:rPr lang="en-US" dirty="0"/>
              <a:t>You will learn this more later in 165, 220 and 270</a:t>
            </a:r>
          </a:p>
          <a:p>
            <a:pPr lvl="1"/>
            <a:r>
              <a:rPr lang="en-US" dirty="0"/>
              <a:t>Why? Knowing the most efficient algorithm for different situations matter</a:t>
            </a:r>
          </a:p>
          <a:p>
            <a:pPr lvl="1"/>
            <a:r>
              <a:rPr lang="en-US" dirty="0"/>
              <a:t>CS 320 really dives into how to speed up programs by knowing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05957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1074</TotalTime>
  <Words>605</Words>
  <Application>Microsoft Macintosh PowerPoint</Application>
  <PresentationFormat>Custom</PresentationFormat>
  <Paragraphs>92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Bradley Hand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Linear Search</vt:lpstr>
      <vt:lpstr>Binary Search</vt:lpstr>
      <vt:lpstr>Bubble Sort (Sorting by Exchange)</vt:lpstr>
      <vt:lpstr>Selection Sort</vt:lpstr>
      <vt:lpstr>The Big-O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5</cp:revision>
  <dcterms:created xsi:type="dcterms:W3CDTF">2020-04-24T23:03:48Z</dcterms:created>
  <dcterms:modified xsi:type="dcterms:W3CDTF">2020-04-25T16:58:40Z</dcterms:modified>
</cp:coreProperties>
</file>