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3" r:id="rId5"/>
  </p:sldMasterIdLst>
  <p:notesMasterIdLst>
    <p:notesMasterId r:id="rId16"/>
  </p:notesMasterIdLst>
  <p:handoutMasterIdLst>
    <p:handoutMasterId r:id="rId17"/>
  </p:handoutMasterIdLst>
  <p:sldIdLst>
    <p:sldId id="256" r:id="rId6"/>
    <p:sldId id="272" r:id="rId7"/>
    <p:sldId id="259" r:id="rId8"/>
    <p:sldId id="260" r:id="rId9"/>
    <p:sldId id="257" r:id="rId10"/>
    <p:sldId id="258" r:id="rId11"/>
    <p:sldId id="268" r:id="rId12"/>
    <p:sldId id="269" r:id="rId13"/>
    <p:sldId id="270" r:id="rId14"/>
    <p:sldId id="27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7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F6C7877-AAB2-41F0-BC38-54B934F216FC}"/>
  </pc:docChgLst>
  <pc:docChgLst>
    <pc:chgData name="Moraes,Marcia" userId="c9c67e8a-58e2-4733-9a1c-5d44fec4775b" providerId="ADAL" clId="{D46B2D66-2AB5-4621-97C6-245206718DFE}"/>
  </pc:docChgLst>
  <pc:docChgLst>
    <pc:chgData name="Moraes,Marcia" userId="c9c67e8a-58e2-4733-9a1c-5d44fec4775b" providerId="ADAL" clId="{CEFF854B-7319-457A-B517-E5AAFFCE5BDD}"/>
    <pc:docChg chg="custSel modSld">
      <pc:chgData name="Moraes,Marcia" userId="c9c67e8a-58e2-4733-9a1c-5d44fec4775b" providerId="ADAL" clId="{CEFF854B-7319-457A-B517-E5AAFFCE5BDD}" dt="2023-10-27T18:29:40.929" v="3" actId="1076"/>
      <pc:docMkLst>
        <pc:docMk/>
      </pc:docMkLst>
      <pc:sldChg chg="addSp delSp modSp">
        <pc:chgData name="Moraes,Marcia" userId="c9c67e8a-58e2-4733-9a1c-5d44fec4775b" providerId="ADAL" clId="{CEFF854B-7319-457A-B517-E5AAFFCE5BDD}" dt="2023-10-27T18:29:40.929" v="3" actId="1076"/>
        <pc:sldMkLst>
          <pc:docMk/>
          <pc:sldMk cId="2571368551" sldId="272"/>
        </pc:sldMkLst>
        <pc:spChg chg="del">
          <ac:chgData name="Moraes,Marcia" userId="c9c67e8a-58e2-4733-9a1c-5d44fec4775b" providerId="ADAL" clId="{CEFF854B-7319-457A-B517-E5AAFFCE5BDD}" dt="2023-10-27T18:29:29.664" v="0" actId="478"/>
          <ac:spMkLst>
            <pc:docMk/>
            <pc:sldMk cId="2571368551" sldId="272"/>
            <ac:spMk id="5" creationId="{1E54CBCD-3447-4F03-970A-F1628F46BEF2}"/>
          </ac:spMkLst>
        </pc:spChg>
        <pc:spChg chg="add mod">
          <ac:chgData name="Moraes,Marcia" userId="c9c67e8a-58e2-4733-9a1c-5d44fec4775b" providerId="ADAL" clId="{CEFF854B-7319-457A-B517-E5AAFFCE5BDD}" dt="2023-10-27T18:29:40.929" v="3" actId="1076"/>
          <ac:spMkLst>
            <pc:docMk/>
            <pc:sldMk cId="2571368551" sldId="272"/>
            <ac:spMk id="8" creationId="{DFC26188-D9E5-4021-ABA1-46B7AC8382B4}"/>
          </ac:spMkLst>
        </pc:spChg>
        <pc:graphicFrameChg chg="add">
          <ac:chgData name="Moraes,Marcia" userId="c9c67e8a-58e2-4733-9a1c-5d44fec4775b" providerId="ADAL" clId="{CEFF854B-7319-457A-B517-E5AAFFCE5BDD}" dt="2023-10-27T18:29:31.726" v="1"/>
          <ac:graphicFrameMkLst>
            <pc:docMk/>
            <pc:sldMk cId="2571368551" sldId="272"/>
            <ac:graphicFrameMk id="9" creationId="{5AD38506-2899-456D-86A7-D8B2025A884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12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83920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011274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59046" y="7356453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</a:t>
            </a:r>
            <a:r>
              <a:rPr lang="en-US" sz="800" b="0" i="0" u="none" strike="noStrike">
                <a:solidFill>
                  <a:srgbClr val="7F7F7F"/>
                </a:solidFill>
                <a:effectLst/>
                <a:latin typeface="Proxima Nova"/>
              </a:rPr>
              <a:t>Created by 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8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391991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19345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14728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93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3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5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88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4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9154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5083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32468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0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2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73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833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53501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4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680389"/>
            <a:ext cx="11068049" cy="177439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 on your worksheet.</a:t>
            </a:r>
          </a:p>
          <a:p>
            <a:endParaRPr lang="en-US" sz="2400" dirty="0"/>
          </a:p>
          <a:p>
            <a:r>
              <a:rPr lang="en-US" sz="2400" dirty="0"/>
              <a:t>Turn in to the TAs or myself, this will be your attendance for today’s class.</a:t>
            </a:r>
          </a:p>
        </p:txBody>
      </p:sp>
    </p:spTree>
    <p:extLst>
      <p:ext uri="{BB962C8B-B14F-4D97-AF65-F5344CB8AC3E}">
        <p14:creationId xmlns:p14="http://schemas.microsoft.com/office/powerpoint/2010/main" val="135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8" y="66568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363024" y="999495"/>
            <a:ext cx="9771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23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15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24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Practical Project Lecture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11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0350954" y="3446317"/>
            <a:ext cx="3375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https://www.facebook.com/corpnet/posts/it-doesnt-matter-what-others-are-doing-it-matters-what-you-are-doing/10161039565148812/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8B290-6C99-4763-BFC6-1EFE67A8FC35}"/>
              </a:ext>
            </a:extLst>
          </p:cNvPr>
          <p:cNvSpPr txBox="1"/>
          <p:nvPr/>
        </p:nvSpPr>
        <p:spPr>
          <a:xfrm>
            <a:off x="511628" y="6346371"/>
            <a:ext cx="4942115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NEXT WEEK – Exam 3 Week</a:t>
            </a:r>
          </a:p>
          <a:p>
            <a:r>
              <a:rPr lang="en-US" sz="2600" dirty="0"/>
              <a:t>Catch up, if you need!</a:t>
            </a:r>
          </a:p>
        </p:txBody>
      </p:sp>
      <p:pic>
        <p:nvPicPr>
          <p:cNvPr id="1032" name="Picture 8" descr="Nenhuma descrição de foto disponível.">
            <a:extLst>
              <a:ext uri="{FF2B5EF4-FFF2-40B4-BE49-F238E27FC236}">
                <a16:creationId xmlns:a16="http://schemas.microsoft.com/office/drawing/2014/main" id="{8F8F76D5-8E26-456C-8557-2CCE2B32A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954" y="0"/>
            <a:ext cx="3466646" cy="34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C26188-D9E5-4021-ABA1-46B7AC8382B4}"/>
              </a:ext>
            </a:extLst>
          </p:cNvPr>
          <p:cNvSpPr txBox="1"/>
          <p:nvPr/>
        </p:nvSpPr>
        <p:spPr>
          <a:xfrm flipH="1">
            <a:off x="9942181" y="364897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D38506-2899-456D-86A7-D8B2025A8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11064"/>
              </p:ext>
            </p:extLst>
          </p:nvPr>
        </p:nvGraphicFramePr>
        <p:xfrm>
          <a:off x="9987253" y="4063757"/>
          <a:ext cx="3572199" cy="32538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5468">
                  <a:extLst>
                    <a:ext uri="{9D8B030D-6E8A-4147-A177-3AD203B41FA5}">
                      <a16:colId xmlns:a16="http://schemas.microsoft.com/office/drawing/2014/main" val="1333462331"/>
                    </a:ext>
                  </a:extLst>
                </a:gridCol>
                <a:gridCol w="2466731">
                  <a:extLst>
                    <a:ext uri="{9D8B030D-6E8A-4147-A177-3AD203B41FA5}">
                      <a16:colId xmlns:a16="http://schemas.microsoft.com/office/drawing/2014/main" val="668155110"/>
                    </a:ext>
                  </a:extLst>
                </a:gridCol>
              </a:tblGrid>
              <a:tr h="1653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Time : Room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63206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Monday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- 2 PM : CSB 120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86997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88044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Wednesday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78555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Thursday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 PM - 8 PM : Teams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960062"/>
                  </a:ext>
                </a:extLst>
              </a:tr>
              <a:tr h="581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Friday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 PM - 5 PM : CSB 120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65624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Saturday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46368"/>
                  </a:ext>
                </a:extLst>
              </a:tr>
              <a:tr h="307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Sunday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12 PM - 4 PM : Teams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875" marR="15875" marT="15875" marB="158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39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1" y="70155"/>
            <a:ext cx="12561453" cy="101566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93EF-ADF2-6A45-BA55-47A75C06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833" y="1149542"/>
            <a:ext cx="6280724" cy="1034450"/>
          </a:xfrm>
        </p:spPr>
        <p:txBody>
          <a:bodyPr/>
          <a:lstStyle/>
          <a:p>
            <a:r>
              <a:rPr lang="en-US" sz="2400" dirty="0"/>
              <a:t>Simple recursion is a loop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method</a:t>
            </a:r>
            <a:r>
              <a:rPr lang="en-US" sz="2000" dirty="0"/>
              <a:t> that calls itself!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505637" y="2168079"/>
            <a:ext cx="5774335" cy="148072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case! (condition!!)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5B34-3358-4DF0-806A-799D560EEC22}"/>
              </a:ext>
            </a:extLst>
          </p:cNvPr>
          <p:cNvSpPr txBox="1">
            <a:spLocks/>
          </p:cNvSpPr>
          <p:nvPr/>
        </p:nvSpPr>
        <p:spPr>
          <a:xfrm>
            <a:off x="7086600" y="438659"/>
            <a:ext cx="6008310" cy="237327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Building our first recursion method</a:t>
            </a:r>
          </a:p>
          <a:p>
            <a:pPr lvl="1"/>
            <a:r>
              <a:rPr lang="en-US" sz="2000" dirty="0"/>
              <a:t>Factorial</a:t>
            </a:r>
          </a:p>
          <a:p>
            <a:pPr lvl="1"/>
            <a:r>
              <a:rPr lang="pt-BR" sz="2000" dirty="0"/>
              <a:t>0! = 1</a:t>
            </a:r>
          </a:p>
          <a:p>
            <a:pPr lvl="1"/>
            <a:r>
              <a:rPr lang="pt-BR" sz="2000" dirty="0"/>
              <a:t>1! = 1</a:t>
            </a:r>
          </a:p>
          <a:p>
            <a:pPr lvl="1"/>
            <a:r>
              <a:rPr lang="pt-BR" sz="2000" dirty="0"/>
              <a:t>n!=n×(n−1)×(n−2)×…×2×1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C01CE-51D3-4DFD-9BB7-739F9C97F431}"/>
              </a:ext>
            </a:extLst>
          </p:cNvPr>
          <p:cNvSpPr/>
          <p:nvPr/>
        </p:nvSpPr>
        <p:spPr>
          <a:xfrm>
            <a:off x="6933697" y="2888819"/>
            <a:ext cx="6116506" cy="1761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99614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pt-BR" sz="2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do you go about creating a recursive solution?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What is the base case? 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How we build the recursive call?</a:t>
            </a:r>
            <a:endParaRPr lang="en-US" sz="1800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C54CF-35F7-43EA-B0F4-366DC5E9A368}"/>
              </a:ext>
            </a:extLst>
          </p:cNvPr>
          <p:cNvSpPr txBox="1"/>
          <p:nvPr/>
        </p:nvSpPr>
        <p:spPr>
          <a:xfrm>
            <a:off x="10491753" y="3781898"/>
            <a:ext cx="3325847" cy="36933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if (n == 1 || n == 0) return 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E4C46-4257-467B-893C-EE05F12775DE}"/>
              </a:ext>
            </a:extLst>
          </p:cNvPr>
          <p:cNvSpPr txBox="1"/>
          <p:nvPr/>
        </p:nvSpPr>
        <p:spPr>
          <a:xfrm>
            <a:off x="11133019" y="4258724"/>
            <a:ext cx="2684581" cy="36933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roxima Nova"/>
              </a:rPr>
              <a:t>return n * factorial(n-1);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84A94-D14C-4DE6-82E3-D13C2727867A}"/>
              </a:ext>
            </a:extLst>
          </p:cNvPr>
          <p:cNvSpPr txBox="1"/>
          <p:nvPr/>
        </p:nvSpPr>
        <p:spPr>
          <a:xfrm>
            <a:off x="7754677" y="5408720"/>
            <a:ext cx="3984104" cy="1323439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long factorial (int n){</a:t>
            </a:r>
          </a:p>
          <a:p>
            <a:r>
              <a:rPr lang="en-US" dirty="0">
                <a:latin typeface="Proxima Nova"/>
              </a:rPr>
              <a:t>    if(n == 1 || n == 0) return 1;</a:t>
            </a:r>
          </a:p>
          <a:p>
            <a:r>
              <a:rPr lang="en-US" dirty="0">
                <a:latin typeface="Proxima Nova"/>
              </a:rPr>
              <a:t>    return n * factorial(n-1);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4B9CD85-4F9B-4C44-AD29-F49080158152}"/>
              </a:ext>
            </a:extLst>
          </p:cNvPr>
          <p:cNvSpPr txBox="1">
            <a:spLocks/>
          </p:cNvSpPr>
          <p:nvPr/>
        </p:nvSpPr>
        <p:spPr>
          <a:xfrm>
            <a:off x="398969" y="3828407"/>
            <a:ext cx="6534728" cy="140378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Starting with Factorial example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Let’s take a look at an interactive solution (loop)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FF3F6-C337-45DA-861C-AC9A96A0BF2E}"/>
              </a:ext>
            </a:extLst>
          </p:cNvPr>
          <p:cNvSpPr txBox="1"/>
          <p:nvPr/>
        </p:nvSpPr>
        <p:spPr>
          <a:xfrm>
            <a:off x="1291311" y="5408720"/>
            <a:ext cx="4532331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long </a:t>
            </a:r>
            <a:r>
              <a:rPr lang="en-US" dirty="0" err="1">
                <a:latin typeface="Proxima Nova"/>
              </a:rPr>
              <a:t>factorialLoop</a:t>
            </a:r>
            <a:r>
              <a:rPr lang="en-US" dirty="0">
                <a:latin typeface="Proxima Nova"/>
              </a:rPr>
              <a:t> (int n){</a:t>
            </a:r>
          </a:p>
          <a:p>
            <a:r>
              <a:rPr lang="en-US" dirty="0">
                <a:latin typeface="Proxima Nova"/>
              </a:rPr>
              <a:t>   long fact = 1;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n;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&gt; 1;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--)</a:t>
            </a:r>
          </a:p>
          <a:p>
            <a:r>
              <a:rPr lang="en-US" dirty="0">
                <a:latin typeface="Proxima Nova"/>
              </a:rPr>
              <a:t>       fact *=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;</a:t>
            </a:r>
          </a:p>
          <a:p>
            <a:r>
              <a:rPr lang="en-US" dirty="0">
                <a:latin typeface="Proxima Nova"/>
              </a:rPr>
              <a:t>   return fact;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 animBg="1"/>
      <p:bldP spid="16" grpId="0" animBg="1"/>
      <p:bldP spid="1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4" y="-15775"/>
            <a:ext cx="12561453" cy="1015663"/>
          </a:xfrm>
        </p:spPr>
        <p:txBody>
          <a:bodyPr/>
          <a:lstStyle/>
          <a:p>
            <a:r>
              <a:rPr lang="en-US" dirty="0"/>
              <a:t>Recursion Factorial Walk Through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FDD4FC-9816-401D-A7CC-D306B6C0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42" y="1368169"/>
            <a:ext cx="70231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Recursion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long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|| </a:t>
            </a:r>
            <a:r>
              <a:rPr lang="en-US" altLang="en-US" sz="2400" dirty="0">
                <a:solidFill>
                  <a:srgbClr val="A9B7C6"/>
                </a:solidFill>
                <a:latin typeface="JetBrains Mono"/>
              </a:rPr>
              <a:t>n == </a:t>
            </a:r>
            <a:r>
              <a:rPr lang="en-US" altLang="en-US" sz="2400" dirty="0">
                <a:solidFill>
                  <a:srgbClr val="6897BB"/>
                </a:solidFill>
                <a:latin typeface="JetBrains Mono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"Factorial of 3: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45209-5299-4909-8268-7548D361CE07}"/>
              </a:ext>
            </a:extLst>
          </p:cNvPr>
          <p:cNvSpPr txBox="1"/>
          <p:nvPr/>
        </p:nvSpPr>
        <p:spPr>
          <a:xfrm>
            <a:off x="9463952" y="122686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EE7A-5F54-4001-A90D-F87E77A6BFC7}"/>
              </a:ext>
            </a:extLst>
          </p:cNvPr>
          <p:cNvSpPr txBox="1"/>
          <p:nvPr/>
        </p:nvSpPr>
        <p:spPr>
          <a:xfrm>
            <a:off x="8485008" y="122686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E712E-E2A7-4000-B24B-49ABA3520C45}"/>
              </a:ext>
            </a:extLst>
          </p:cNvPr>
          <p:cNvSpPr/>
          <p:nvPr/>
        </p:nvSpPr>
        <p:spPr>
          <a:xfrm>
            <a:off x="8606836" y="177280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23173-FD20-45F5-9E4A-88F6215E5B96}"/>
              </a:ext>
            </a:extLst>
          </p:cNvPr>
          <p:cNvSpPr/>
          <p:nvPr/>
        </p:nvSpPr>
        <p:spPr>
          <a:xfrm>
            <a:off x="9519467" y="177280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CB4C76-67E5-4661-A0E1-B5C84A6D2D30}"/>
              </a:ext>
            </a:extLst>
          </p:cNvPr>
          <p:cNvSpPr/>
          <p:nvPr/>
        </p:nvSpPr>
        <p:spPr>
          <a:xfrm>
            <a:off x="8599771" y="233386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28DCF-A625-45C1-9F32-4E25156658A4}"/>
              </a:ext>
            </a:extLst>
          </p:cNvPr>
          <p:cNvSpPr/>
          <p:nvPr/>
        </p:nvSpPr>
        <p:spPr>
          <a:xfrm>
            <a:off x="9519467" y="2345653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EF26C9-69F8-493B-81B1-456D23C054BF}"/>
              </a:ext>
            </a:extLst>
          </p:cNvPr>
          <p:cNvSpPr/>
          <p:nvPr/>
        </p:nvSpPr>
        <p:spPr>
          <a:xfrm>
            <a:off x="8597933" y="2894936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8EBFA-BADA-4C40-B686-1C1BB0C567C1}"/>
              </a:ext>
            </a:extLst>
          </p:cNvPr>
          <p:cNvSpPr/>
          <p:nvPr/>
        </p:nvSpPr>
        <p:spPr>
          <a:xfrm>
            <a:off x="9500718" y="2894936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A4A84-6417-409D-B338-0CE32146912E}"/>
              </a:ext>
            </a:extLst>
          </p:cNvPr>
          <p:cNvSpPr txBox="1"/>
          <p:nvPr/>
        </p:nvSpPr>
        <p:spPr>
          <a:xfrm>
            <a:off x="10507988" y="1215084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51F2D5-9F64-4DD0-B115-1175278E5AFE}"/>
              </a:ext>
            </a:extLst>
          </p:cNvPr>
          <p:cNvSpPr/>
          <p:nvPr/>
        </p:nvSpPr>
        <p:spPr>
          <a:xfrm>
            <a:off x="10697709" y="1744499"/>
            <a:ext cx="12828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3*2 =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1A25E5-5046-4291-8B20-B9DADB017A3E}"/>
              </a:ext>
            </a:extLst>
          </p:cNvPr>
          <p:cNvSpPr/>
          <p:nvPr/>
        </p:nvSpPr>
        <p:spPr>
          <a:xfrm>
            <a:off x="10675908" y="2333868"/>
            <a:ext cx="117211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2*1 =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A83E9-EF2A-4442-A0A5-0651F829CDFB}"/>
              </a:ext>
            </a:extLst>
          </p:cNvPr>
          <p:cNvSpPr/>
          <p:nvPr/>
        </p:nvSpPr>
        <p:spPr>
          <a:xfrm>
            <a:off x="10673576" y="288315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1C7956F-A715-4E72-8F87-C8184273828E}"/>
              </a:ext>
            </a:extLst>
          </p:cNvPr>
          <p:cNvSpPr/>
          <p:nvPr/>
        </p:nvSpPr>
        <p:spPr>
          <a:xfrm>
            <a:off x="9980456" y="236521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3684BEB-4721-440D-BAAE-04152BE2D08D}"/>
              </a:ext>
            </a:extLst>
          </p:cNvPr>
          <p:cNvSpPr/>
          <p:nvPr/>
        </p:nvSpPr>
        <p:spPr>
          <a:xfrm>
            <a:off x="9980455" y="17539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5">
            <a:extLst>
              <a:ext uri="{FF2B5EF4-FFF2-40B4-BE49-F238E27FC236}">
                <a16:creationId xmlns:a16="http://schemas.microsoft.com/office/drawing/2014/main" id="{BE1BBF4D-5E91-431A-B98E-F7C211895B22}"/>
              </a:ext>
            </a:extLst>
          </p:cNvPr>
          <p:cNvSpPr/>
          <p:nvPr/>
        </p:nvSpPr>
        <p:spPr>
          <a:xfrm>
            <a:off x="7906250" y="1772800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Up Arrow 36">
            <a:extLst>
              <a:ext uri="{FF2B5EF4-FFF2-40B4-BE49-F238E27FC236}">
                <a16:creationId xmlns:a16="http://schemas.microsoft.com/office/drawing/2014/main" id="{2D4297F6-11A2-4AF8-95FE-A243ECD48154}"/>
              </a:ext>
            </a:extLst>
          </p:cNvPr>
          <p:cNvSpPr/>
          <p:nvPr/>
        </p:nvSpPr>
        <p:spPr>
          <a:xfrm>
            <a:off x="12020754" y="167737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Donut 37">
            <a:extLst>
              <a:ext uri="{FF2B5EF4-FFF2-40B4-BE49-F238E27FC236}">
                <a16:creationId xmlns:a16="http://schemas.microsoft.com/office/drawing/2014/main" id="{2D497C2B-8888-4C39-9404-A22BFBEDCE29}"/>
              </a:ext>
            </a:extLst>
          </p:cNvPr>
          <p:cNvSpPr/>
          <p:nvPr/>
        </p:nvSpPr>
        <p:spPr>
          <a:xfrm>
            <a:off x="10570099" y="1694263"/>
            <a:ext cx="1410424" cy="490432"/>
          </a:xfrm>
          <a:custGeom>
            <a:avLst/>
            <a:gdLst>
              <a:gd name="connsiteX0" fmla="*/ 0 w 1410424"/>
              <a:gd name="connsiteY0" fmla="*/ 245216 h 490432"/>
              <a:gd name="connsiteX1" fmla="*/ 705212 w 1410424"/>
              <a:gd name="connsiteY1" fmla="*/ 0 h 490432"/>
              <a:gd name="connsiteX2" fmla="*/ 1410424 w 1410424"/>
              <a:gd name="connsiteY2" fmla="*/ 245216 h 490432"/>
              <a:gd name="connsiteX3" fmla="*/ 705212 w 1410424"/>
              <a:gd name="connsiteY3" fmla="*/ 490432 h 490432"/>
              <a:gd name="connsiteX4" fmla="*/ 0 w 1410424"/>
              <a:gd name="connsiteY4" fmla="*/ 245216 h 490432"/>
              <a:gd name="connsiteX5" fmla="*/ 34919 w 1410424"/>
              <a:gd name="connsiteY5" fmla="*/ 245216 h 490432"/>
              <a:gd name="connsiteX6" fmla="*/ 705212 w 1410424"/>
              <a:gd name="connsiteY6" fmla="*/ 455513 h 490432"/>
              <a:gd name="connsiteX7" fmla="*/ 1375505 w 1410424"/>
              <a:gd name="connsiteY7" fmla="*/ 245216 h 490432"/>
              <a:gd name="connsiteX8" fmla="*/ 705212 w 1410424"/>
              <a:gd name="connsiteY8" fmla="*/ 34919 h 490432"/>
              <a:gd name="connsiteX9" fmla="*/ 34919 w 1410424"/>
              <a:gd name="connsiteY9" fmla="*/ 245216 h 49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0424" h="490432" fill="none" extrusionOk="0">
                <a:moveTo>
                  <a:pt x="0" y="245216"/>
                </a:moveTo>
                <a:cubicBezTo>
                  <a:pt x="-72540" y="98054"/>
                  <a:pt x="375274" y="48692"/>
                  <a:pt x="705212" y="0"/>
                </a:cubicBezTo>
                <a:cubicBezTo>
                  <a:pt x="1107445" y="18988"/>
                  <a:pt x="1411712" y="123125"/>
                  <a:pt x="1410424" y="245216"/>
                </a:cubicBezTo>
                <a:cubicBezTo>
                  <a:pt x="1436163" y="420291"/>
                  <a:pt x="1156225" y="565808"/>
                  <a:pt x="705212" y="490432"/>
                </a:cubicBezTo>
                <a:cubicBezTo>
                  <a:pt x="327376" y="480239"/>
                  <a:pt x="3682" y="363328"/>
                  <a:pt x="0" y="245216"/>
                </a:cubicBezTo>
                <a:close/>
                <a:moveTo>
                  <a:pt x="34919" y="245216"/>
                </a:moveTo>
                <a:cubicBezTo>
                  <a:pt x="20648" y="363704"/>
                  <a:pt x="311937" y="439587"/>
                  <a:pt x="705212" y="455513"/>
                </a:cubicBezTo>
                <a:cubicBezTo>
                  <a:pt x="1045865" y="453416"/>
                  <a:pt x="1363946" y="337798"/>
                  <a:pt x="1375505" y="245216"/>
                </a:cubicBezTo>
                <a:cubicBezTo>
                  <a:pt x="1378397" y="89952"/>
                  <a:pt x="1001038" y="78343"/>
                  <a:pt x="705212" y="34919"/>
                </a:cubicBezTo>
                <a:cubicBezTo>
                  <a:pt x="325766" y="51463"/>
                  <a:pt x="59047" y="147001"/>
                  <a:pt x="34919" y="245216"/>
                </a:cubicBezTo>
                <a:close/>
              </a:path>
              <a:path w="1410424" h="490432" stroke="0" extrusionOk="0">
                <a:moveTo>
                  <a:pt x="0" y="245216"/>
                </a:moveTo>
                <a:cubicBezTo>
                  <a:pt x="-63767" y="70454"/>
                  <a:pt x="242111" y="27632"/>
                  <a:pt x="705212" y="0"/>
                </a:cubicBezTo>
                <a:cubicBezTo>
                  <a:pt x="1099589" y="1031"/>
                  <a:pt x="1401782" y="110062"/>
                  <a:pt x="1410424" y="245216"/>
                </a:cubicBezTo>
                <a:cubicBezTo>
                  <a:pt x="1404588" y="386344"/>
                  <a:pt x="1084659" y="545878"/>
                  <a:pt x="705212" y="490432"/>
                </a:cubicBezTo>
                <a:cubicBezTo>
                  <a:pt x="297157" y="480268"/>
                  <a:pt x="28163" y="394101"/>
                  <a:pt x="0" y="245216"/>
                </a:cubicBezTo>
                <a:close/>
                <a:moveTo>
                  <a:pt x="34919" y="245216"/>
                </a:moveTo>
                <a:cubicBezTo>
                  <a:pt x="120865" y="371556"/>
                  <a:pt x="342970" y="439151"/>
                  <a:pt x="705212" y="455513"/>
                </a:cubicBezTo>
                <a:cubicBezTo>
                  <a:pt x="1041608" y="450337"/>
                  <a:pt x="1352905" y="382638"/>
                  <a:pt x="1375505" y="245216"/>
                </a:cubicBezTo>
                <a:cubicBezTo>
                  <a:pt x="1370100" y="77530"/>
                  <a:pt x="1025099" y="104831"/>
                  <a:pt x="705212" y="34919"/>
                </a:cubicBezTo>
                <a:cubicBezTo>
                  <a:pt x="338617" y="36934"/>
                  <a:pt x="40918" y="130514"/>
                  <a:pt x="34919" y="245216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FCCC9-5F60-4471-B49F-CA8EFECF5DE4}"/>
              </a:ext>
            </a:extLst>
          </p:cNvPr>
          <p:cNvSpPr txBox="1"/>
          <p:nvPr/>
        </p:nvSpPr>
        <p:spPr>
          <a:xfrm>
            <a:off x="429856" y="4963298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look at this: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A3E2DE-2E3E-4B48-972F-2AD857B4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56" y="5542218"/>
            <a:ext cx="2695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67590"/>
            <a:ext cx="12561453" cy="1015663"/>
          </a:xfrm>
        </p:spPr>
        <p:txBody>
          <a:bodyPr/>
          <a:lstStyle/>
          <a:p>
            <a:r>
              <a:rPr lang="en-US" dirty="0"/>
              <a:t>Recursion – String Reverse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283029" y="4927451"/>
            <a:ext cx="5977922" cy="148072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AA1B-D75D-8846-B7ED-399967756101}"/>
              </a:ext>
            </a:extLst>
          </p:cNvPr>
          <p:cNvSpPr/>
          <p:nvPr/>
        </p:nvSpPr>
        <p:spPr>
          <a:xfrm>
            <a:off x="6579928" y="1756839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</a:t>
            </a:r>
            <a:r>
              <a:rPr lang="en-US" dirty="0" err="1">
                <a:solidFill>
                  <a:srgbClr val="6A8759"/>
                </a:solidFill>
              </a:rPr>
              <a:t>arepO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eht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fo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motnahP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9E803-A47E-8143-8121-7A3CD76921D5}"/>
              </a:ext>
            </a:extLst>
          </p:cNvPr>
          <p:cNvCxnSpPr/>
          <p:nvPr/>
        </p:nvCxnSpPr>
        <p:spPr>
          <a:xfrm flipH="1">
            <a:off x="9208546" y="3493115"/>
            <a:ext cx="61318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EC4476-80F9-F548-94AF-6858D9F23EF1}"/>
              </a:ext>
            </a:extLst>
          </p:cNvPr>
          <p:cNvSpPr txBox="1"/>
          <p:nvPr/>
        </p:nvSpPr>
        <p:spPr>
          <a:xfrm>
            <a:off x="9918551" y="329306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99E6-0291-0642-908A-CFE7E07C3AB1}"/>
              </a:ext>
            </a:extLst>
          </p:cNvPr>
          <p:cNvSpPr txBox="1"/>
          <p:nvPr/>
        </p:nvSpPr>
        <p:spPr>
          <a:xfrm>
            <a:off x="10621663" y="4017665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ACC1D63-42A1-214F-AD8F-DDEEDD8C9F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0402645" y="3886200"/>
            <a:ext cx="219018" cy="33152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A637C-69B9-2843-B2F8-03B8A41C9F12}"/>
              </a:ext>
            </a:extLst>
          </p:cNvPr>
          <p:cNvSpPr txBox="1"/>
          <p:nvPr/>
        </p:nvSpPr>
        <p:spPr>
          <a:xfrm>
            <a:off x="9208546" y="600482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of the Opera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329521" y="1285972"/>
            <a:ext cx="5632876" cy="146662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start with a String reverse method that uses a loop solution to return a reversed 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757765" y="2855311"/>
            <a:ext cx="5166992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String </a:t>
            </a:r>
            <a:r>
              <a:rPr lang="en-US" dirty="0" err="1">
                <a:latin typeface="Proxima Nova"/>
              </a:rPr>
              <a:t>reverseLoop</a:t>
            </a:r>
            <a:r>
              <a:rPr lang="en-US" dirty="0">
                <a:latin typeface="Proxima Nova"/>
              </a:rPr>
              <a:t> (String str){</a:t>
            </a:r>
          </a:p>
          <a:p>
            <a:r>
              <a:rPr lang="en-US" dirty="0">
                <a:latin typeface="Proxima Nova"/>
              </a:rPr>
              <a:t>   String reversed = “”;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</a:t>
            </a:r>
            <a:r>
              <a:rPr lang="en-US" dirty="0" err="1">
                <a:latin typeface="Proxima Nova"/>
              </a:rPr>
              <a:t>str.length</a:t>
            </a:r>
            <a:r>
              <a:rPr lang="en-US" dirty="0">
                <a:latin typeface="Proxima Nova"/>
              </a:rPr>
              <a:t>();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&gt; -1;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--)</a:t>
            </a:r>
          </a:p>
          <a:p>
            <a:r>
              <a:rPr lang="en-US" dirty="0">
                <a:latin typeface="Proxima Nova"/>
              </a:rPr>
              <a:t>       reversed += </a:t>
            </a:r>
            <a:r>
              <a:rPr lang="en-US" dirty="0" err="1">
                <a:latin typeface="Proxima Nova"/>
              </a:rPr>
              <a:t>str.charAt</a:t>
            </a:r>
            <a:r>
              <a:rPr lang="en-US" dirty="0">
                <a:latin typeface="Proxima Nova"/>
              </a:rPr>
              <a:t>(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);</a:t>
            </a:r>
          </a:p>
          <a:p>
            <a:r>
              <a:rPr lang="en-US" dirty="0">
                <a:latin typeface="Proxima Nova"/>
              </a:rPr>
              <a:t>   return reversed;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30BF4-A637-492F-8F36-E5FC925F08D0}"/>
              </a:ext>
            </a:extLst>
          </p:cNvPr>
          <p:cNvSpPr txBox="1"/>
          <p:nvPr/>
        </p:nvSpPr>
        <p:spPr>
          <a:xfrm>
            <a:off x="3580366" y="5542491"/>
            <a:ext cx="2840073" cy="40011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if (index &lt; 0) return “”;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E691-57B2-42AD-9B86-E357DC0F5890}"/>
              </a:ext>
            </a:extLst>
          </p:cNvPr>
          <p:cNvSpPr txBox="1"/>
          <p:nvPr/>
        </p:nvSpPr>
        <p:spPr>
          <a:xfrm>
            <a:off x="1507812" y="6587104"/>
            <a:ext cx="6101799" cy="40011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return </a:t>
            </a:r>
            <a:r>
              <a:rPr lang="en-US" dirty="0" err="1">
                <a:latin typeface="Proxima Nova"/>
              </a:rPr>
              <a:t>str.charAt</a:t>
            </a:r>
            <a:r>
              <a:rPr lang="en-US" dirty="0">
                <a:latin typeface="Proxima Nova"/>
              </a:rPr>
              <a:t>(index) + </a:t>
            </a:r>
            <a:r>
              <a:rPr lang="en-US" dirty="0" err="1">
                <a:latin typeface="Proxima Nova"/>
              </a:rPr>
              <a:t>reverseString</a:t>
            </a:r>
            <a:r>
              <a:rPr lang="en-US" dirty="0">
                <a:latin typeface="Proxima Nova"/>
              </a:rPr>
              <a:t>(str, index-1)</a:t>
            </a:r>
          </a:p>
        </p:txBody>
      </p:sp>
    </p:spTree>
    <p:extLst>
      <p:ext uri="{BB962C8B-B14F-4D97-AF65-F5344CB8AC3E}">
        <p14:creationId xmlns:p14="http://schemas.microsoft.com/office/powerpoint/2010/main" val="70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/>
      <p:bldP spid="19" grpId="0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E29-6380-7140-BE0E-1C5CD37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 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6CD3-411E-4A4A-9EC0-1EE6558EF597}"/>
              </a:ext>
            </a:extLst>
          </p:cNvPr>
          <p:cNvSpPr/>
          <p:nvPr/>
        </p:nvSpPr>
        <p:spPr>
          <a:xfrm>
            <a:off x="408791" y="1907445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”gem"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22DAE-2D25-1A4F-B587-A58EBA08F37A}"/>
              </a:ext>
            </a:extLst>
          </p:cNvPr>
          <p:cNvSpPr txBox="1"/>
          <p:nvPr/>
        </p:nvSpPr>
        <p:spPr>
          <a:xfrm>
            <a:off x="9585779" y="23824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68028-5031-C54C-9753-6E2DC1D6DB86}"/>
              </a:ext>
            </a:extLst>
          </p:cNvPr>
          <p:cNvSpPr txBox="1"/>
          <p:nvPr/>
        </p:nvSpPr>
        <p:spPr>
          <a:xfrm>
            <a:off x="10643444" y="238245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0973C-CC8C-8346-B76B-4BFC880CB0D1}"/>
              </a:ext>
            </a:extLst>
          </p:cNvPr>
          <p:cNvSpPr txBox="1"/>
          <p:nvPr/>
        </p:nvSpPr>
        <p:spPr>
          <a:xfrm>
            <a:off x="8606835" y="238245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1B88-1B3A-EC45-A95D-E2517507237C}"/>
              </a:ext>
            </a:extLst>
          </p:cNvPr>
          <p:cNvSpPr/>
          <p:nvPr/>
        </p:nvSpPr>
        <p:spPr>
          <a:xfrm>
            <a:off x="8728663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C220-3D22-6042-A6A4-A2E6EB247A39}"/>
              </a:ext>
            </a:extLst>
          </p:cNvPr>
          <p:cNvSpPr/>
          <p:nvPr/>
        </p:nvSpPr>
        <p:spPr>
          <a:xfrm>
            <a:off x="9821420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987DE-8676-A24D-AD72-46FE6D845026}"/>
              </a:ext>
            </a:extLst>
          </p:cNvPr>
          <p:cNvSpPr/>
          <p:nvPr/>
        </p:nvSpPr>
        <p:spPr>
          <a:xfrm>
            <a:off x="10907941" y="2928382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53F8A-2B63-624B-B22A-98FFC28BAD4D}"/>
              </a:ext>
            </a:extLst>
          </p:cNvPr>
          <p:cNvSpPr/>
          <p:nvPr/>
        </p:nvSpPr>
        <p:spPr>
          <a:xfrm>
            <a:off x="8721598" y="348945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16F7-3448-C542-AB0E-9AE481A175E8}"/>
              </a:ext>
            </a:extLst>
          </p:cNvPr>
          <p:cNvSpPr/>
          <p:nvPr/>
        </p:nvSpPr>
        <p:spPr>
          <a:xfrm>
            <a:off x="9821420" y="3501235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A98B9-DFC6-904D-A830-BAC799274359}"/>
              </a:ext>
            </a:extLst>
          </p:cNvPr>
          <p:cNvSpPr/>
          <p:nvPr/>
        </p:nvSpPr>
        <p:spPr>
          <a:xfrm>
            <a:off x="10907941" y="348945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A3409-7626-D143-8386-CB8F74366CB0}"/>
              </a:ext>
            </a:extLst>
          </p:cNvPr>
          <p:cNvSpPr/>
          <p:nvPr/>
        </p:nvSpPr>
        <p:spPr>
          <a:xfrm>
            <a:off x="8719760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4E48-4C26-3B43-9612-4E01F0BE4EE6}"/>
              </a:ext>
            </a:extLst>
          </p:cNvPr>
          <p:cNvSpPr/>
          <p:nvPr/>
        </p:nvSpPr>
        <p:spPr>
          <a:xfrm>
            <a:off x="9802671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133DA-FD14-7B4C-A53E-787EF7E2AB7D}"/>
              </a:ext>
            </a:extLst>
          </p:cNvPr>
          <p:cNvSpPr/>
          <p:nvPr/>
        </p:nvSpPr>
        <p:spPr>
          <a:xfrm>
            <a:off x="10907941" y="405616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5D48-2476-1342-83E9-662FEA47629F}"/>
              </a:ext>
            </a:extLst>
          </p:cNvPr>
          <p:cNvSpPr txBox="1"/>
          <p:nvPr/>
        </p:nvSpPr>
        <p:spPr>
          <a:xfrm>
            <a:off x="12096228" y="238245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1B66B-5F1D-9640-BB7E-B9D79231D244}"/>
              </a:ext>
            </a:extLst>
          </p:cNvPr>
          <p:cNvSpPr/>
          <p:nvPr/>
        </p:nvSpPr>
        <p:spPr>
          <a:xfrm>
            <a:off x="12285949" y="2911866"/>
            <a:ext cx="60785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96836-9B3E-0B41-B2F4-A13C5036F92A}"/>
              </a:ext>
            </a:extLst>
          </p:cNvPr>
          <p:cNvSpPr/>
          <p:nvPr/>
        </p:nvSpPr>
        <p:spPr>
          <a:xfrm>
            <a:off x="12264148" y="3501235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8A4BC-3E65-1C47-9081-56CFBC5BE3E6}"/>
              </a:ext>
            </a:extLst>
          </p:cNvPr>
          <p:cNvSpPr/>
          <p:nvPr/>
        </p:nvSpPr>
        <p:spPr>
          <a:xfrm>
            <a:off x="12261816" y="4050518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F5FE8-13D4-9444-9E59-3F393DA2727E}"/>
              </a:ext>
            </a:extLst>
          </p:cNvPr>
          <p:cNvSpPr/>
          <p:nvPr/>
        </p:nvSpPr>
        <p:spPr>
          <a:xfrm>
            <a:off x="8719760" y="458973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FCDD6-FD72-3242-81DE-3697CA29E241}"/>
              </a:ext>
            </a:extLst>
          </p:cNvPr>
          <p:cNvSpPr/>
          <p:nvPr/>
        </p:nvSpPr>
        <p:spPr>
          <a:xfrm>
            <a:off x="9802671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BE732-5B58-0A4D-8D3D-74C97018B9BD}"/>
              </a:ext>
            </a:extLst>
          </p:cNvPr>
          <p:cNvSpPr/>
          <p:nvPr/>
        </p:nvSpPr>
        <p:spPr>
          <a:xfrm>
            <a:off x="12261816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BA41D23-2C5E-0D4A-825B-FE540BE60F4A}"/>
              </a:ext>
            </a:extLst>
          </p:cNvPr>
          <p:cNvSpPr/>
          <p:nvPr/>
        </p:nvSpPr>
        <p:spPr>
          <a:xfrm>
            <a:off x="11568697" y="418472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7FDBD8BD-91BC-0042-9F89-D076E0BBA75B}"/>
              </a:ext>
            </a:extLst>
          </p:cNvPr>
          <p:cNvSpPr/>
          <p:nvPr/>
        </p:nvSpPr>
        <p:spPr>
          <a:xfrm>
            <a:off x="11568696" y="35325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F2335669-ACF6-3F4A-8AD0-CA2145113A14}"/>
              </a:ext>
            </a:extLst>
          </p:cNvPr>
          <p:cNvSpPr/>
          <p:nvPr/>
        </p:nvSpPr>
        <p:spPr>
          <a:xfrm>
            <a:off x="11568695" y="2921349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68D02BD-C40A-8942-BDFC-D0F50F89FA03}"/>
              </a:ext>
            </a:extLst>
          </p:cNvPr>
          <p:cNvSpPr/>
          <p:nvPr/>
        </p:nvSpPr>
        <p:spPr>
          <a:xfrm>
            <a:off x="7971416" y="3111921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9125405-2917-7848-8E26-BD8204484D9F}"/>
              </a:ext>
            </a:extLst>
          </p:cNvPr>
          <p:cNvSpPr/>
          <p:nvPr/>
        </p:nvSpPr>
        <p:spPr>
          <a:xfrm>
            <a:off x="13226022" y="306915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7760516-AE61-3743-9D32-2D9B9EAC6551}"/>
              </a:ext>
            </a:extLst>
          </p:cNvPr>
          <p:cNvSpPr/>
          <p:nvPr/>
        </p:nvSpPr>
        <p:spPr>
          <a:xfrm>
            <a:off x="12158339" y="2861630"/>
            <a:ext cx="819735" cy="500581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Group Practice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558301"/>
            <a:ext cx="11455068" cy="2373278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Write method that calls itself</a:t>
            </a:r>
          </a:p>
          <a:p>
            <a:pPr lvl="1">
              <a:buFont typeface="+mj-lt"/>
              <a:buAutoNum type="arabicPeriod"/>
            </a:pP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Tip – you can change the number of parameters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680389"/>
            <a:ext cx="10573887" cy="58022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Consider the method presented below: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280941" y="2439960"/>
            <a:ext cx="4364593" cy="1938992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/>
              </a:rPr>
              <a:t>public static int sum (int [] array){</a:t>
            </a:r>
          </a:p>
          <a:p>
            <a:r>
              <a:rPr lang="en-US" dirty="0">
                <a:latin typeface="Proxima Nova"/>
              </a:rPr>
              <a:t>   int s = 0;</a:t>
            </a:r>
          </a:p>
          <a:p>
            <a:r>
              <a:rPr lang="en-US" dirty="0">
                <a:latin typeface="Proxima Nova"/>
              </a:rPr>
              <a:t>   for(int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= 0;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 &lt; </a:t>
            </a:r>
            <a:r>
              <a:rPr lang="en-US" dirty="0" err="1">
                <a:latin typeface="Proxima Nova"/>
              </a:rPr>
              <a:t>array.length</a:t>
            </a:r>
            <a:r>
              <a:rPr lang="en-US" dirty="0">
                <a:latin typeface="Proxima Nova"/>
              </a:rPr>
              <a:t>; 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++)</a:t>
            </a:r>
          </a:p>
          <a:p>
            <a:r>
              <a:rPr lang="en-US" dirty="0">
                <a:latin typeface="Proxima Nova"/>
              </a:rPr>
              <a:t>       s += array[</a:t>
            </a:r>
            <a:r>
              <a:rPr lang="en-US" dirty="0" err="1">
                <a:latin typeface="Proxima Nova"/>
              </a:rPr>
              <a:t>i</a:t>
            </a:r>
            <a:r>
              <a:rPr lang="en-US" dirty="0">
                <a:latin typeface="Proxima Nova"/>
              </a:rPr>
              <a:t>];</a:t>
            </a:r>
          </a:p>
          <a:p>
            <a:r>
              <a:rPr lang="en-US" dirty="0">
                <a:latin typeface="Proxima Nova"/>
              </a:rPr>
              <a:t>   return s;</a:t>
            </a:r>
          </a:p>
          <a:p>
            <a:r>
              <a:rPr lang="en-US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02CE-506F-4418-9599-89351243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04" y="378802"/>
            <a:ext cx="12561453" cy="861774"/>
          </a:xfrm>
        </p:spPr>
        <p:txBody>
          <a:bodyPr/>
          <a:lstStyle/>
          <a:p>
            <a:r>
              <a:rPr lang="en-US" sz="4400" dirty="0"/>
              <a:t>Real Example and Sneak Peak Into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776A-2F26-487D-9E01-233B647C7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647" y="1499491"/>
            <a:ext cx="7565239" cy="5405839"/>
          </a:xfrm>
        </p:spPr>
        <p:txBody>
          <a:bodyPr/>
          <a:lstStyle/>
          <a:p>
            <a:r>
              <a:rPr lang="en-US" dirty="0"/>
              <a:t>Assume you have the following data structure</a:t>
            </a:r>
          </a:p>
          <a:p>
            <a:pPr lvl="1"/>
            <a:r>
              <a:rPr lang="en-US" dirty="0"/>
              <a:t>An array of values, but some values can be other arrays!</a:t>
            </a:r>
          </a:p>
          <a:p>
            <a:r>
              <a:rPr lang="en-US" dirty="0"/>
              <a:t>How do you represent all the different values?</a:t>
            </a:r>
          </a:p>
          <a:p>
            <a:r>
              <a:rPr lang="en-US" b="1" dirty="0"/>
              <a:t>Inheritance (and Polymorphism)</a:t>
            </a:r>
          </a:p>
          <a:p>
            <a:pPr lvl="1"/>
            <a:r>
              <a:rPr lang="en-US" dirty="0"/>
              <a:t>All Objects “inherit” from the class Object</a:t>
            </a:r>
          </a:p>
          <a:p>
            <a:pPr lvl="2"/>
            <a:r>
              <a:rPr lang="en-US" dirty="0"/>
              <a:t>Gains properties of Object </a:t>
            </a:r>
          </a:p>
          <a:p>
            <a:pPr lvl="2"/>
            <a:r>
              <a:rPr lang="en-US" dirty="0"/>
              <a:t>Which means you can store all objects as Objects</a:t>
            </a:r>
          </a:p>
          <a:p>
            <a:pPr lvl="2"/>
            <a:r>
              <a:rPr lang="en-US" dirty="0"/>
              <a:t>But you need to ‘cast’ back to do something useful</a:t>
            </a:r>
          </a:p>
          <a:p>
            <a:r>
              <a:rPr lang="en-US" dirty="0"/>
              <a:t>Now – the Real Example</a:t>
            </a:r>
          </a:p>
          <a:p>
            <a:pPr lvl="1"/>
            <a:r>
              <a:rPr lang="en-US" dirty="0"/>
              <a:t>How can I sum all the values across the structure to the right?</a:t>
            </a:r>
          </a:p>
          <a:p>
            <a:pPr lvl="2"/>
            <a:r>
              <a:rPr lang="en-US" dirty="0"/>
              <a:t>Would a loop work?</a:t>
            </a:r>
          </a:p>
          <a:p>
            <a:pPr lvl="3"/>
            <a:r>
              <a:rPr lang="en-US" dirty="0"/>
              <a:t>Why or why not?</a:t>
            </a:r>
          </a:p>
          <a:p>
            <a:r>
              <a:rPr lang="en-US" dirty="0"/>
              <a:t>Solution  - </a:t>
            </a:r>
            <a:r>
              <a:rPr lang="en-US" b="1" dirty="0"/>
              <a:t>Recursion</a:t>
            </a:r>
            <a:r>
              <a:rPr lang="en-US" dirty="0"/>
              <a:t>!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B5F29E-87D8-49A9-8A16-755ADDC94F51}"/>
              </a:ext>
            </a:extLst>
          </p:cNvPr>
          <p:cNvGrpSpPr/>
          <p:nvPr/>
        </p:nvGrpSpPr>
        <p:grpSpPr>
          <a:xfrm>
            <a:off x="8955314" y="1872343"/>
            <a:ext cx="667658" cy="2713060"/>
            <a:chOff x="8781143" y="1872343"/>
            <a:chExt cx="667658" cy="27130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0519C1-018C-4072-949F-550DC97B1EDB}"/>
                </a:ext>
              </a:extLst>
            </p:cNvPr>
            <p:cNvSpPr/>
            <p:nvPr/>
          </p:nvSpPr>
          <p:spPr>
            <a:xfrm>
              <a:off x="8781143" y="18723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C2B6ED-1014-4D01-8693-760A73FC389A}"/>
                </a:ext>
              </a:extLst>
            </p:cNvPr>
            <p:cNvSpPr/>
            <p:nvPr/>
          </p:nvSpPr>
          <p:spPr>
            <a:xfrm>
              <a:off x="8781143" y="2329543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8418BD-36A7-40EE-967A-BB0285FA0716}"/>
                </a:ext>
              </a:extLst>
            </p:cNvPr>
            <p:cNvSpPr/>
            <p:nvPr/>
          </p:nvSpPr>
          <p:spPr>
            <a:xfrm>
              <a:off x="8781143" y="2794000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C04C8D-5930-4F21-9EB4-5B14BCB7B778}"/>
                </a:ext>
              </a:extLst>
            </p:cNvPr>
            <p:cNvSpPr/>
            <p:nvPr/>
          </p:nvSpPr>
          <p:spPr>
            <a:xfrm>
              <a:off x="8781143" y="3258457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B696-171F-4F22-95B9-010CABD08F55}"/>
                </a:ext>
              </a:extLst>
            </p:cNvPr>
            <p:cNvSpPr/>
            <p:nvPr/>
          </p:nvSpPr>
          <p:spPr>
            <a:xfrm>
              <a:off x="8781143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4DC22-2A71-4B4C-B83E-4528A7AF6ED8}"/>
                </a:ext>
              </a:extLst>
            </p:cNvPr>
            <p:cNvSpPr/>
            <p:nvPr/>
          </p:nvSpPr>
          <p:spPr>
            <a:xfrm>
              <a:off x="8781143" y="412094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CA9480-DF01-401E-BA6C-76619C7D2756}"/>
              </a:ext>
            </a:extLst>
          </p:cNvPr>
          <p:cNvGrpSpPr/>
          <p:nvPr/>
        </p:nvGrpSpPr>
        <p:grpSpPr>
          <a:xfrm>
            <a:off x="10704286" y="2710409"/>
            <a:ext cx="2024744" cy="464457"/>
            <a:chOff x="10515600" y="2412866"/>
            <a:chExt cx="2024744" cy="4644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E46A59-851B-4A3F-914E-9C4111518B29}"/>
                </a:ext>
              </a:extLst>
            </p:cNvPr>
            <p:cNvSpPr/>
            <p:nvPr/>
          </p:nvSpPr>
          <p:spPr>
            <a:xfrm>
              <a:off x="10515600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3CB20-4FAF-4B0A-8A1E-CC96BE77929B}"/>
                </a:ext>
              </a:extLst>
            </p:cNvPr>
            <p:cNvSpPr/>
            <p:nvPr/>
          </p:nvSpPr>
          <p:spPr>
            <a:xfrm>
              <a:off x="11183258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93178-B24D-4B0E-8E47-C6A8E3473642}"/>
                </a:ext>
              </a:extLst>
            </p:cNvPr>
            <p:cNvSpPr/>
            <p:nvPr/>
          </p:nvSpPr>
          <p:spPr>
            <a:xfrm>
              <a:off x="11872686" y="2412866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0FE084-6376-4A0D-A978-FE948449AAE7}"/>
              </a:ext>
            </a:extLst>
          </p:cNvPr>
          <p:cNvGrpSpPr/>
          <p:nvPr/>
        </p:nvGrpSpPr>
        <p:grpSpPr>
          <a:xfrm>
            <a:off x="10384971" y="3970182"/>
            <a:ext cx="1335316" cy="464457"/>
            <a:chOff x="10181771" y="3653971"/>
            <a:chExt cx="1335316" cy="4644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FF1CF3-AA79-463A-BA9E-14A042D68D94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0AA0FD-B865-4354-8C79-F8BB97EDB5B9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@</a:t>
              </a: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8C433B0-8E9A-493C-922B-88F6BFAE961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9622972" y="2561772"/>
            <a:ext cx="1081314" cy="3808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BBE85EA-D346-4670-AAE8-B78F526D7C4B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9622972" y="3886200"/>
            <a:ext cx="761999" cy="3162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C89338-A058-4DDF-9885-BEA0E8B3BD88}"/>
              </a:ext>
            </a:extLst>
          </p:cNvPr>
          <p:cNvGrpSpPr/>
          <p:nvPr/>
        </p:nvGrpSpPr>
        <p:grpSpPr>
          <a:xfrm>
            <a:off x="11727543" y="4934909"/>
            <a:ext cx="1335316" cy="464457"/>
            <a:chOff x="10181771" y="3653971"/>
            <a:chExt cx="1335316" cy="4644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AE9D0B-036A-4F28-B891-00F106200D45}"/>
                </a:ext>
              </a:extLst>
            </p:cNvPr>
            <p:cNvSpPr/>
            <p:nvPr/>
          </p:nvSpPr>
          <p:spPr>
            <a:xfrm>
              <a:off x="10181771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3A0E59-C5B7-4A27-AB99-035491ED8EE3}"/>
                </a:ext>
              </a:extLst>
            </p:cNvPr>
            <p:cNvSpPr/>
            <p:nvPr/>
          </p:nvSpPr>
          <p:spPr>
            <a:xfrm>
              <a:off x="10849429" y="3653971"/>
              <a:ext cx="667658" cy="464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rPr>
                <a:t>2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ADD73C-3D20-4150-992A-E9A7049CBE2B}"/>
              </a:ext>
            </a:extLst>
          </p:cNvPr>
          <p:cNvCxnSpPr>
            <a:cxnSpLocks/>
            <a:stCxn id="15" idx="2"/>
            <a:endCxn id="25" idx="1"/>
          </p:cNvCxnSpPr>
          <p:nvPr/>
        </p:nvCxnSpPr>
        <p:spPr>
          <a:xfrm rot="16200000" flipH="1">
            <a:off x="11190751" y="4630345"/>
            <a:ext cx="732499" cy="341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937-771D-4059-81E2-0BE70620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Sneak Peak Solution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35B00-C6AE-467D-B8BF-31C76D741E56}"/>
              </a:ext>
            </a:extLst>
          </p:cNvPr>
          <p:cNvSpPr txBox="1"/>
          <p:nvPr/>
        </p:nvSpPr>
        <p:spPr>
          <a:xfrm>
            <a:off x="275770" y="1432473"/>
            <a:ext cx="1306285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RecursionExample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overload, for easier initial call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past end of array, return 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another array!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number plus something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                 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60C2F-F5DD-43A5-9A93-26861644E962}"/>
              </a:ext>
            </a:extLst>
          </p:cNvPr>
          <p:cNvSpPr txBox="1"/>
          <p:nvPr/>
        </p:nvSpPr>
        <p:spPr>
          <a:xfrm>
            <a:off x="9768114" y="6664674"/>
            <a:ext cx="44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values for the answer…</a:t>
            </a:r>
          </a:p>
        </p:txBody>
      </p:sp>
    </p:spTree>
    <p:extLst>
      <p:ext uri="{BB962C8B-B14F-4D97-AF65-F5344CB8AC3E}">
        <p14:creationId xmlns:p14="http://schemas.microsoft.com/office/powerpoint/2010/main" val="38304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A58583-C1CB-442E-B4B2-992305C2E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EDA486-473A-4896-BF03-20A328BFB43D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06ed288-fd75-4b50-bbed-f5a5df88c31c"/>
    <ds:schemaRef ds:uri="92c41bee-f0ee-4aa6-9399-a35fbb88351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0AC095-0B39-45D2-8F35-EC4BFB494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1300</Words>
  <Application>Microsoft Office PowerPoint</Application>
  <PresentationFormat>Custom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Times New Roman</vt:lpstr>
      <vt:lpstr>Vitesse Light</vt:lpstr>
      <vt:lpstr>Wingdings</vt:lpstr>
      <vt:lpstr>Office Theme</vt:lpstr>
      <vt:lpstr>1_Office Theme</vt:lpstr>
      <vt:lpstr>PowerPoint Presentation</vt:lpstr>
      <vt:lpstr>Announcements</vt:lpstr>
      <vt:lpstr>Recursion</vt:lpstr>
      <vt:lpstr>Recursion Factorial Walk Through  </vt:lpstr>
      <vt:lpstr>Recursion – String Reverse</vt:lpstr>
      <vt:lpstr>Reverse String Walk Through</vt:lpstr>
      <vt:lpstr>Recursion – Group Practice</vt:lpstr>
      <vt:lpstr>Real Example and Sneak Peak Into Inheritance</vt:lpstr>
      <vt:lpstr>Sneak Peak Solution 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18</cp:revision>
  <dcterms:created xsi:type="dcterms:W3CDTF">2020-04-18T04:30:18Z</dcterms:created>
  <dcterms:modified xsi:type="dcterms:W3CDTF">2023-10-27T18:30:01Z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