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2" r:id="rId6"/>
    <p:sldId id="257" r:id="rId7"/>
    <p:sldId id="273" r:id="rId8"/>
    <p:sldId id="275" r:id="rId9"/>
    <p:sldId id="274" r:id="rId10"/>
    <p:sldId id="258" r:id="rId11"/>
    <p:sldId id="262" r:id="rId12"/>
    <p:sldId id="259" r:id="rId13"/>
    <p:sldId id="260" r:id="rId14"/>
    <p:sldId id="261" r:id="rId15"/>
    <p:sldId id="263" r:id="rId1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84" y="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83F1AA9E-2B53-413F-86E1-8572658E8DE4}"/>
  </pc:docChgLst>
  <pc:docChgLst>
    <pc:chgData name="Marcia Moraes" userId="c9c67e8a-58e2-4733-9a1c-5d44fec4775b" providerId="ADAL" clId="{2F1B65FC-060D-42F8-8FEE-028F5DDA42EE}"/>
    <pc:docChg chg="custSel modSld">
      <pc:chgData name="Marcia Moraes" userId="c9c67e8a-58e2-4733-9a1c-5d44fec4775b" providerId="ADAL" clId="{2F1B65FC-060D-42F8-8FEE-028F5DDA42EE}" dt="2023-10-30T18:13:58.019" v="2"/>
      <pc:docMkLst>
        <pc:docMk/>
      </pc:docMkLst>
      <pc:sldChg chg="addSp delSp modSp">
        <pc:chgData name="Marcia Moraes" userId="c9c67e8a-58e2-4733-9a1c-5d44fec4775b" providerId="ADAL" clId="{2F1B65FC-060D-42F8-8FEE-028F5DDA42EE}" dt="2023-10-30T18:13:58.019" v="2"/>
        <pc:sldMkLst>
          <pc:docMk/>
          <pc:sldMk cId="2571368551" sldId="272"/>
        </pc:sldMkLst>
        <pc:spChg chg="del">
          <ac:chgData name="Marcia Moraes" userId="c9c67e8a-58e2-4733-9a1c-5d44fec4775b" providerId="ADAL" clId="{2F1B65FC-060D-42F8-8FEE-028F5DDA42EE}" dt="2023-10-30T18:13:45.002" v="1" actId="478"/>
          <ac:spMkLst>
            <pc:docMk/>
            <pc:sldMk cId="2571368551" sldId="272"/>
            <ac:spMk id="5" creationId="{1E54CBCD-3447-4F03-970A-F1628F46BEF2}"/>
          </ac:spMkLst>
        </pc:spChg>
        <pc:spChg chg="mod">
          <ac:chgData name="Marcia Moraes" userId="c9c67e8a-58e2-4733-9a1c-5d44fec4775b" providerId="ADAL" clId="{2F1B65FC-060D-42F8-8FEE-028F5DDA42EE}" dt="2023-10-30T18:13:40.473" v="0" actId="20577"/>
          <ac:spMkLst>
            <pc:docMk/>
            <pc:sldMk cId="2571368551" sldId="272"/>
            <ac:spMk id="7" creationId="{F2512C30-6CF1-49E5-A760-3AE7AEE26CBE}"/>
          </ac:spMkLst>
        </pc:spChg>
        <pc:spChg chg="add">
          <ac:chgData name="Marcia Moraes" userId="c9c67e8a-58e2-4733-9a1c-5d44fec4775b" providerId="ADAL" clId="{2F1B65FC-060D-42F8-8FEE-028F5DDA42EE}" dt="2023-10-30T18:13:58.019" v="2"/>
          <ac:spMkLst>
            <pc:docMk/>
            <pc:sldMk cId="2571368551" sldId="272"/>
            <ac:spMk id="10" creationId="{66555DE1-A8B6-487A-A5B5-393C7779DC95}"/>
          </ac:spMkLst>
        </pc:spChg>
        <pc:graphicFrameChg chg="add">
          <ac:chgData name="Marcia Moraes" userId="c9c67e8a-58e2-4733-9a1c-5d44fec4775b" providerId="ADAL" clId="{2F1B65FC-060D-42F8-8FEE-028F5DDA42EE}" dt="2023-10-30T18:13:58.019" v="2"/>
          <ac:graphicFrameMkLst>
            <pc:docMk/>
            <pc:sldMk cId="2571368551" sldId="272"/>
            <ac:graphicFrameMk id="11" creationId="{921825B0-08B4-4D5E-BD7F-5A0D8BA1377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52423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408506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6928390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381172"/>
            <a:ext cx="35627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U-CompSci-CS163-4/Handouts/tree/main/ClassExamples/11AbstractClassInterface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lang/Comparable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Abstract Classes and Interfaces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7487-CC87-DA49-8E5F-0F62A0E3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46" y="-184035"/>
            <a:ext cx="12561453" cy="1015663"/>
          </a:xfrm>
        </p:spPr>
        <p:txBody>
          <a:bodyPr/>
          <a:lstStyle/>
          <a:p>
            <a:r>
              <a:rPr lang="en-US" dirty="0"/>
              <a:t>Interface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4C7B9E-3EFB-2340-ABD4-8D39A4ADE720}"/>
              </a:ext>
            </a:extLst>
          </p:cNvPr>
          <p:cNvSpPr/>
          <p:nvPr/>
        </p:nvSpPr>
        <p:spPr>
          <a:xfrm>
            <a:off x="288207" y="744230"/>
            <a:ext cx="11011163" cy="655564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Paladin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AbstractJob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MeleeType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HealerType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double 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1.6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getJobModifier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modifier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double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getCureModifier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double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10.5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boolean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hasSwordAttack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true;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calcSwordDamage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getJobModifier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D49591-C34D-0B41-AAFD-518E9636BE6D}"/>
              </a:ext>
            </a:extLst>
          </p:cNvPr>
          <p:cNvSpPr/>
          <p:nvPr/>
        </p:nvSpPr>
        <p:spPr>
          <a:xfrm>
            <a:off x="8967685" y="3373034"/>
            <a:ext cx="4312294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MeleeType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hasSwordAttack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calcSwordDamage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A887AF-9028-4142-8EBF-5736A210D279}"/>
              </a:ext>
            </a:extLst>
          </p:cNvPr>
          <p:cNvSpPr/>
          <p:nvPr/>
        </p:nvSpPr>
        <p:spPr>
          <a:xfrm>
            <a:off x="8969829" y="1569348"/>
            <a:ext cx="4352471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HealerType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getCureModifier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E5740D-DE5D-FF45-AA91-A2B7733FAC33}"/>
              </a:ext>
            </a:extLst>
          </p:cNvPr>
          <p:cNvCxnSpPr>
            <a:cxnSpLocks/>
          </p:cNvCxnSpPr>
          <p:nvPr/>
        </p:nvCxnSpPr>
        <p:spPr>
          <a:xfrm>
            <a:off x="6075727" y="1155699"/>
            <a:ext cx="143541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9ABCE009-75DA-934C-B0CB-AE336D59A2F0}"/>
              </a:ext>
            </a:extLst>
          </p:cNvPr>
          <p:cNvSpPr/>
          <p:nvPr/>
        </p:nvSpPr>
        <p:spPr>
          <a:xfrm>
            <a:off x="8204200" y="1624485"/>
            <a:ext cx="535216" cy="117651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FD8EBAF-7B58-7143-BB18-B8A486F182B0}"/>
              </a:ext>
            </a:extLst>
          </p:cNvPr>
          <p:cNvSpPr/>
          <p:nvPr/>
        </p:nvSpPr>
        <p:spPr>
          <a:xfrm>
            <a:off x="8580666" y="3496193"/>
            <a:ext cx="317500" cy="1176511"/>
          </a:xfrm>
          <a:prstGeom prst="leftBrace">
            <a:avLst>
              <a:gd name="adj1" fmla="val 8333"/>
              <a:gd name="adj2" fmla="val 5762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DC7A28B-FC27-E044-B149-10A7FC512CC6}"/>
              </a:ext>
            </a:extLst>
          </p:cNvPr>
          <p:cNvSpPr/>
          <p:nvPr/>
        </p:nvSpPr>
        <p:spPr>
          <a:xfrm>
            <a:off x="5669327" y="2892787"/>
            <a:ext cx="406400" cy="1944623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C19C4A1C-27BC-D54E-B26D-D1B82B40490E}"/>
              </a:ext>
            </a:extLst>
          </p:cNvPr>
          <p:cNvSpPr/>
          <p:nvPr/>
        </p:nvSpPr>
        <p:spPr>
          <a:xfrm>
            <a:off x="7956550" y="5267658"/>
            <a:ext cx="406400" cy="17605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57CDDADD-FDED-6B43-A32D-ACCC8AC5BE5C}"/>
              </a:ext>
            </a:extLst>
          </p:cNvPr>
          <p:cNvCxnSpPr>
            <a:cxnSpLocks/>
            <a:stCxn id="11" idx="1"/>
            <a:endCxn id="13" idx="1"/>
          </p:cNvCxnSpPr>
          <p:nvPr/>
        </p:nvCxnSpPr>
        <p:spPr>
          <a:xfrm rot="10800000" flipV="1">
            <a:off x="6075728" y="2212741"/>
            <a:ext cx="2128473" cy="1652358"/>
          </a:xfrm>
          <a:prstGeom prst="curvedConnector3">
            <a:avLst>
              <a:gd name="adj1" fmla="val 6641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402A9B27-87A1-C44E-B48C-BC1294F87C41}"/>
              </a:ext>
            </a:extLst>
          </p:cNvPr>
          <p:cNvCxnSpPr>
            <a:cxnSpLocks/>
            <a:stCxn id="12" idx="1"/>
            <a:endCxn id="14" idx="1"/>
          </p:cNvCxnSpPr>
          <p:nvPr/>
        </p:nvCxnSpPr>
        <p:spPr>
          <a:xfrm rot="10800000" flipV="1">
            <a:off x="8362950" y="4174098"/>
            <a:ext cx="217716" cy="1973815"/>
          </a:xfrm>
          <a:prstGeom prst="curvedConnector3">
            <a:avLst>
              <a:gd name="adj1" fmla="val -483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08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4D79-9845-0F43-9D51-3A0D68B4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6" y="-96042"/>
            <a:ext cx="12561453" cy="1015663"/>
          </a:xfrm>
        </p:spPr>
        <p:txBody>
          <a:bodyPr/>
          <a:lstStyle/>
          <a:p>
            <a:r>
              <a:rPr lang="en-US" dirty="0"/>
              <a:t>Interface Example in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74261-9D4E-8043-B97D-FE2185C21E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332" y="765348"/>
            <a:ext cx="5163125" cy="2376283"/>
          </a:xfrm>
        </p:spPr>
        <p:txBody>
          <a:bodyPr/>
          <a:lstStyle/>
          <a:p>
            <a:r>
              <a:rPr lang="en-US" sz="2400" dirty="0"/>
              <a:t>Comparable</a:t>
            </a:r>
          </a:p>
          <a:p>
            <a:pPr lvl="1"/>
            <a:r>
              <a:rPr lang="en-US" sz="1800" dirty="0"/>
              <a:t>requires you implement  .</a:t>
            </a:r>
            <a:r>
              <a:rPr lang="en-US" sz="1800" dirty="0" err="1"/>
              <a:t>compareTo</a:t>
            </a:r>
            <a:r>
              <a:rPr lang="en-US" sz="1800" dirty="0"/>
              <a:t>(T obj)</a:t>
            </a:r>
          </a:p>
          <a:p>
            <a:pPr lvl="1"/>
            <a:r>
              <a:rPr lang="en-US" sz="1800" dirty="0"/>
              <a:t>T is your object</a:t>
            </a:r>
          </a:p>
          <a:p>
            <a:pPr lvl="1"/>
            <a:r>
              <a:rPr lang="en-US" sz="1800" dirty="0"/>
              <a:t>Allows you to sort based on your own ideas!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1C467F-92E5-544B-8E2A-14E365549C3F}"/>
              </a:ext>
            </a:extLst>
          </p:cNvPr>
          <p:cNvSpPr/>
          <p:nvPr/>
        </p:nvSpPr>
        <p:spPr>
          <a:xfrm>
            <a:off x="460791" y="3141632"/>
            <a:ext cx="11274009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Paladin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AbstractJob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implements Comparable&lt;Paladin&gt;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double 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1.6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getJobModifier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(Paladin obj2)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name.compareTo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(obj2.name); 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CC783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Paladin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 name) {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(name);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8CB236-2CE3-AB47-8999-5BFBBB2FE888}"/>
              </a:ext>
            </a:extLst>
          </p:cNvPr>
          <p:cNvSpPr/>
          <p:nvPr/>
        </p:nvSpPr>
        <p:spPr>
          <a:xfrm>
            <a:off x="5294743" y="740823"/>
            <a:ext cx="8458201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&lt;Paladin&gt; list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Paladin(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"Cecil"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Paladin(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"Caliban"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(list); // puts Caliban before Cecil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(list); // Caliban, Cecil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C8C3A9-FE13-DD46-98C6-6407B514C5A9}"/>
              </a:ext>
            </a:extLst>
          </p:cNvPr>
          <p:cNvSpPr/>
          <p:nvPr/>
        </p:nvSpPr>
        <p:spPr>
          <a:xfrm>
            <a:off x="7193001" y="5018314"/>
            <a:ext cx="3148428" cy="93536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800" dirty="0">
                <a:latin typeface="Proxima Nova" charset="0"/>
                <a:ea typeface="Proxima Nova" charset="0"/>
                <a:cs typeface="Proxima Nova" charset="0"/>
              </a:rPr>
              <a:t>-1 if less than</a:t>
            </a:r>
          </a:p>
          <a:p>
            <a:pPr algn="ctr"/>
            <a:r>
              <a:rPr lang="en-US" sz="1800" dirty="0">
                <a:latin typeface="Proxima Nova" charset="0"/>
                <a:ea typeface="Proxima Nova" charset="0"/>
                <a:cs typeface="Proxima Nova" charset="0"/>
              </a:rPr>
              <a:t>0 if equal</a:t>
            </a:r>
          </a:p>
          <a:p>
            <a:pPr algn="ctr"/>
            <a:r>
              <a:rPr lang="en-US" sz="1800" dirty="0">
                <a:latin typeface="Proxima Nova" charset="0"/>
                <a:ea typeface="Proxima Nova" charset="0"/>
                <a:cs typeface="Proxima Nova" charset="0"/>
              </a:rPr>
              <a:t>1 if greater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26B1F70E-60BA-864A-842C-E4A7C7DA45CC}"/>
              </a:ext>
            </a:extLst>
          </p:cNvPr>
          <p:cNvCxnSpPr>
            <a:cxnSpLocks/>
          </p:cNvCxnSpPr>
          <p:nvPr/>
        </p:nvCxnSpPr>
        <p:spPr>
          <a:xfrm rot="5400000">
            <a:off x="3382496" y="2805553"/>
            <a:ext cx="3037114" cy="19544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85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677C-5E9D-BA45-B9ED-0DB234643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75" y="136189"/>
            <a:ext cx="12561453" cy="1015663"/>
          </a:xfrm>
        </p:spPr>
        <p:txBody>
          <a:bodyPr/>
          <a:lstStyle/>
          <a:p>
            <a:r>
              <a:rPr lang="en-US" dirty="0"/>
              <a:t>Interface Practice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AD85F-6D71-420D-9CF4-AFEA9B4374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220" y="1378979"/>
            <a:ext cx="11505951" cy="1177310"/>
          </a:xfrm>
        </p:spPr>
        <p:txBody>
          <a:bodyPr/>
          <a:lstStyle/>
          <a:p>
            <a:r>
              <a:rPr lang="en-US" sz="2400" dirty="0"/>
              <a:t>Implement a list of Countries that can be ordered by their area.</a:t>
            </a:r>
          </a:p>
          <a:p>
            <a:r>
              <a:rPr lang="en-US" sz="2400" dirty="0"/>
              <a:t>Need to implement interface Comparable and the method </a:t>
            </a:r>
            <a:r>
              <a:rPr lang="en-US" sz="2400" dirty="0" err="1"/>
              <a:t>compareTo</a:t>
            </a:r>
            <a:r>
              <a:rPr lang="en-US" sz="2400" dirty="0"/>
              <a:t> the areas.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C5FB7FF-BAFB-4D54-9981-06A67064EA38}"/>
              </a:ext>
            </a:extLst>
          </p:cNvPr>
          <p:cNvGrpSpPr/>
          <p:nvPr/>
        </p:nvGrpSpPr>
        <p:grpSpPr>
          <a:xfrm>
            <a:off x="1013967" y="3026288"/>
            <a:ext cx="10252747" cy="3531059"/>
            <a:chOff x="716685" y="3720429"/>
            <a:chExt cx="9626858" cy="353105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A9849B9-8FBB-4ECF-9A86-877FE9297356}"/>
                </a:ext>
              </a:extLst>
            </p:cNvPr>
            <p:cNvGrpSpPr/>
            <p:nvPr/>
          </p:nvGrpSpPr>
          <p:grpSpPr>
            <a:xfrm>
              <a:off x="716685" y="3720429"/>
              <a:ext cx="4255220" cy="1405012"/>
              <a:chOff x="716685" y="3720429"/>
              <a:chExt cx="4255220" cy="140501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58F786-1812-422E-B987-C775EB766395}"/>
                  </a:ext>
                </a:extLst>
              </p:cNvPr>
              <p:cNvSpPr txBox="1"/>
              <p:nvPr/>
            </p:nvSpPr>
            <p:spPr>
              <a:xfrm>
                <a:off x="911722" y="3826916"/>
                <a:ext cx="3687228" cy="3295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&lt;&lt;interface&gt;&gt; Comparable&lt;T&gt;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D15437E-50F2-4BB0-A7FD-E143BD858646}"/>
                  </a:ext>
                </a:extLst>
              </p:cNvPr>
              <p:cNvSpPr/>
              <p:nvPr/>
            </p:nvSpPr>
            <p:spPr>
              <a:xfrm>
                <a:off x="716687" y="3720429"/>
                <a:ext cx="4201469" cy="14050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endParaRPr lang="en-US" dirty="0"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CE183C0-FCF0-4AA0-A098-4AC367E67D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685" y="4271253"/>
                <a:ext cx="420147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E9E1B7-5B2E-48DB-8698-BB14D000CC3A}"/>
                  </a:ext>
                </a:extLst>
              </p:cNvPr>
              <p:cNvSpPr txBox="1"/>
              <p:nvPr/>
            </p:nvSpPr>
            <p:spPr>
              <a:xfrm>
                <a:off x="877933" y="4417554"/>
                <a:ext cx="40939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  <a:r>
                  <a:rPr lang="en-US" dirty="0" err="1"/>
                  <a:t>compareTo</a:t>
                </a:r>
                <a:r>
                  <a:rPr lang="en-US" dirty="0"/>
                  <a:t>(O : T): int</a:t>
                </a:r>
              </a:p>
              <a:p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06C3B8-9BB0-41C2-A480-4BEEFB612331}"/>
                </a:ext>
              </a:extLst>
            </p:cNvPr>
            <p:cNvGrpSpPr/>
            <p:nvPr/>
          </p:nvGrpSpPr>
          <p:grpSpPr>
            <a:xfrm>
              <a:off x="6057012" y="3720429"/>
              <a:ext cx="4201471" cy="3189602"/>
              <a:chOff x="9248714" y="4049072"/>
              <a:chExt cx="4201471" cy="318960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A9229F-6343-479F-B2AC-EEECECABCD59}"/>
                  </a:ext>
                </a:extLst>
              </p:cNvPr>
              <p:cNvSpPr txBox="1"/>
              <p:nvPr/>
            </p:nvSpPr>
            <p:spPr>
              <a:xfrm>
                <a:off x="10668739" y="4183386"/>
                <a:ext cx="1082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Country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E269A84-14CA-4DEE-8CCC-A22B0F8F3B93}"/>
                  </a:ext>
                </a:extLst>
              </p:cNvPr>
              <p:cNvSpPr/>
              <p:nvPr/>
            </p:nvSpPr>
            <p:spPr>
              <a:xfrm>
                <a:off x="9248716" y="4049072"/>
                <a:ext cx="4201469" cy="31896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endParaRPr lang="en-US" dirty="0"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D0C0586-16F5-4E74-97CB-A717EED82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48714" y="4717809"/>
                <a:ext cx="420147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2E6D36-BB32-497D-9F5F-231FA657E416}"/>
                </a:ext>
              </a:extLst>
            </p:cNvPr>
            <p:cNvSpPr txBox="1"/>
            <p:nvPr/>
          </p:nvSpPr>
          <p:spPr>
            <a:xfrm>
              <a:off x="6249571" y="4389166"/>
              <a:ext cx="409397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-name: String</a:t>
              </a:r>
            </a:p>
            <a:p>
              <a:r>
                <a:rPr lang="en-US" dirty="0"/>
                <a:t>-area: double</a:t>
              </a:r>
            </a:p>
            <a:p>
              <a:r>
                <a:rPr lang="en-US" dirty="0"/>
                <a:t>+Country(</a:t>
              </a:r>
              <a:r>
                <a:rPr lang="en-US" dirty="0" err="1"/>
                <a:t>name:String</a:t>
              </a:r>
              <a:r>
                <a:rPr lang="en-US" dirty="0"/>
                <a:t>, </a:t>
              </a:r>
              <a:r>
                <a:rPr lang="en-US" dirty="0" err="1"/>
                <a:t>area:double</a:t>
              </a:r>
              <a:r>
                <a:rPr lang="en-US" dirty="0"/>
                <a:t>)</a:t>
              </a:r>
            </a:p>
            <a:p>
              <a:r>
                <a:rPr lang="en-US" dirty="0"/>
                <a:t>+</a:t>
              </a:r>
              <a:r>
                <a:rPr lang="en-US" dirty="0" err="1"/>
                <a:t>getName</a:t>
              </a:r>
              <a:r>
                <a:rPr lang="en-US" dirty="0"/>
                <a:t>():String</a:t>
              </a:r>
            </a:p>
            <a:p>
              <a:r>
                <a:rPr lang="en-US" dirty="0"/>
                <a:t>+</a:t>
              </a:r>
              <a:r>
                <a:rPr lang="en-US" dirty="0" err="1"/>
                <a:t>getArea</a:t>
              </a:r>
              <a:r>
                <a:rPr lang="en-US" dirty="0"/>
                <a:t>():double</a:t>
              </a:r>
            </a:p>
            <a:p>
              <a:r>
                <a:rPr lang="en-US" dirty="0"/>
                <a:t>+equals(other: Country): </a:t>
              </a:r>
              <a:r>
                <a:rPr lang="en-US" dirty="0" err="1"/>
                <a:t>boolean</a:t>
              </a:r>
              <a:endParaRPr lang="en-US" dirty="0"/>
            </a:p>
            <a:p>
              <a:r>
                <a:rPr lang="en-US" dirty="0"/>
                <a:t>+</a:t>
              </a:r>
              <a:r>
                <a:rPr lang="en-US" dirty="0" err="1"/>
                <a:t>compareTo</a:t>
              </a:r>
              <a:r>
                <a:rPr lang="en-US" dirty="0"/>
                <a:t>(other: Country): int</a:t>
              </a:r>
            </a:p>
            <a:p>
              <a:endParaRPr lang="en-US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39C838C-3152-46AC-A09D-119445C51C0B}"/>
                </a:ext>
              </a:extLst>
            </p:cNvPr>
            <p:cNvCxnSpPr/>
            <p:nvPr/>
          </p:nvCxnSpPr>
          <p:spPr>
            <a:xfrm flipH="1">
              <a:off x="4971905" y="4156478"/>
              <a:ext cx="1003593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047C3B2-5DEF-460B-952F-AF595C96AC07}"/>
              </a:ext>
            </a:extLst>
          </p:cNvPr>
          <p:cNvSpPr txBox="1"/>
          <p:nvPr/>
        </p:nvSpPr>
        <p:spPr>
          <a:xfrm>
            <a:off x="653143" y="6751215"/>
            <a:ext cx="7305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Download Abstract class and Interface – classes for this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84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18" y="66568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512C30-6CF1-49E5-A760-3AE7AEE26CBE}"/>
              </a:ext>
            </a:extLst>
          </p:cNvPr>
          <p:cNvSpPr txBox="1"/>
          <p:nvPr/>
        </p:nvSpPr>
        <p:spPr>
          <a:xfrm>
            <a:off x="363024" y="999495"/>
            <a:ext cx="977157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23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15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24 (zyBooks)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–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Practical Project Lecture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11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F7FF9-136C-43A9-8EBE-3AE6DB6A86E0}"/>
              </a:ext>
            </a:extLst>
          </p:cNvPr>
          <p:cNvSpPr txBox="1"/>
          <p:nvPr/>
        </p:nvSpPr>
        <p:spPr>
          <a:xfrm>
            <a:off x="511628" y="6346371"/>
            <a:ext cx="4942115" cy="8925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dirty="0"/>
              <a:t>NEXT WEEK – Exam 3 Week</a:t>
            </a:r>
          </a:p>
          <a:p>
            <a:r>
              <a:rPr lang="en-US" sz="2600" dirty="0"/>
              <a:t>Catch up, if you need!</a:t>
            </a:r>
          </a:p>
        </p:txBody>
      </p:sp>
      <p:pic>
        <p:nvPicPr>
          <p:cNvPr id="9" name="Picture 2" descr="Top 75 Hard Work Quotes (CONFIDENCE)">
            <a:extLst>
              <a:ext uri="{FF2B5EF4-FFF2-40B4-BE49-F238E27FC236}">
                <a16:creationId xmlns:a16="http://schemas.microsoft.com/office/drawing/2014/main" id="{498EB895-EF8A-443A-9500-8E94466A0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800" y="72696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555DE1-A8B6-487A-A5B5-393C7779DC95}"/>
              </a:ext>
            </a:extLst>
          </p:cNvPr>
          <p:cNvSpPr txBox="1"/>
          <p:nvPr/>
        </p:nvSpPr>
        <p:spPr>
          <a:xfrm flipH="1">
            <a:off x="9942181" y="3648975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21825B0-08B4-4D5E-BD7F-5A0D8BA13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304119"/>
              </p:ext>
            </p:extLst>
          </p:nvPr>
        </p:nvGraphicFramePr>
        <p:xfrm>
          <a:off x="9987253" y="4063757"/>
          <a:ext cx="3572199" cy="32538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5468">
                  <a:extLst>
                    <a:ext uri="{9D8B030D-6E8A-4147-A177-3AD203B41FA5}">
                      <a16:colId xmlns:a16="http://schemas.microsoft.com/office/drawing/2014/main" val="1333462331"/>
                    </a:ext>
                  </a:extLst>
                </a:gridCol>
                <a:gridCol w="2466731">
                  <a:extLst>
                    <a:ext uri="{9D8B030D-6E8A-4147-A177-3AD203B41FA5}">
                      <a16:colId xmlns:a16="http://schemas.microsoft.com/office/drawing/2014/main" val="668155110"/>
                    </a:ext>
                  </a:extLst>
                </a:gridCol>
              </a:tblGrid>
              <a:tr h="1653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Time : Room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63206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Monday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- 2 PM : CSB 120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86997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Tuesday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88044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Wednesday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78555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Thursday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60062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Friday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865624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Saturday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46368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Sunday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039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E14BDD-66C0-C742-B76F-96253E7BC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303324"/>
            <a:ext cx="12561453" cy="1015663"/>
          </a:xfrm>
        </p:spPr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8D317-AF85-44B1-A186-F8334C0B02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3016" y="1622310"/>
            <a:ext cx="4858327" cy="3411768"/>
          </a:xfrm>
        </p:spPr>
        <p:txBody>
          <a:bodyPr/>
          <a:lstStyle/>
          <a:p>
            <a:r>
              <a:rPr lang="en-US" sz="2400" dirty="0"/>
              <a:t>Define the following elements:</a:t>
            </a:r>
          </a:p>
          <a:p>
            <a:r>
              <a:rPr lang="en-US" sz="2400" dirty="0"/>
              <a:t>Interface </a:t>
            </a:r>
          </a:p>
          <a:p>
            <a:r>
              <a:rPr lang="en-US" sz="2400" dirty="0"/>
              <a:t>Methods that are overwritten</a:t>
            </a:r>
          </a:p>
          <a:p>
            <a:r>
              <a:rPr lang="en-US" sz="2400" dirty="0" err="1"/>
              <a:t>Superclasses</a:t>
            </a:r>
            <a:r>
              <a:rPr lang="en-US" sz="2400" dirty="0"/>
              <a:t> and Subclasses </a:t>
            </a:r>
          </a:p>
          <a:p>
            <a:r>
              <a:rPr lang="en-US" sz="2400" dirty="0"/>
              <a:t>Does </a:t>
            </a:r>
            <a:r>
              <a:rPr lang="en-US" sz="2400" dirty="0" err="1"/>
              <a:t>getArea</a:t>
            </a:r>
            <a:r>
              <a:rPr lang="en-US" sz="2400" dirty="0"/>
              <a:t>() really make sense for Shape?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5008FA-1C99-459F-91DB-EDA0311E9735}"/>
              </a:ext>
            </a:extLst>
          </p:cNvPr>
          <p:cNvPicPr/>
          <p:nvPr/>
        </p:nvPicPr>
        <p:blipFill rotWithShape="1">
          <a:blip r:embed="rId2"/>
          <a:srcRect l="23021" t="14562" r="20100" b="6926"/>
          <a:stretch/>
        </p:blipFill>
        <p:spPr bwMode="auto">
          <a:xfrm>
            <a:off x="5116286" y="1"/>
            <a:ext cx="8701313" cy="73243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0248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E14BDD-66C0-C742-B76F-96253E7BC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230344"/>
            <a:ext cx="12561453" cy="1015663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3F2AE-C8B6-2240-930D-DE09FC1BA0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3"/>
            <a:ext cx="12561453" cy="4844275"/>
          </a:xfrm>
        </p:spPr>
        <p:txBody>
          <a:bodyPr/>
          <a:lstStyle/>
          <a:p>
            <a:r>
              <a:rPr lang="en-US" sz="2800" dirty="0"/>
              <a:t>Creates an is-a relationship between classes</a:t>
            </a:r>
          </a:p>
          <a:p>
            <a:r>
              <a:rPr lang="en-US" sz="2800" dirty="0"/>
              <a:t>Allows fully implemented 'more generalized' classes as the super classes </a:t>
            </a:r>
          </a:p>
          <a:p>
            <a:pPr lvl="1"/>
            <a:r>
              <a:rPr lang="en-US" sz="2600" dirty="0"/>
              <a:t>specialized subclasses as the subclasses inherits instance variables and methods from the super class</a:t>
            </a:r>
          </a:p>
          <a:p>
            <a:r>
              <a:rPr lang="en-US" sz="2800" dirty="0"/>
              <a:t>Uses the key word extends</a:t>
            </a:r>
          </a:p>
          <a:p>
            <a:pPr lvl="1"/>
            <a:r>
              <a:rPr lang="en-US" sz="2600" dirty="0"/>
              <a:t>can only extend / inherited from one immediate parent (but can have 'chain' of parents)</a:t>
            </a:r>
          </a:p>
          <a:p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CAC9AE-70A7-466E-A94A-21B2EAA17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782" y="5720021"/>
            <a:ext cx="9514761" cy="14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3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E14BDD-66C0-C742-B76F-96253E7B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3F2AE-C8B6-2240-930D-DE09FC1BA0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102260"/>
          </a:xfrm>
        </p:spPr>
        <p:txBody>
          <a:bodyPr/>
          <a:lstStyle/>
          <a:p>
            <a:r>
              <a:rPr lang="en-US" sz="2800" dirty="0"/>
              <a:t>Allows the subclass to be declared as the super</a:t>
            </a:r>
          </a:p>
          <a:p>
            <a:pPr lvl="1"/>
            <a:r>
              <a:rPr lang="en-US" sz="2600" dirty="0"/>
              <a:t>actually a subclass can 'substitute' in for the super</a:t>
            </a:r>
          </a:p>
          <a:p>
            <a:pPr marL="699614" lvl="1" indent="0">
              <a:buNone/>
            </a:pPr>
            <a:endParaRPr lang="en-US" sz="2600" dirty="0"/>
          </a:p>
          <a:p>
            <a:r>
              <a:rPr lang="en-US" sz="2800" dirty="0"/>
              <a:t>Extremely useful for things like Arrays and </a:t>
            </a:r>
            <a:r>
              <a:rPr lang="en-US" sz="2800" dirty="0" err="1"/>
              <a:t>ArrayLists</a:t>
            </a:r>
            <a:endParaRPr lang="en-US" sz="2600" dirty="0"/>
          </a:p>
          <a:p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2C584A-DDA1-4EE4-BFFA-DA8C72CED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480" y="4386149"/>
            <a:ext cx="10148583" cy="293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6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E14BDD-66C0-C742-B76F-96253E7BC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3516"/>
            <a:ext cx="12561453" cy="1015663"/>
          </a:xfrm>
        </p:spPr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3F2AE-C8B6-2240-930D-DE09FC1BA0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560" y="1204776"/>
            <a:ext cx="12561453" cy="6112314"/>
          </a:xfrm>
        </p:spPr>
        <p:txBody>
          <a:bodyPr/>
          <a:lstStyle/>
          <a:p>
            <a:r>
              <a:rPr lang="en-US" sz="2800" dirty="0"/>
              <a:t>What if a method you write, needs specific information?</a:t>
            </a:r>
          </a:p>
          <a:p>
            <a:pPr lvl="1"/>
            <a:r>
              <a:rPr lang="en-US" sz="2600" dirty="0"/>
              <a:t>Unique to subtypes / children</a:t>
            </a:r>
          </a:p>
          <a:p>
            <a:pPr lvl="1"/>
            <a:r>
              <a:rPr lang="en-US" sz="2600" dirty="0"/>
              <a:t>BUT – the rest of the method is general</a:t>
            </a:r>
            <a:r>
              <a:rPr lang="en-US" sz="2800" dirty="0"/>
              <a:t>	</a:t>
            </a:r>
          </a:p>
          <a:p>
            <a:r>
              <a:rPr lang="en-US" sz="2800" dirty="0"/>
              <a:t>Enter Abstract classes</a:t>
            </a:r>
          </a:p>
          <a:p>
            <a:pPr lvl="1"/>
            <a:r>
              <a:rPr lang="en-US" sz="2600" dirty="0"/>
              <a:t>Classes that are not *complete* by themselves</a:t>
            </a:r>
          </a:p>
          <a:p>
            <a:pPr lvl="1"/>
            <a:r>
              <a:rPr lang="en-US" sz="2600" dirty="0"/>
              <a:t>Contain </a:t>
            </a:r>
            <a:r>
              <a:rPr lang="en-US" sz="2600" b="1" dirty="0"/>
              <a:t>partial </a:t>
            </a:r>
            <a:r>
              <a:rPr lang="en-US" sz="2600" dirty="0"/>
              <a:t>implementations of a class</a:t>
            </a:r>
          </a:p>
          <a:p>
            <a:pPr lvl="2"/>
            <a:r>
              <a:rPr lang="en-US" sz="2400" dirty="0"/>
              <a:t>With other methods that are *required* to be completed by children</a:t>
            </a:r>
            <a:r>
              <a:rPr lang="en-US" sz="2800" dirty="0"/>
              <a:t>.</a:t>
            </a:r>
          </a:p>
          <a:p>
            <a:r>
              <a:rPr lang="en-US" sz="2800" dirty="0"/>
              <a:t>Class is abstract, some methods are abstract</a:t>
            </a:r>
          </a:p>
          <a:p>
            <a:r>
              <a:rPr lang="en-US" sz="2800" dirty="0"/>
              <a:t>Can’t be instantiated</a:t>
            </a:r>
          </a:p>
          <a:p>
            <a:pPr lvl="1"/>
            <a:r>
              <a:rPr lang="en-US" sz="2800" dirty="0"/>
              <a:t>but can have constructors the children can inherit</a:t>
            </a:r>
          </a:p>
        </p:txBody>
      </p:sp>
    </p:spTree>
    <p:extLst>
      <p:ext uri="{BB962C8B-B14F-4D97-AF65-F5344CB8AC3E}">
        <p14:creationId xmlns:p14="http://schemas.microsoft.com/office/powerpoint/2010/main" val="209901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002A-3177-D440-9235-68C5BF4C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53D634-348D-C24C-95EF-331EA7A9C6D0}"/>
              </a:ext>
            </a:extLst>
          </p:cNvPr>
          <p:cNvSpPr/>
          <p:nvPr/>
        </p:nvSpPr>
        <p:spPr>
          <a:xfrm>
            <a:off x="6908800" y="703628"/>
            <a:ext cx="6680206" cy="68634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abstract 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AbstractJob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protected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&lt;String&gt; 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inventory;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armor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attack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abstract double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getJobModifier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  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unique to sub classes</a:t>
            </a:r>
          </a:p>
          <a:p>
            <a:endParaRPr lang="en-US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double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getArmor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armor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getJobModifier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AbstractJob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 name)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name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armor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1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attack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1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inventory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&lt;&gt;()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7EB62-9A7A-A64B-9F3B-2E007596F758}"/>
              </a:ext>
            </a:extLst>
          </p:cNvPr>
          <p:cNvSpPr/>
          <p:nvPr/>
        </p:nvSpPr>
        <p:spPr>
          <a:xfrm>
            <a:off x="275266" y="1663379"/>
            <a:ext cx="6318186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Paladin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AbstractJob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double 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1.6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getJobModifier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modifier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Paladin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 name)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	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(name)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A02B3D-AA1F-B14A-B654-7A0C099F32C6}"/>
              </a:ext>
            </a:extLst>
          </p:cNvPr>
          <p:cNvSpPr/>
          <p:nvPr/>
        </p:nvSpPr>
        <p:spPr>
          <a:xfrm>
            <a:off x="318905" y="5621417"/>
            <a:ext cx="6222963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Paladin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cecil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Paladin(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"Cecil"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cecil.getArmor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09D324-26A4-8544-8CFE-97D74921D8B5}"/>
              </a:ext>
            </a:extLst>
          </p:cNvPr>
          <p:cNvCxnSpPr/>
          <p:nvPr/>
        </p:nvCxnSpPr>
        <p:spPr>
          <a:xfrm>
            <a:off x="8040915" y="1084943"/>
            <a:ext cx="733778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785196-4010-9C49-BDB3-7F6A0BBB9D6A}"/>
              </a:ext>
            </a:extLst>
          </p:cNvPr>
          <p:cNvCxnSpPr>
            <a:cxnSpLocks/>
          </p:cNvCxnSpPr>
          <p:nvPr/>
        </p:nvCxnSpPr>
        <p:spPr>
          <a:xfrm>
            <a:off x="8545286" y="3184678"/>
            <a:ext cx="1088571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onut 12">
            <a:extLst>
              <a:ext uri="{FF2B5EF4-FFF2-40B4-BE49-F238E27FC236}">
                <a16:creationId xmlns:a16="http://schemas.microsoft.com/office/drawing/2014/main" id="{8479569A-9E0F-DE4A-AE87-5C25E30D02EB}"/>
              </a:ext>
            </a:extLst>
          </p:cNvPr>
          <p:cNvSpPr/>
          <p:nvPr/>
        </p:nvSpPr>
        <p:spPr>
          <a:xfrm>
            <a:off x="10069286" y="4262205"/>
            <a:ext cx="2609585" cy="599610"/>
          </a:xfrm>
          <a:custGeom>
            <a:avLst/>
            <a:gdLst>
              <a:gd name="connsiteX0" fmla="*/ 0 w 2032002"/>
              <a:gd name="connsiteY0" fmla="*/ 234950 h 469900"/>
              <a:gd name="connsiteX1" fmla="*/ 1016001 w 2032002"/>
              <a:gd name="connsiteY1" fmla="*/ 0 h 469900"/>
              <a:gd name="connsiteX2" fmla="*/ 2032002 w 2032002"/>
              <a:gd name="connsiteY2" fmla="*/ 234950 h 469900"/>
              <a:gd name="connsiteX3" fmla="*/ 1016001 w 2032002"/>
              <a:gd name="connsiteY3" fmla="*/ 469900 h 469900"/>
              <a:gd name="connsiteX4" fmla="*/ 0 w 2032002"/>
              <a:gd name="connsiteY4" fmla="*/ 234950 h 469900"/>
              <a:gd name="connsiteX5" fmla="*/ 53893 w 2032002"/>
              <a:gd name="connsiteY5" fmla="*/ 234950 h 469900"/>
              <a:gd name="connsiteX6" fmla="*/ 1016001 w 2032002"/>
              <a:gd name="connsiteY6" fmla="*/ 416007 h 469900"/>
              <a:gd name="connsiteX7" fmla="*/ 1978109 w 2032002"/>
              <a:gd name="connsiteY7" fmla="*/ 234950 h 469900"/>
              <a:gd name="connsiteX8" fmla="*/ 1016001 w 2032002"/>
              <a:gd name="connsiteY8" fmla="*/ 53893 h 469900"/>
              <a:gd name="connsiteX9" fmla="*/ 53893 w 2032002"/>
              <a:gd name="connsiteY9" fmla="*/ 23495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32002" h="469900" fill="none" extrusionOk="0">
                <a:moveTo>
                  <a:pt x="0" y="234950"/>
                </a:moveTo>
                <a:cubicBezTo>
                  <a:pt x="-13513" y="103005"/>
                  <a:pt x="473597" y="15308"/>
                  <a:pt x="1016001" y="0"/>
                </a:cubicBezTo>
                <a:cubicBezTo>
                  <a:pt x="1594657" y="26102"/>
                  <a:pt x="2033244" y="118054"/>
                  <a:pt x="2032002" y="234950"/>
                </a:cubicBezTo>
                <a:cubicBezTo>
                  <a:pt x="2057353" y="403757"/>
                  <a:pt x="1602127" y="500528"/>
                  <a:pt x="1016001" y="469900"/>
                </a:cubicBezTo>
                <a:cubicBezTo>
                  <a:pt x="475227" y="452084"/>
                  <a:pt x="2069" y="354978"/>
                  <a:pt x="0" y="234950"/>
                </a:cubicBezTo>
                <a:close/>
                <a:moveTo>
                  <a:pt x="53893" y="234950"/>
                </a:moveTo>
                <a:cubicBezTo>
                  <a:pt x="-34155" y="349404"/>
                  <a:pt x="427642" y="376678"/>
                  <a:pt x="1016001" y="416007"/>
                </a:cubicBezTo>
                <a:cubicBezTo>
                  <a:pt x="1527449" y="414594"/>
                  <a:pt x="1967922" y="314179"/>
                  <a:pt x="1978109" y="234950"/>
                </a:cubicBezTo>
                <a:cubicBezTo>
                  <a:pt x="1983470" y="62439"/>
                  <a:pt x="1488920" y="88016"/>
                  <a:pt x="1016001" y="53893"/>
                </a:cubicBezTo>
                <a:cubicBezTo>
                  <a:pt x="477519" y="66631"/>
                  <a:pt x="71374" y="147945"/>
                  <a:pt x="53893" y="234950"/>
                </a:cubicBezTo>
                <a:close/>
              </a:path>
              <a:path w="2032002" h="469900" stroke="0" extrusionOk="0">
                <a:moveTo>
                  <a:pt x="0" y="234950"/>
                </a:moveTo>
                <a:cubicBezTo>
                  <a:pt x="-9980" y="99035"/>
                  <a:pt x="434076" y="7808"/>
                  <a:pt x="1016001" y="0"/>
                </a:cubicBezTo>
                <a:cubicBezTo>
                  <a:pt x="1606868" y="6262"/>
                  <a:pt x="2018437" y="105622"/>
                  <a:pt x="2032002" y="234950"/>
                </a:cubicBezTo>
                <a:cubicBezTo>
                  <a:pt x="1989291" y="406418"/>
                  <a:pt x="1565133" y="536172"/>
                  <a:pt x="1016001" y="469900"/>
                </a:cubicBezTo>
                <a:cubicBezTo>
                  <a:pt x="440284" y="461915"/>
                  <a:pt x="9485" y="369241"/>
                  <a:pt x="0" y="234950"/>
                </a:cubicBezTo>
                <a:close/>
                <a:moveTo>
                  <a:pt x="53893" y="234950"/>
                </a:moveTo>
                <a:cubicBezTo>
                  <a:pt x="110079" y="341610"/>
                  <a:pt x="509403" y="365051"/>
                  <a:pt x="1016001" y="416007"/>
                </a:cubicBezTo>
                <a:cubicBezTo>
                  <a:pt x="1544003" y="415493"/>
                  <a:pt x="1972487" y="340239"/>
                  <a:pt x="1978109" y="234950"/>
                </a:cubicBezTo>
                <a:cubicBezTo>
                  <a:pt x="1974100" y="96721"/>
                  <a:pt x="1538572" y="66105"/>
                  <a:pt x="1016001" y="53893"/>
                </a:cubicBezTo>
                <a:cubicBezTo>
                  <a:pt x="490050" y="56920"/>
                  <a:pt x="63243" y="137203"/>
                  <a:pt x="53893" y="234950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prstGeom prst="donut">
                    <a:avLst>
                      <a:gd name="adj" fmla="val 1146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106582B4-A856-6545-8528-3309EB15C1CD}"/>
              </a:ext>
            </a:extLst>
          </p:cNvPr>
          <p:cNvCxnSpPr>
            <a:cxnSpLocks/>
          </p:cNvCxnSpPr>
          <p:nvPr/>
        </p:nvCxnSpPr>
        <p:spPr>
          <a:xfrm rot="10800000">
            <a:off x="5127171" y="2802099"/>
            <a:ext cx="5121732" cy="19767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487E792-1D8C-BE45-BBA8-A310D07E331C}"/>
              </a:ext>
            </a:extLst>
          </p:cNvPr>
          <p:cNvSpPr txBox="1"/>
          <p:nvPr/>
        </p:nvSpPr>
        <p:spPr>
          <a:xfrm rot="20208335">
            <a:off x="12719688" y="6499784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adley Hand" pitchFamily="2" charset="77"/>
              </a:rPr>
              <a:t>Parent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B275C6-E3B4-0849-A7DE-6D8BBF8CF688}"/>
              </a:ext>
            </a:extLst>
          </p:cNvPr>
          <p:cNvSpPr txBox="1"/>
          <p:nvPr/>
        </p:nvSpPr>
        <p:spPr>
          <a:xfrm rot="20208335">
            <a:off x="5620280" y="4021432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adley Hand" pitchFamily="2" charset="77"/>
              </a:rPr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128839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677C-5E9D-BA45-B9ED-0DB23464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Practice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AD85F-6D71-420D-9CF4-AFEA9B4374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7322" y="1515426"/>
            <a:ext cx="7112427" cy="3022238"/>
          </a:xfrm>
        </p:spPr>
        <p:txBody>
          <a:bodyPr/>
          <a:lstStyle/>
          <a:p>
            <a:r>
              <a:rPr lang="en-US" sz="2800" dirty="0"/>
              <a:t>Considering that we can only have </a:t>
            </a:r>
            <a:r>
              <a:rPr lang="en-US" sz="2800" dirty="0" err="1"/>
              <a:t>FullTimeTeachers</a:t>
            </a:r>
            <a:r>
              <a:rPr lang="en-US" sz="2800" dirty="0"/>
              <a:t> and </a:t>
            </a:r>
            <a:r>
              <a:rPr lang="en-US" sz="2800" dirty="0" err="1"/>
              <a:t>PartTimeTeachers</a:t>
            </a:r>
            <a:endParaRPr lang="en-US" sz="2800" dirty="0"/>
          </a:p>
          <a:p>
            <a:r>
              <a:rPr lang="en-US" sz="2800" dirty="0"/>
              <a:t>Teacher as an abstract class.</a:t>
            </a:r>
          </a:p>
          <a:p>
            <a:r>
              <a:rPr lang="en-US" sz="2800" dirty="0"/>
              <a:t>Is there any abstract methods in Teacher?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50D54-13A7-4CDA-A704-BEA95F0CFE12}"/>
              </a:ext>
            </a:extLst>
          </p:cNvPr>
          <p:cNvSpPr txBox="1"/>
          <p:nvPr/>
        </p:nvSpPr>
        <p:spPr>
          <a:xfrm>
            <a:off x="8542227" y="77264"/>
            <a:ext cx="2669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&lt;&lt;abstract&gt;&gt; Teacher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95A315-5E35-4311-AEB1-28216D8E490E}"/>
              </a:ext>
            </a:extLst>
          </p:cNvPr>
          <p:cNvSpPr/>
          <p:nvPr/>
        </p:nvSpPr>
        <p:spPr>
          <a:xfrm>
            <a:off x="8197701" y="-18428"/>
            <a:ext cx="4805918" cy="405471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0FDDAE-15E2-4928-A052-96AB64471F0B}"/>
              </a:ext>
            </a:extLst>
          </p:cNvPr>
          <p:cNvCxnSpPr>
            <a:cxnSpLocks/>
          </p:cNvCxnSpPr>
          <p:nvPr/>
        </p:nvCxnSpPr>
        <p:spPr>
          <a:xfrm>
            <a:off x="8197703" y="584057"/>
            <a:ext cx="48059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3ADDED-1481-4660-A8D6-11DC6BCDB5CF}"/>
              </a:ext>
            </a:extLst>
          </p:cNvPr>
          <p:cNvSpPr txBox="1"/>
          <p:nvPr/>
        </p:nvSpPr>
        <p:spPr>
          <a:xfrm>
            <a:off x="8412696" y="599113"/>
            <a:ext cx="49575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id:int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subject:String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totalHoursWeek</a:t>
            </a:r>
            <a:r>
              <a:rPr lang="en-US" dirty="0"/>
              <a:t>: int</a:t>
            </a:r>
          </a:p>
          <a:p>
            <a:r>
              <a:rPr lang="en-US" dirty="0"/>
              <a:t>+Teacher()</a:t>
            </a:r>
          </a:p>
          <a:p>
            <a:r>
              <a:rPr lang="en-US" dirty="0"/>
              <a:t>+Teacher(</a:t>
            </a:r>
            <a:r>
              <a:rPr lang="en-US" dirty="0" err="1"/>
              <a:t>subject:String</a:t>
            </a:r>
            <a:r>
              <a:rPr lang="en-US" dirty="0"/>
              <a:t>, </a:t>
            </a:r>
            <a:r>
              <a:rPr lang="en-US" dirty="0" err="1"/>
              <a:t>hours:int</a:t>
            </a:r>
            <a:r>
              <a:rPr lang="en-US" dirty="0"/>
              <a:t>)</a:t>
            </a:r>
          </a:p>
          <a:p>
            <a:r>
              <a:rPr lang="en-US" dirty="0"/>
              <a:t>+</a:t>
            </a:r>
            <a:r>
              <a:rPr lang="en-US" dirty="0" err="1"/>
              <a:t>getSubject</a:t>
            </a:r>
            <a:r>
              <a:rPr lang="en-US" dirty="0"/>
              <a:t>(): String</a:t>
            </a:r>
          </a:p>
          <a:p>
            <a:r>
              <a:rPr lang="en-US" dirty="0"/>
              <a:t>+</a:t>
            </a:r>
            <a:r>
              <a:rPr lang="en-US" dirty="0" err="1"/>
              <a:t>setSubject</a:t>
            </a:r>
            <a:r>
              <a:rPr lang="en-US" dirty="0"/>
              <a:t>(subject: String)</a:t>
            </a:r>
          </a:p>
          <a:p>
            <a:r>
              <a:rPr lang="en-US" dirty="0"/>
              <a:t>+</a:t>
            </a:r>
            <a:r>
              <a:rPr lang="en-US" dirty="0" err="1"/>
              <a:t>getId</a:t>
            </a:r>
            <a:r>
              <a:rPr lang="en-US" dirty="0"/>
              <a:t>(): int</a:t>
            </a:r>
          </a:p>
          <a:p>
            <a:r>
              <a:rPr lang="en-US" dirty="0"/>
              <a:t>+</a:t>
            </a:r>
            <a:r>
              <a:rPr lang="en-US" dirty="0" err="1"/>
              <a:t>getTotalHoursWeek</a:t>
            </a:r>
            <a:r>
              <a:rPr lang="en-US" dirty="0"/>
              <a:t>():int</a:t>
            </a:r>
          </a:p>
          <a:p>
            <a:r>
              <a:rPr lang="en-US" dirty="0"/>
              <a:t>+</a:t>
            </a:r>
            <a:r>
              <a:rPr lang="en-US" dirty="0" err="1"/>
              <a:t>getSalary</a:t>
            </a:r>
            <a:r>
              <a:rPr lang="en-US" dirty="0"/>
              <a:t>(): double</a:t>
            </a:r>
          </a:p>
          <a:p>
            <a:r>
              <a:rPr lang="en-US" dirty="0"/>
              <a:t>+</a:t>
            </a:r>
            <a:r>
              <a:rPr lang="en-US" dirty="0" err="1"/>
              <a:t>toString</a:t>
            </a:r>
            <a:r>
              <a:rPr lang="en-US" dirty="0"/>
              <a:t>():String</a:t>
            </a:r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9B2CF1-A53A-4800-B5DC-C20B1B9FCB47}"/>
              </a:ext>
            </a:extLst>
          </p:cNvPr>
          <p:cNvGrpSpPr/>
          <p:nvPr/>
        </p:nvGrpSpPr>
        <p:grpSpPr>
          <a:xfrm>
            <a:off x="5086667" y="4241423"/>
            <a:ext cx="4201471" cy="3189602"/>
            <a:chOff x="9248714" y="4049072"/>
            <a:chExt cx="4201471" cy="318960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58F786-1812-422E-B987-C775EB766395}"/>
                </a:ext>
              </a:extLst>
            </p:cNvPr>
            <p:cNvSpPr txBox="1"/>
            <p:nvPr/>
          </p:nvSpPr>
          <p:spPr>
            <a:xfrm>
              <a:off x="10285967" y="4193560"/>
              <a:ext cx="20735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FullTimeTeacher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15437E-50F2-4BB0-A7FD-E143BD858646}"/>
                </a:ext>
              </a:extLst>
            </p:cNvPr>
            <p:cNvSpPr/>
            <p:nvPr/>
          </p:nvSpPr>
          <p:spPr>
            <a:xfrm>
              <a:off x="9248716" y="4049072"/>
              <a:ext cx="4201469" cy="31896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CE183C0-FCF0-4AA0-A098-4AC367E67DD3}"/>
                </a:ext>
              </a:extLst>
            </p:cNvPr>
            <p:cNvCxnSpPr>
              <a:cxnSpLocks/>
            </p:cNvCxnSpPr>
            <p:nvPr/>
          </p:nvCxnSpPr>
          <p:spPr>
            <a:xfrm>
              <a:off x="9248714" y="4717809"/>
              <a:ext cx="42014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DE9E1B7-5B2E-48DB-8698-BB14D000CC3A}"/>
              </a:ext>
            </a:extLst>
          </p:cNvPr>
          <p:cNvSpPr txBox="1"/>
          <p:nvPr/>
        </p:nvSpPr>
        <p:spPr>
          <a:xfrm>
            <a:off x="5247915" y="4938549"/>
            <a:ext cx="40939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-salary: double</a:t>
            </a:r>
          </a:p>
          <a:p>
            <a:r>
              <a:rPr lang="en-US" dirty="0"/>
              <a:t>+</a:t>
            </a:r>
            <a:r>
              <a:rPr lang="en-US" dirty="0" err="1"/>
              <a:t>FullTimeTeacher</a:t>
            </a:r>
            <a:r>
              <a:rPr lang="en-US" dirty="0"/>
              <a:t>()</a:t>
            </a:r>
          </a:p>
          <a:p>
            <a:r>
              <a:rPr lang="en-US" dirty="0"/>
              <a:t>+</a:t>
            </a:r>
            <a:r>
              <a:rPr lang="en-US" dirty="0" err="1"/>
              <a:t>FullTimeTeacher</a:t>
            </a:r>
            <a:r>
              <a:rPr lang="en-US" dirty="0"/>
              <a:t>(</a:t>
            </a:r>
            <a:r>
              <a:rPr lang="en-US" dirty="0" err="1"/>
              <a:t>subject:String</a:t>
            </a:r>
            <a:r>
              <a:rPr lang="en-US" dirty="0"/>
              <a:t>, hours: int, </a:t>
            </a:r>
            <a:r>
              <a:rPr lang="en-US" dirty="0" err="1"/>
              <a:t>salary:double</a:t>
            </a:r>
            <a:r>
              <a:rPr lang="en-US" dirty="0"/>
              <a:t>)</a:t>
            </a:r>
          </a:p>
          <a:p>
            <a:r>
              <a:rPr lang="en-US" dirty="0"/>
              <a:t>+</a:t>
            </a:r>
            <a:r>
              <a:rPr lang="en-US" dirty="0" err="1"/>
              <a:t>getSalary</a:t>
            </a:r>
            <a:r>
              <a:rPr lang="en-US" dirty="0"/>
              <a:t>(): double</a:t>
            </a:r>
          </a:p>
          <a:p>
            <a:r>
              <a:rPr lang="en-US" dirty="0"/>
              <a:t>+</a:t>
            </a:r>
            <a:r>
              <a:rPr lang="en-US" dirty="0" err="1"/>
              <a:t>setSalary</a:t>
            </a:r>
            <a:r>
              <a:rPr lang="en-US" dirty="0"/>
              <a:t>(salary: double)</a:t>
            </a:r>
          </a:p>
          <a:p>
            <a:r>
              <a:rPr lang="en-US" dirty="0"/>
              <a:t>+</a:t>
            </a:r>
            <a:r>
              <a:rPr lang="en-US" dirty="0" err="1"/>
              <a:t>toString</a:t>
            </a:r>
            <a:r>
              <a:rPr lang="en-US" dirty="0"/>
              <a:t>():String</a:t>
            </a: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06C3B8-9BB0-41C2-A480-4BEEFB612331}"/>
              </a:ext>
            </a:extLst>
          </p:cNvPr>
          <p:cNvGrpSpPr/>
          <p:nvPr/>
        </p:nvGrpSpPr>
        <p:grpSpPr>
          <a:xfrm>
            <a:off x="9395635" y="4224362"/>
            <a:ext cx="4201471" cy="3189602"/>
            <a:chOff x="9248714" y="4049072"/>
            <a:chExt cx="4201471" cy="318960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A9229F-6343-479F-B2AC-EEECECABCD59}"/>
                </a:ext>
              </a:extLst>
            </p:cNvPr>
            <p:cNvSpPr txBox="1"/>
            <p:nvPr/>
          </p:nvSpPr>
          <p:spPr>
            <a:xfrm>
              <a:off x="10285967" y="4193560"/>
              <a:ext cx="21280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PartTimeTeacher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269A84-14CA-4DEE-8CCC-A22B0F8F3B93}"/>
                </a:ext>
              </a:extLst>
            </p:cNvPr>
            <p:cNvSpPr/>
            <p:nvPr/>
          </p:nvSpPr>
          <p:spPr>
            <a:xfrm>
              <a:off x="9248716" y="4049072"/>
              <a:ext cx="4201469" cy="31896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0C0586-16F5-4E74-97CB-A717EED823E0}"/>
                </a:ext>
              </a:extLst>
            </p:cNvPr>
            <p:cNvCxnSpPr>
              <a:cxnSpLocks/>
            </p:cNvCxnSpPr>
            <p:nvPr/>
          </p:nvCxnSpPr>
          <p:spPr>
            <a:xfrm>
              <a:off x="9248714" y="4717809"/>
              <a:ext cx="42014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2E6D36-BB32-497D-9F5F-231FA657E416}"/>
              </a:ext>
            </a:extLst>
          </p:cNvPr>
          <p:cNvSpPr txBox="1"/>
          <p:nvPr/>
        </p:nvSpPr>
        <p:spPr>
          <a:xfrm>
            <a:off x="9503134" y="4885503"/>
            <a:ext cx="40939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hourSalary</a:t>
            </a:r>
            <a:r>
              <a:rPr lang="en-US" dirty="0"/>
              <a:t>: double</a:t>
            </a:r>
          </a:p>
          <a:p>
            <a:r>
              <a:rPr lang="en-US" dirty="0"/>
              <a:t>+</a:t>
            </a:r>
            <a:r>
              <a:rPr lang="en-US" dirty="0" err="1"/>
              <a:t>PartTimeTeacher</a:t>
            </a:r>
            <a:r>
              <a:rPr lang="en-US" dirty="0"/>
              <a:t>()</a:t>
            </a:r>
          </a:p>
          <a:p>
            <a:r>
              <a:rPr lang="en-US" dirty="0"/>
              <a:t>+</a:t>
            </a:r>
            <a:r>
              <a:rPr lang="en-US" dirty="0" err="1"/>
              <a:t>PartTimeTeacher</a:t>
            </a:r>
            <a:r>
              <a:rPr lang="en-US" dirty="0"/>
              <a:t>(</a:t>
            </a:r>
            <a:r>
              <a:rPr lang="en-US" dirty="0" err="1"/>
              <a:t>subject:String</a:t>
            </a:r>
            <a:r>
              <a:rPr lang="en-US" dirty="0"/>
              <a:t>, hours: int, </a:t>
            </a:r>
            <a:r>
              <a:rPr lang="en-US" dirty="0" err="1"/>
              <a:t>hourSalary:double</a:t>
            </a:r>
            <a:r>
              <a:rPr lang="en-US" dirty="0"/>
              <a:t>)</a:t>
            </a:r>
          </a:p>
          <a:p>
            <a:r>
              <a:rPr lang="en-US" dirty="0"/>
              <a:t>+</a:t>
            </a:r>
            <a:r>
              <a:rPr lang="en-US" dirty="0" err="1"/>
              <a:t>getHourSalary</a:t>
            </a:r>
            <a:r>
              <a:rPr lang="en-US" dirty="0"/>
              <a:t>(): double</a:t>
            </a:r>
          </a:p>
          <a:p>
            <a:r>
              <a:rPr lang="en-US" dirty="0"/>
              <a:t>+</a:t>
            </a:r>
            <a:r>
              <a:rPr lang="en-US" dirty="0" err="1"/>
              <a:t>setHourSalary</a:t>
            </a:r>
            <a:r>
              <a:rPr lang="en-US" dirty="0"/>
              <a:t>(salary: double)</a:t>
            </a:r>
          </a:p>
          <a:p>
            <a:r>
              <a:rPr lang="en-US" dirty="0"/>
              <a:t>+</a:t>
            </a:r>
            <a:r>
              <a:rPr lang="en-US" dirty="0" err="1"/>
              <a:t>getSalary</a:t>
            </a:r>
            <a:r>
              <a:rPr lang="en-US" dirty="0"/>
              <a:t>(): double</a:t>
            </a:r>
          </a:p>
          <a:p>
            <a:r>
              <a:rPr lang="en-US" dirty="0"/>
              <a:t>+</a:t>
            </a:r>
            <a:r>
              <a:rPr lang="en-US" dirty="0" err="1"/>
              <a:t>toString</a:t>
            </a:r>
            <a:r>
              <a:rPr lang="en-US" dirty="0"/>
              <a:t>():String</a:t>
            </a:r>
          </a:p>
          <a:p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92288A-47F8-4760-B9C1-86694888D556}"/>
              </a:ext>
            </a:extLst>
          </p:cNvPr>
          <p:cNvCxnSpPr/>
          <p:nvPr/>
        </p:nvCxnSpPr>
        <p:spPr>
          <a:xfrm flipV="1">
            <a:off x="8412698" y="4087994"/>
            <a:ext cx="129529" cy="173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5667D8-6A3E-4CFF-9D39-58806EE764C3}"/>
              </a:ext>
            </a:extLst>
          </p:cNvPr>
          <p:cNvCxnSpPr/>
          <p:nvPr/>
        </p:nvCxnSpPr>
        <p:spPr>
          <a:xfrm flipH="1" flipV="1">
            <a:off x="10696353" y="4036290"/>
            <a:ext cx="180754" cy="188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39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677C-5E9D-BA45-B9ED-0DB234643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2" y="0"/>
            <a:ext cx="12561453" cy="1015663"/>
          </a:xfrm>
        </p:spPr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C55D7-A9DA-6843-81F0-3A1F6B9F94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984317"/>
            <a:ext cx="12271496" cy="6307945"/>
          </a:xfrm>
        </p:spPr>
        <p:txBody>
          <a:bodyPr/>
          <a:lstStyle/>
          <a:p>
            <a:r>
              <a:rPr lang="en-US" sz="2800" dirty="0"/>
              <a:t>Inheritance Limitation: Can only inherit </a:t>
            </a:r>
            <a:r>
              <a:rPr lang="en-US" sz="2800" b="1" dirty="0"/>
              <a:t>one</a:t>
            </a:r>
            <a:r>
              <a:rPr lang="en-US" sz="2800" dirty="0"/>
              <a:t> class directly</a:t>
            </a:r>
          </a:p>
          <a:p>
            <a:pPr lvl="1"/>
            <a:r>
              <a:rPr lang="en-US" sz="2400" dirty="0"/>
              <a:t>meaning, there can be a chain of classes</a:t>
            </a:r>
          </a:p>
          <a:p>
            <a:r>
              <a:rPr lang="en-US" sz="2800" dirty="0"/>
              <a:t>What if we wanted to ‘inherited’ from more than one class?</a:t>
            </a:r>
          </a:p>
          <a:p>
            <a:r>
              <a:rPr lang="en-US" sz="2800" dirty="0"/>
              <a:t>Enter interfaces</a:t>
            </a:r>
          </a:p>
          <a:p>
            <a:pPr lvl="1"/>
            <a:r>
              <a:rPr lang="en-US" sz="2400" b="1" dirty="0"/>
              <a:t>contracts</a:t>
            </a:r>
            <a:r>
              <a:rPr lang="en-US" sz="2400" dirty="0"/>
              <a:t> that define what methods will be implemented</a:t>
            </a:r>
          </a:p>
          <a:p>
            <a:pPr lvl="1"/>
            <a:r>
              <a:rPr lang="en-US" sz="2400" dirty="0"/>
              <a:t>contains no implementation – just definitions</a:t>
            </a:r>
          </a:p>
          <a:p>
            <a:pPr lvl="1"/>
            <a:r>
              <a:rPr lang="en-US" sz="2400" dirty="0"/>
              <a:t>uses </a:t>
            </a:r>
            <a:r>
              <a:rPr lang="en-US" sz="2400" b="1" dirty="0"/>
              <a:t>implements</a:t>
            </a:r>
            <a:r>
              <a:rPr lang="en-US" sz="2400" dirty="0"/>
              <a:t> in the class to say class is following the contract</a:t>
            </a:r>
          </a:p>
          <a:p>
            <a:r>
              <a:rPr lang="en-US" sz="2800" dirty="0"/>
              <a:t>Common Interface</a:t>
            </a:r>
          </a:p>
          <a:p>
            <a:pPr lvl="1"/>
            <a:r>
              <a:rPr lang="en-US" sz="2400" dirty="0"/>
              <a:t>Comparable  (</a:t>
            </a:r>
            <a:r>
              <a:rPr lang="en-US" sz="2400" dirty="0">
                <a:hlinkClick r:id="rId2"/>
              </a:rPr>
              <a:t>specification</a:t>
            </a:r>
            <a:r>
              <a:rPr lang="en-US" sz="2400" dirty="0"/>
              <a:t>)</a:t>
            </a:r>
          </a:p>
          <a:p>
            <a:pPr lvl="2"/>
            <a:r>
              <a:rPr lang="en-US" sz="2400" dirty="0"/>
              <a:t>implementing it – allows objects to be sorted in </a:t>
            </a:r>
            <a:r>
              <a:rPr lang="en-US" sz="2400" dirty="0" err="1"/>
              <a:t>ArrayList</a:t>
            </a:r>
            <a:r>
              <a:rPr lang="en-US" sz="2400" dirty="0"/>
              <a:t>! </a:t>
            </a:r>
          </a:p>
          <a:p>
            <a:pPr lvl="2"/>
            <a:r>
              <a:rPr lang="en-US" sz="2400" dirty="0" err="1"/>
              <a:t>compareTo</a:t>
            </a:r>
            <a:r>
              <a:rPr lang="en-US" sz="2400" dirty="0"/>
              <a:t> is the method</a:t>
            </a:r>
          </a:p>
        </p:txBody>
      </p:sp>
    </p:spTree>
    <p:extLst>
      <p:ext uri="{BB962C8B-B14F-4D97-AF65-F5344CB8AC3E}">
        <p14:creationId xmlns:p14="http://schemas.microsoft.com/office/powerpoint/2010/main" val="29344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314A4C-F36E-4B77-8088-995E02CA19E2}">
  <ds:schemaRefs>
    <ds:schemaRef ds:uri="http://purl.org/dc/elements/1.1/"/>
    <ds:schemaRef ds:uri="92c41bee-f0ee-4aa6-9399-a35fbb883510"/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e06ed288-fd75-4b50-bbed-f5a5df88c31c"/>
  </ds:schemaRefs>
</ds:datastoreItem>
</file>

<file path=customXml/itemProps2.xml><?xml version="1.0" encoding="utf-8"?>
<ds:datastoreItem xmlns:ds="http://schemas.openxmlformats.org/officeDocument/2006/customXml" ds:itemID="{4EF4F24D-2E28-4D94-B66A-D8DD020786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AE7EBA-1544-49DE-A7CE-260722EE4A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3148</TotalTime>
  <Words>1197</Words>
  <Application>Microsoft Office PowerPoint</Application>
  <PresentationFormat>Custom</PresentationFormat>
  <Paragraphs>153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Bradley Hand</vt:lpstr>
      <vt:lpstr>Calibri</vt:lpstr>
      <vt:lpstr>Consolas</vt:lpstr>
      <vt:lpstr>Franklin Gothic Book</vt:lpstr>
      <vt:lpstr>Proxima Nova</vt:lpstr>
      <vt:lpstr>Source Sans Pro</vt:lpstr>
      <vt:lpstr>Times New Roman</vt:lpstr>
      <vt:lpstr>Vitesse Light</vt:lpstr>
      <vt:lpstr>Wingdings</vt:lpstr>
      <vt:lpstr>Office Theme</vt:lpstr>
      <vt:lpstr>PowerPoint Presentation</vt:lpstr>
      <vt:lpstr>Announcements</vt:lpstr>
      <vt:lpstr>Recall Activity</vt:lpstr>
      <vt:lpstr>Inheritance</vt:lpstr>
      <vt:lpstr>Polymorphism</vt:lpstr>
      <vt:lpstr>Abstract Class</vt:lpstr>
      <vt:lpstr>Abstract Example</vt:lpstr>
      <vt:lpstr>Abstract Class Practice</vt:lpstr>
      <vt:lpstr>Interfaces</vt:lpstr>
      <vt:lpstr>Interface example</vt:lpstr>
      <vt:lpstr>Interface Example in Java</vt:lpstr>
      <vt:lpstr>Interface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10</cp:revision>
  <dcterms:created xsi:type="dcterms:W3CDTF">2020-04-21T20:40:30Z</dcterms:created>
  <dcterms:modified xsi:type="dcterms:W3CDTF">2023-10-30T18:20:27Z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