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4"/>
  </p:notesMasterIdLst>
  <p:sldIdLst>
    <p:sldId id="256" r:id="rId5"/>
    <p:sldId id="263" r:id="rId6"/>
    <p:sldId id="261" r:id="rId7"/>
    <p:sldId id="273" r:id="rId8"/>
    <p:sldId id="262" r:id="rId9"/>
    <p:sldId id="257" r:id="rId10"/>
    <p:sldId id="258" r:id="rId11"/>
    <p:sldId id="267" r:id="rId12"/>
    <p:sldId id="265" r:id="rId13"/>
    <p:sldId id="259" r:id="rId14"/>
    <p:sldId id="266" r:id="rId15"/>
    <p:sldId id="268" r:id="rId16"/>
    <p:sldId id="269" r:id="rId17"/>
    <p:sldId id="270" r:id="rId18"/>
    <p:sldId id="275" r:id="rId19"/>
    <p:sldId id="274" r:id="rId20"/>
    <p:sldId id="271" r:id="rId21"/>
    <p:sldId id="260" r:id="rId22"/>
    <p:sldId id="264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Microsoft Sans Serif" panose="020B0604020202020204" pitchFamily="34" charset="0"/>
      <p:regular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365c192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365c192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9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5c192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5c192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365c192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365c192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90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65c192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65c192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02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646393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5514785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5514785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1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34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17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6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7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6" r:id="rId26"/>
    <p:sldLayoutId id="2147483687" r:id="rId27"/>
    <p:sldLayoutId id="2147483688" r:id="rId28"/>
    <p:sldLayoutId id="2147483689" r:id="rId2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uburbancorrespondent.blogspot.com/2011_09_01_archive.html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Identifiers, Variables, Operators</a:t>
            </a:r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(Albert.Lionelle@colostate.edu), </a:t>
            </a:r>
            <a:r>
              <a:rPr lang="en-US" sz="800" dirty="0">
                <a:solidFill>
                  <a:srgbClr val="9A9A9C"/>
                </a:solidFill>
              </a:rPr>
              <a:t>updated by Marcia Moraes (marcia.moraes@colostate.edu)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331114" y="-54075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</a:t>
            </a:r>
            <a:endParaRPr dirty="0"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331114" y="673743"/>
            <a:ext cx="8312700" cy="403657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Operators are MATH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= (assignment)	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+ (add)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- (subtract or negative)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/ (divide)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* (multiply)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% (modulo)  - remainder!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Numeric Types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int - always whole number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myVal</a:t>
            </a:r>
            <a:r>
              <a:rPr lang="en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 / 2; // evaluates to 0!</a:t>
            </a:r>
            <a:endParaRPr sz="16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double - has decimals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doubleVal</a:t>
            </a:r>
            <a:r>
              <a:rPr lang="en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1.0 / 2; // evaluates to 0.5! </a:t>
            </a:r>
            <a:endParaRPr sz="16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07768" y="490964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2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07768" y="1139573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 A, B, C;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10;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A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A/2;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6;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B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C + 2;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B/2;</a:t>
            </a:r>
          </a:p>
          <a:p>
            <a:pPr marL="152400" indent="0">
              <a:buNone/>
            </a:pP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902403" y="2956034"/>
            <a:ext cx="5989200" cy="16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is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and B are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37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5166-A464-C349-8315-AE9C7F5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Division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2CCF-2826-A248-B926-5FEA8CE8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2"/>
            <a:ext cx="6013380" cy="2898039"/>
          </a:xfrm>
        </p:spPr>
        <p:txBody>
          <a:bodyPr/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5 / 6;  // sets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to 0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 val2 = 10 / 3; // sets val2 to 3</a:t>
            </a:r>
          </a:p>
          <a:p>
            <a:r>
              <a:rPr lang="en-US" sz="1600" dirty="0"/>
              <a:t>You lose the decimal point</a:t>
            </a:r>
          </a:p>
          <a:p>
            <a:pPr lvl="1"/>
            <a:r>
              <a:rPr lang="en-US" sz="1600" u="sng" dirty="0"/>
              <a:t>Truncates</a:t>
            </a:r>
            <a:r>
              <a:rPr lang="en-US" sz="1600" dirty="0"/>
              <a:t>, does not round! </a:t>
            </a:r>
          </a:p>
          <a:p>
            <a:r>
              <a:rPr lang="en-US" sz="1600" dirty="0"/>
              <a:t>This is a very, very common thing </a:t>
            </a:r>
          </a:p>
          <a:p>
            <a:pPr lvl="1"/>
            <a:r>
              <a:rPr lang="en-US" sz="1600" dirty="0"/>
              <a:t>both to our advantage</a:t>
            </a:r>
          </a:p>
          <a:p>
            <a:pPr lvl="1"/>
            <a:r>
              <a:rPr lang="en-US" sz="1600" dirty="0"/>
              <a:t>and often to our error</a:t>
            </a:r>
          </a:p>
        </p:txBody>
      </p:sp>
      <p:pic>
        <p:nvPicPr>
          <p:cNvPr id="13" name="Picture 12" descr="The More, The Messier: September 2011">
            <a:extLst>
              <a:ext uri="{FF2B5EF4-FFF2-40B4-BE49-F238E27FC236}">
                <a16:creationId xmlns:a16="http://schemas.microsoft.com/office/drawing/2014/main" id="{6F2D0FDB-E9EA-8248-A50A-0B9305AA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6819" y="382451"/>
            <a:ext cx="1227909" cy="29903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6C16D-3648-084E-BFC4-2E88223D6403}"/>
              </a:ext>
            </a:extLst>
          </p:cNvPr>
          <p:cNvSpPr txBox="1"/>
          <p:nvPr/>
        </p:nvSpPr>
        <p:spPr>
          <a:xfrm>
            <a:off x="6912628" y="3458711"/>
            <a:ext cx="1332099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6" dirty="0">
                <a:hlinkClick r:id="rId3" tooltip="http://suburbancorrespondent.blogspot.com/2011_09_01_archive.html"/>
              </a:rPr>
              <a:t>This Photo</a:t>
            </a:r>
            <a:r>
              <a:rPr lang="en-US" sz="596" dirty="0"/>
              <a:t> by Unknown Author is licensed under </a:t>
            </a:r>
            <a:r>
              <a:rPr lang="en-US" sz="596" dirty="0">
                <a:hlinkClick r:id="rId4" tooltip="https://creativecommons.org/licenses/by-nc-nd/3.0/"/>
              </a:rPr>
              <a:t>CC BY-NC-ND</a:t>
            </a:r>
            <a:endParaRPr lang="en-US" sz="596" dirty="0"/>
          </a:p>
        </p:txBody>
      </p:sp>
    </p:spTree>
    <p:extLst>
      <p:ext uri="{BB962C8B-B14F-4D97-AF65-F5344CB8AC3E}">
        <p14:creationId xmlns:p14="http://schemas.microsoft.com/office/powerpoint/2010/main" val="16389169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4EE2-BCBD-7741-A8F9-9C599237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68878"/>
            <a:ext cx="8312700" cy="672000"/>
          </a:xfrm>
        </p:spPr>
        <p:txBody>
          <a:bodyPr/>
          <a:lstStyle/>
          <a:p>
            <a:r>
              <a:rPr lang="en-US" dirty="0"/>
              <a:t>Modulo - Extremely useful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2D3-8CF1-FC47-BE6E-A8B6100C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2294" y="917282"/>
            <a:ext cx="4077172" cy="1558514"/>
          </a:xfrm>
        </p:spPr>
        <p:txBody>
          <a:bodyPr/>
          <a:lstStyle/>
          <a:p>
            <a:r>
              <a:rPr lang="en-US" sz="1800" dirty="0"/>
              <a:t>modulo (%) gives you the </a:t>
            </a:r>
            <a:r>
              <a:rPr lang="en-US" sz="1800" b="1" dirty="0"/>
              <a:t>remainder</a:t>
            </a:r>
          </a:p>
          <a:p>
            <a:r>
              <a:rPr lang="en-US" sz="1800" dirty="0"/>
              <a:t>4</a:t>
            </a:r>
            <a:r>
              <a:rPr lang="en-US" sz="1800" baseline="30000" dirty="0"/>
              <a:t>th</a:t>
            </a:r>
            <a:r>
              <a:rPr lang="en-US" sz="1800" dirty="0"/>
              <a:t> grade math! </a:t>
            </a:r>
          </a:p>
          <a:p>
            <a:r>
              <a:rPr lang="en-US" sz="1800" dirty="0"/>
              <a:t>This example:</a:t>
            </a:r>
            <a:br>
              <a:rPr lang="en-US" sz="1800" dirty="0"/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 x = 250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6; // would be 4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So combining them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CBAFA5-93D6-3E43-BF86-503A583F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8" y="1066352"/>
            <a:ext cx="4471147" cy="335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AB7F8-5081-4D94-92A7-7E54EF1BFF6A}"/>
              </a:ext>
            </a:extLst>
          </p:cNvPr>
          <p:cNvSpPr txBox="1"/>
          <p:nvPr/>
        </p:nvSpPr>
        <p:spPr>
          <a:xfrm>
            <a:off x="5443369" y="3873502"/>
            <a:ext cx="3195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whole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41 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007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F3C-8335-0242-905F-BD1986E0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50" y="63913"/>
            <a:ext cx="8312700" cy="672000"/>
          </a:xfrm>
        </p:spPr>
        <p:txBody>
          <a:bodyPr/>
          <a:lstStyle/>
          <a:p>
            <a:r>
              <a:rPr lang="en-US" dirty="0"/>
              <a:t>What are some cases to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9192-FADC-5546-BF85-9CCCC8B3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832002"/>
            <a:ext cx="8312700" cy="2456763"/>
          </a:xfrm>
        </p:spPr>
        <p:txBody>
          <a:bodyPr/>
          <a:lstStyle/>
          <a:p>
            <a:r>
              <a:rPr lang="en-US" sz="1600" dirty="0"/>
              <a:t>Forming groups</a:t>
            </a:r>
          </a:p>
          <a:p>
            <a:pPr lvl="1"/>
            <a:r>
              <a:rPr lang="en-US" sz="1600" dirty="0"/>
              <a:t>The remainder is always between 0 and n-1</a:t>
            </a:r>
          </a:p>
          <a:p>
            <a:pPr lvl="1"/>
            <a:r>
              <a:rPr lang="en-US" sz="1600" dirty="0"/>
              <a:t>Value % 6 has a range of 0-5</a:t>
            </a:r>
          </a:p>
          <a:p>
            <a:pPr lvl="1"/>
            <a:r>
              <a:rPr lang="en-US" sz="1600" dirty="0"/>
              <a:t>Value % 4 has a range of 0-3</a:t>
            </a:r>
          </a:p>
          <a:p>
            <a:r>
              <a:rPr lang="en-US" sz="1600" dirty="0"/>
              <a:t>Think about rolling dice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/>
              <a:t>Math.random</a:t>
            </a:r>
            <a:r>
              <a:rPr lang="en-US" sz="1600" dirty="0"/>
              <a:t>() % 6; - random number between 0 and 5</a:t>
            </a:r>
          </a:p>
          <a:p>
            <a:r>
              <a:rPr lang="en-US" sz="1600" dirty="0"/>
              <a:t>Determining Even and Odd  - </a:t>
            </a:r>
            <a:r>
              <a:rPr lang="en-US" sz="1600" dirty="0" err="1"/>
              <a:t>Math.random</a:t>
            </a:r>
            <a:r>
              <a:rPr lang="en-US" sz="1600" dirty="0"/>
              <a:t>() %2 - if 0, even, if 1, odd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9756A-6CDE-2844-A0FA-6A0108D3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26" y="0"/>
            <a:ext cx="1092574" cy="109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47F4B1-6AF3-EF43-9837-BD17DF98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24" y="3407279"/>
            <a:ext cx="3954276" cy="169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024ED-FE45-5249-807D-6483E9403336}"/>
              </a:ext>
            </a:extLst>
          </p:cNvPr>
          <p:cNvSpPr txBox="1"/>
          <p:nvPr/>
        </p:nvSpPr>
        <p:spPr>
          <a:xfrm>
            <a:off x="107144" y="4019606"/>
            <a:ext cx="2076658" cy="72398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927" b="1" dirty="0"/>
              <a:t>Pro Tip</a:t>
            </a:r>
          </a:p>
          <a:p>
            <a:r>
              <a:rPr lang="en-US" sz="1059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Adding a remainder operator, allows us to handle complex math like GCD, and others. </a:t>
            </a:r>
          </a:p>
        </p:txBody>
      </p:sp>
    </p:spTree>
    <p:extLst>
      <p:ext uri="{BB962C8B-B14F-4D97-AF65-F5344CB8AC3E}">
        <p14:creationId xmlns:p14="http://schemas.microsoft.com/office/powerpoint/2010/main" val="24977308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5166-A464-C349-8315-AE9C7F5C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63069"/>
            <a:ext cx="8312700" cy="672000"/>
          </a:xfrm>
        </p:spPr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2CCF-2826-A248-B926-5FEA8CE8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271068"/>
            <a:ext cx="8205848" cy="3273363"/>
          </a:xfrm>
        </p:spPr>
        <p:txBody>
          <a:bodyPr/>
          <a:lstStyle/>
          <a:p>
            <a:r>
              <a:rPr lang="en-US" sz="1600" dirty="0"/>
              <a:t>Read something from the console/terminal</a:t>
            </a:r>
          </a:p>
          <a:p>
            <a:r>
              <a:rPr lang="en-US" sz="1600" dirty="0"/>
              <a:t>First needs to create an object of the class Scanner</a:t>
            </a:r>
          </a:p>
          <a:p>
            <a:pPr lvl="1"/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Scanner in = new Scanner(System.in);</a:t>
            </a:r>
          </a:p>
          <a:p>
            <a:r>
              <a:rPr lang="en-US" sz="1600" dirty="0"/>
              <a:t>Second needs to know the type of variable that wants to read – that will define the method you will use</a:t>
            </a:r>
          </a:p>
          <a:p>
            <a:pPr lvl="1"/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in.nextInt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valD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in.nextDouble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String str =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in.nextLine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6423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063C8-05DF-4FF4-87AF-EAA47C45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7" y="-56189"/>
            <a:ext cx="6448500" cy="672000"/>
          </a:xfrm>
        </p:spPr>
        <p:txBody>
          <a:bodyPr/>
          <a:lstStyle/>
          <a:p>
            <a:r>
              <a:rPr lang="en-US" dirty="0"/>
              <a:t>Activity : Seat Finder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4F86E-95E1-4BAF-9A78-08A3442B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997" y="534168"/>
            <a:ext cx="6448500" cy="46093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Assigned Programmer (only one needed per table)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Go to zyBooks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Click In Class Activity: Seat Finder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Everyone else: Help that person code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Make sure you all explain and know what is going on!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Before start programming think about: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What is the problem that you need to solve?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How you are going to solve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Write a possible solution in English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After that translate your solution to a sequence of instructions in Java </a:t>
            </a:r>
          </a:p>
        </p:txBody>
      </p:sp>
    </p:spTree>
    <p:extLst>
      <p:ext uri="{BB962C8B-B14F-4D97-AF65-F5344CB8AC3E}">
        <p14:creationId xmlns:p14="http://schemas.microsoft.com/office/powerpoint/2010/main" val="111860355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EE9-9804-7341-A48F-F633DB1F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77" y="14403"/>
            <a:ext cx="8312700" cy="672000"/>
          </a:xfrm>
        </p:spPr>
        <p:txBody>
          <a:bodyPr/>
          <a:lstStyle/>
          <a:p>
            <a:r>
              <a:rPr lang="en-US" dirty="0"/>
              <a:t>Convenience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B505-E4AA-234E-B321-6939906D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509670"/>
            <a:ext cx="8312700" cy="3950916"/>
          </a:xfrm>
        </p:spPr>
        <p:txBody>
          <a:bodyPr/>
          <a:lstStyle/>
          <a:p>
            <a:r>
              <a:rPr lang="en-US" sz="1400" dirty="0"/>
              <a:t>We  often find ourselves doing things like</a:t>
            </a:r>
          </a:p>
          <a:p>
            <a:pPr lvl="1"/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/>
          </a:p>
          <a:p>
            <a:r>
              <a:rPr lang="en-US" sz="1400" dirty="0"/>
              <a:t>Introducing operator plus assignment</a:t>
            </a:r>
          </a:p>
          <a:p>
            <a:pPr lvl="1"/>
            <a:r>
              <a:rPr lang="en-US" sz="1400" dirty="0"/>
              <a:t>value += 10;  // same as value = value + 10;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+=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-=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/=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*=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%=</a:t>
            </a:r>
          </a:p>
          <a:p>
            <a:r>
              <a:rPr lang="en-US" sz="1400" dirty="0"/>
              <a:t>We also like to add and subtract by 1</a:t>
            </a:r>
          </a:p>
          <a:p>
            <a:pPr lvl="1"/>
            <a:r>
              <a:rPr lang="en-US" sz="1400" dirty="0"/>
              <a:t>--value and ++value  </a:t>
            </a:r>
          </a:p>
          <a:p>
            <a:pPr lvl="1"/>
            <a:r>
              <a:rPr lang="en-US" sz="1400" dirty="0"/>
              <a:t>value++ and value—</a:t>
            </a:r>
          </a:p>
          <a:p>
            <a:pPr lvl="2"/>
            <a:r>
              <a:rPr lang="en-US" sz="1400" dirty="0"/>
              <a:t>Happens after using the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66A5-392E-48BE-BF69-DE5EA579D8A0}"/>
              </a:ext>
            </a:extLst>
          </p:cNvPr>
          <p:cNvSpPr txBox="1"/>
          <p:nvPr/>
        </p:nvSpPr>
        <p:spPr>
          <a:xfrm>
            <a:off x="5210599" y="1917528"/>
            <a:ext cx="3517751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101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22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21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687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38" y="3293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01375"/>
            <a:ext cx="8312700" cy="296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100; // so many puppies!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“Spot”;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puppyLongName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“Cerberus”;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20.56;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+ 10.0; // assigns 30.56 to the variable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isPettable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true;  // only options for boolean is true or false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singleLetter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‘c’;  //characters are single letters, notice single quote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112950" y="4021850"/>
            <a:ext cx="5989200" cy="7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Advanced Concept:</a:t>
            </a:r>
            <a:br>
              <a:rPr lang="en" b="1"/>
            </a:br>
            <a:r>
              <a:rPr lang="en"/>
              <a:t>puppyCounter (and others) follow “camel case” a naming convention that capitalizes every word after the first - very common for java programs.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B2A54-AAD3-474A-ADC5-CDDD77AB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3 - Group 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689A-1D0A-C341-8A65-C7F19380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other examples (write them down, white 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single person goes to the </a:t>
            </a:r>
            <a:r>
              <a:rPr lang="en-US" dirty="0" err="1"/>
              <a:t>zybooks</a:t>
            </a:r>
            <a:r>
              <a:rPr lang="en-US" dirty="0"/>
              <a:t> IDE (note, we will alternate this person throughout the semester)</a:t>
            </a:r>
          </a:p>
          <a:p>
            <a:pPr lvl="1"/>
            <a:r>
              <a:rPr lang="en-US" dirty="0"/>
              <a:t>Write out examples</a:t>
            </a:r>
          </a:p>
          <a:p>
            <a:pPr lvl="1"/>
            <a:r>
              <a:rPr lang="en-US" dirty="0"/>
              <a:t>Do they compile? if not, what is wrong? fix it</a:t>
            </a:r>
          </a:p>
          <a:p>
            <a:pPr lvl="1"/>
            <a:r>
              <a:rPr lang="en-US" dirty="0"/>
              <a:t>Can you print out each of the variables?</a:t>
            </a:r>
          </a:p>
          <a:p>
            <a:r>
              <a:rPr lang="en-US" dirty="0"/>
              <a:t>Try to include a math operation that uses </a:t>
            </a:r>
            <a:r>
              <a:rPr lang="en-US" dirty="0" err="1"/>
              <a:t>ints</a:t>
            </a:r>
            <a:r>
              <a:rPr lang="en-US" dirty="0"/>
              <a:t> and doubles combined </a:t>
            </a:r>
          </a:p>
          <a:p>
            <a:pPr lvl="1"/>
            <a:r>
              <a:rPr lang="en-US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4095702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91707"/>
            <a:ext cx="8312700" cy="67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797" y="855016"/>
            <a:ext cx="5555792" cy="1463240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sz="1600" dirty="0"/>
              <a:t>Reminder – readings are due </a:t>
            </a:r>
            <a:r>
              <a:rPr lang="en-US" sz="1600" b="1" u="sng" dirty="0"/>
              <a:t>before</a:t>
            </a:r>
            <a:r>
              <a:rPr lang="en-US" sz="1600" dirty="0"/>
              <a:t> lecture</a:t>
            </a:r>
          </a:p>
          <a:p>
            <a:pPr lvl="1"/>
            <a:r>
              <a:rPr lang="en-US" sz="1600" dirty="0"/>
              <a:t>You don’t have to do all of it - challenge problems can be challenging…</a:t>
            </a:r>
          </a:p>
          <a:p>
            <a:pPr lvl="1"/>
            <a:r>
              <a:rPr lang="en-US" sz="1600" dirty="0"/>
              <a:t>You can return to them. </a:t>
            </a:r>
          </a:p>
          <a:p>
            <a:pPr lvl="1"/>
            <a:r>
              <a:rPr lang="en-US" sz="1600" dirty="0"/>
              <a:t>We start off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863867" y="3118933"/>
            <a:ext cx="477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Todo</a:t>
            </a:r>
            <a:r>
              <a:rPr lang="en-US" sz="1800" dirty="0"/>
              <a:t>:</a:t>
            </a:r>
          </a:p>
          <a:p>
            <a:r>
              <a:rPr lang="en-US" sz="1800" dirty="0"/>
              <a:t>Busy Week! (readings + labs)</a:t>
            </a:r>
          </a:p>
          <a:p>
            <a:r>
              <a:rPr lang="en-US" sz="1800" dirty="0"/>
              <a:t>Lab projects start!</a:t>
            </a:r>
          </a:p>
          <a:p>
            <a:r>
              <a:rPr lang="en-US" sz="1800" dirty="0"/>
              <a:t>Remember: build a habit of doing a little every night!</a:t>
            </a:r>
          </a:p>
        </p:txBody>
      </p:sp>
      <p:pic>
        <p:nvPicPr>
          <p:cNvPr id="7" name="Picture 2" descr="Happy monday quotes Vector Art Stock Images | Depositphotos">
            <a:extLst>
              <a:ext uri="{FF2B5EF4-FFF2-40B4-BE49-F238E27FC236}">
                <a16:creationId xmlns:a16="http://schemas.microsoft.com/office/drawing/2014/main" id="{2E49712A-EAC7-4CCE-BABE-56ADA45D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419" y="0"/>
            <a:ext cx="2416268" cy="241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0C85A-E357-434E-A459-882D2E25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97F20-89E1-AA4C-A983-19E38EAD7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it setup?</a:t>
            </a:r>
          </a:p>
          <a:p>
            <a:r>
              <a:rPr lang="en-US" dirty="0"/>
              <a:t>Let’s get going…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20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7E9-17AD-EF4E-996F-779D853A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373814"/>
            <a:ext cx="8312700" cy="672000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320B-6E1B-1745-981E-44598126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7" y="1221366"/>
            <a:ext cx="8312700" cy="3704100"/>
          </a:xfrm>
        </p:spPr>
        <p:txBody>
          <a:bodyPr/>
          <a:lstStyle/>
          <a:p>
            <a:r>
              <a:rPr lang="en-US" sz="1800" dirty="0"/>
              <a:t>Individually</a:t>
            </a:r>
          </a:p>
          <a:p>
            <a:pPr lvl="1"/>
            <a:r>
              <a:rPr lang="en-US" sz="1800" dirty="0"/>
              <a:t>Grab a paper and write at least three concepts that you can remember from your readings</a:t>
            </a:r>
          </a:p>
          <a:p>
            <a:r>
              <a:rPr lang="en-US" sz="1800" dirty="0"/>
              <a:t>With your neighbor(s)</a:t>
            </a:r>
          </a:p>
          <a:p>
            <a:pPr lvl="1"/>
            <a:r>
              <a:rPr lang="en-US" sz="1800" dirty="0"/>
              <a:t>Discuss what each other could remember. Did you remember the same things? What did you learn from each other?</a:t>
            </a:r>
          </a:p>
          <a:p>
            <a:r>
              <a:rPr lang="en-US" sz="1800" dirty="0"/>
              <a:t>Turn you paper to the TAs or myself at the end of the class, this will count as your participation activity for this lecture</a:t>
            </a:r>
          </a:p>
          <a:p>
            <a:r>
              <a:rPr lang="en-US" sz="1800" dirty="0"/>
              <a:t>Don’t forget to write your name as it is in our Canvas course!</a:t>
            </a: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82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7E9-17AD-EF4E-996F-779D853A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320B-6E1B-1745-981E-44598126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3"/>
            <a:ext cx="6961034" cy="2408772"/>
          </a:xfrm>
        </p:spPr>
        <p:txBody>
          <a:bodyPr/>
          <a:lstStyle/>
          <a:p>
            <a:pPr marL="152400" indent="0">
              <a:buNone/>
            </a:pPr>
            <a:r>
              <a:rPr lang="en-US" sz="1800" b="1" dirty="0"/>
              <a:t>Which of the following are considered </a:t>
            </a:r>
            <a:r>
              <a:rPr lang="en-US" sz="1800" b="1" i="1" dirty="0"/>
              <a:t>primitives</a:t>
            </a:r>
            <a:r>
              <a:rPr lang="en-US" sz="1800" b="1" dirty="0"/>
              <a:t> in Java?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int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double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String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char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628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50" y="0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640984"/>
            <a:ext cx="8312700" cy="3400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TYPE tells the computer how much room to  save!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int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Whole numbers  only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1, 2, 3, 1000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double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Floating point numbers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1.0, 2.5, 3.33333, 1000  (which is 1000.0)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char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Every character on a keyboard - stored as int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boolean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true or false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String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collection of ordered characters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It is more unique (Object)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415638" y="0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38" y="760544"/>
            <a:ext cx="8312700" cy="2713911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Identifiers are WORDs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You use the to *hold* information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Cannot be a reserved word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Cannot start with numbers or special characters outside of underscore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Use real words! </a:t>
            </a:r>
            <a:r>
              <a:rPr lang="en" sz="1400" b="1" dirty="0">
                <a:solidFill>
                  <a:srgbClr val="000000"/>
                </a:solidFill>
              </a:rPr>
              <a:t>int x </a:t>
            </a:r>
            <a:r>
              <a:rPr lang="en" sz="1400" dirty="0">
                <a:solidFill>
                  <a:srgbClr val="000000"/>
                </a:solidFill>
              </a:rPr>
              <a:t>doesn’t mean much, but </a:t>
            </a:r>
            <a:r>
              <a:rPr lang="en" sz="1400" b="1" dirty="0">
                <a:solidFill>
                  <a:srgbClr val="000000"/>
                </a:solidFill>
              </a:rPr>
              <a:t>int puppyCounter </a:t>
            </a:r>
            <a:r>
              <a:rPr lang="en" sz="1400" dirty="0">
                <a:solidFill>
                  <a:srgbClr val="000000"/>
                </a:solidFill>
              </a:rPr>
              <a:t>- has meaning and readable!</a:t>
            </a:r>
          </a:p>
          <a:p>
            <a:pPr indent="-298450">
              <a:spcBef>
                <a:spcPts val="0"/>
              </a:spcBef>
              <a:buClr>
                <a:srgbClr val="000000"/>
              </a:buClr>
              <a:buSzPts val="1100"/>
              <a:buChar char="○"/>
            </a:pPr>
            <a:r>
              <a:rPr lang="en" sz="1400" b="1" dirty="0">
                <a:solidFill>
                  <a:srgbClr val="000000"/>
                </a:solidFill>
              </a:rPr>
              <a:t>Declaring</a:t>
            </a:r>
            <a:r>
              <a:rPr lang="en" sz="1400" dirty="0">
                <a:solidFill>
                  <a:srgbClr val="000000"/>
                </a:solidFill>
              </a:rPr>
              <a:t> Variables: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 sz="1400" dirty="0">
                <a:solidFill>
                  <a:srgbClr val="000000"/>
                </a:solidFill>
              </a:rPr>
              <a:t>&lt;TYPE&gt; &lt;IDENTIFIER&gt;;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" sz="1400" dirty="0">
                <a:solidFill>
                  <a:srgbClr val="000000"/>
                </a:solidFill>
              </a:rPr>
              <a:t>an be declared in the same line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 sz="1400" dirty="0">
                <a:solidFill>
                  <a:srgbClr val="000000"/>
                </a:solidFill>
              </a:rPr>
              <a:t>Declaring </a:t>
            </a:r>
            <a:r>
              <a:rPr lang="en" sz="1400" b="1" dirty="0">
                <a:solidFill>
                  <a:srgbClr val="000000"/>
                </a:solidFill>
              </a:rPr>
              <a:t>reserves</a:t>
            </a:r>
            <a:r>
              <a:rPr lang="en" sz="1400" dirty="0">
                <a:solidFill>
                  <a:srgbClr val="000000"/>
                </a:solidFill>
              </a:rPr>
              <a:t> or </a:t>
            </a:r>
            <a:r>
              <a:rPr lang="en" sz="1400" b="1" dirty="0">
                <a:solidFill>
                  <a:srgbClr val="000000"/>
                </a:solidFill>
              </a:rPr>
              <a:t>allocates</a:t>
            </a:r>
            <a:r>
              <a:rPr lang="en" sz="1400" dirty="0">
                <a:solidFill>
                  <a:srgbClr val="000000"/>
                </a:solidFill>
              </a:rPr>
              <a:t> memory! But doesn’t store!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1023-56AA-431D-ABEB-30210B8FD6BB}"/>
              </a:ext>
            </a:extLst>
          </p:cNvPr>
          <p:cNvSpPr txBox="1"/>
          <p:nvPr/>
        </p:nvSpPr>
        <p:spPr>
          <a:xfrm>
            <a:off x="219752" y="3266986"/>
            <a:ext cx="71722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dbl2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longerDoubleName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154B-B115-4DC2-A0B8-5DEB780E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82" y="157684"/>
            <a:ext cx="8312700" cy="672000"/>
          </a:xfrm>
        </p:spPr>
        <p:txBody>
          <a:bodyPr/>
          <a:lstStyle/>
          <a:p>
            <a:r>
              <a:rPr lang="en-US" dirty="0"/>
              <a:t>Assigning / Storing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2C4D9-7899-414B-A490-50C1048E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54" y="829684"/>
            <a:ext cx="4156362" cy="2818031"/>
          </a:xfrm>
        </p:spPr>
        <p:txBody>
          <a:bodyPr/>
          <a:lstStyle/>
          <a:p>
            <a:r>
              <a:rPr lang="en-US" sz="1600" dirty="0"/>
              <a:t>Single equals sign (=) assigns values</a:t>
            </a:r>
          </a:p>
          <a:p>
            <a:r>
              <a:rPr lang="en-US" sz="1600" dirty="0"/>
              <a:t>The value </a:t>
            </a:r>
            <a:r>
              <a:rPr lang="en-US" sz="1600" b="1" dirty="0"/>
              <a:t>must</a:t>
            </a:r>
            <a:r>
              <a:rPr lang="en-US" sz="1600" dirty="0"/>
              <a:t> match the type</a:t>
            </a:r>
          </a:p>
          <a:p>
            <a:pPr lvl="1"/>
            <a:r>
              <a:rPr lang="en-US" sz="1600" dirty="0"/>
              <a:t>Strongly typed language</a:t>
            </a:r>
          </a:p>
          <a:p>
            <a:r>
              <a:rPr lang="en-US" sz="1600" dirty="0"/>
              <a:t>You can change the value as much as you want</a:t>
            </a:r>
          </a:p>
          <a:p>
            <a:pPr lvl="1"/>
            <a:r>
              <a:rPr lang="en-US" sz="1600" dirty="0"/>
              <a:t>But it must still be the same type</a:t>
            </a:r>
          </a:p>
          <a:p>
            <a:r>
              <a:rPr lang="en-US" sz="1600" dirty="0"/>
              <a:t>Assigning the first time is called</a:t>
            </a:r>
          </a:p>
          <a:p>
            <a:pPr lvl="1"/>
            <a:r>
              <a:rPr lang="en-US" sz="1600" dirty="0"/>
              <a:t>Initialization</a:t>
            </a:r>
          </a:p>
          <a:p>
            <a:pPr lvl="1"/>
            <a:r>
              <a:rPr lang="en-US" sz="1600" dirty="0"/>
              <a:t>Often done in the same line as declaring</a:t>
            </a:r>
          </a:p>
          <a:p>
            <a:r>
              <a:rPr lang="en-US" sz="1600" dirty="0"/>
              <a:t>Objects have the </a:t>
            </a:r>
            <a:r>
              <a:rPr lang="en-US" sz="1600" b="1" dirty="0"/>
              <a:t>null</a:t>
            </a:r>
            <a:r>
              <a:rPr lang="en-US" sz="1600" dirty="0"/>
              <a:t> value if not assigned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FC16E-2C18-4FE4-BE42-DEECC1E3D845}"/>
              </a:ext>
            </a:extLst>
          </p:cNvPr>
          <p:cNvSpPr txBox="1"/>
          <p:nvPr/>
        </p:nvSpPr>
        <p:spPr>
          <a:xfrm>
            <a:off x="4156362" y="1792173"/>
            <a:ext cx="483018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"Countess Lovelace"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"Ada Lovelace"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new 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puppyCounter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initialization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allowed, but not clear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allowed! makes it 5.0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won't compile!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393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50" y="36878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1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17390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5;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 = 10;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C;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10;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/>
              <a:t>????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807809" y="1915034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  <a:endParaRPr dirty="0"/>
          </a:p>
        </p:txBody>
      </p:sp>
      <p:sp>
        <p:nvSpPr>
          <p:cNvPr id="5" name="Google Shape;212;p43"/>
          <p:cNvSpPr/>
          <p:nvPr/>
        </p:nvSpPr>
        <p:spPr>
          <a:xfrm>
            <a:off x="2807809" y="301935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 and B?</a:t>
            </a:r>
            <a:endParaRPr dirty="0"/>
          </a:p>
        </p:txBody>
      </p:sp>
      <p:sp>
        <p:nvSpPr>
          <p:cNvPr id="6" name="Google Shape;212;p43"/>
          <p:cNvSpPr/>
          <p:nvPr/>
        </p:nvSpPr>
        <p:spPr>
          <a:xfrm>
            <a:off x="2807809" y="421790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If we wanted to swap the values A and B, how would we modify the code above? Would we need to use a third variable?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07E3F-90CA-45BB-A2A6-7184516C7B56}"/>
              </a:ext>
            </a:extLst>
          </p:cNvPr>
          <p:cNvSpPr txBox="1"/>
          <p:nvPr/>
        </p:nvSpPr>
        <p:spPr>
          <a:xfrm>
            <a:off x="6841864" y="157110"/>
            <a:ext cx="2140772" cy="52322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zyBooks</a:t>
            </a:r>
            <a:r>
              <a:rPr lang="en-US" dirty="0"/>
              <a:t> has a in-class if you want to try it.</a:t>
            </a:r>
          </a:p>
        </p:txBody>
      </p:sp>
    </p:spTree>
    <p:extLst>
      <p:ext uri="{BB962C8B-B14F-4D97-AF65-F5344CB8AC3E}">
        <p14:creationId xmlns:p14="http://schemas.microsoft.com/office/powerpoint/2010/main" val="42888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6" ma:contentTypeDescription="Create a new document." ma:contentTypeScope="" ma:versionID="8a6cbedf0fa50d039049f798424873e6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8308f6b0971d5393350c61f7dc4d29b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57AD06-F92C-44EB-AE7E-2E7C93F1B3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C42811-3B51-4277-9BAB-60004E84128E}">
  <ds:schemaRefs>
    <ds:schemaRef ds:uri="http://schemas.microsoft.com/office/2006/metadata/properties"/>
    <ds:schemaRef ds:uri="92c41bee-f0ee-4aa6-9399-a35fbb883510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e06ed288-fd75-4b50-bbed-f5a5df88c31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25C2F3D-12F5-4B94-AAEE-F6AEBA5034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1491</Words>
  <Application>Microsoft Office PowerPoint</Application>
  <PresentationFormat>On-screen Show (16:9)</PresentationFormat>
  <Paragraphs>211</Paragraphs>
  <Slides>19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Microsoft Sans Serif</vt:lpstr>
      <vt:lpstr>Proxima Nova</vt:lpstr>
      <vt:lpstr>Consolas</vt:lpstr>
      <vt:lpstr>Source Sans Pro</vt:lpstr>
      <vt:lpstr>Office Theme</vt:lpstr>
      <vt:lpstr>PowerPoint Presentation</vt:lpstr>
      <vt:lpstr>Announcements</vt:lpstr>
      <vt:lpstr>iClicker Cloud</vt:lpstr>
      <vt:lpstr>Recall Activity</vt:lpstr>
      <vt:lpstr>Reading Check-in</vt:lpstr>
      <vt:lpstr>Types</vt:lpstr>
      <vt:lpstr>Variables </vt:lpstr>
      <vt:lpstr>Assigning / Storing Values</vt:lpstr>
      <vt:lpstr>Practice 1 – Group Reflection</vt:lpstr>
      <vt:lpstr>Operators</vt:lpstr>
      <vt:lpstr>Practice 2 – Group Reflection</vt:lpstr>
      <vt:lpstr>Integer Division</vt:lpstr>
      <vt:lpstr>Modulo - Extremely useful operation</vt:lpstr>
      <vt:lpstr>What are some cases to use it?</vt:lpstr>
      <vt:lpstr>Scanner</vt:lpstr>
      <vt:lpstr>Activity : Seat Finder</vt:lpstr>
      <vt:lpstr>Convenience Operators</vt:lpstr>
      <vt:lpstr>Examples</vt:lpstr>
      <vt:lpstr>Practice 3 - Group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Moraes,Marcia</dc:creator>
  <cp:lastModifiedBy>Marcia Moraes</cp:lastModifiedBy>
  <cp:revision>20</cp:revision>
  <dcterms:modified xsi:type="dcterms:W3CDTF">2023-08-08T23:35:45Z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