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57" r:id="rId4"/>
    <p:sldId id="258" r:id="rId5"/>
    <p:sldId id="259" r:id="rId6"/>
    <p:sldId id="274" r:id="rId7"/>
    <p:sldId id="260" r:id="rId8"/>
    <p:sldId id="261" r:id="rId9"/>
    <p:sldId id="263" r:id="rId10"/>
    <p:sldId id="272" r:id="rId11"/>
    <p:sldId id="273" r:id="rId12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9" autoAdjust="0"/>
    <p:restoredTop sz="95994" autoAdjust="0"/>
  </p:normalViewPr>
  <p:slideViewPr>
    <p:cSldViewPr snapToGrid="0" snapToObjects="1">
      <p:cViewPr varScale="1">
        <p:scale>
          <a:sx n="98" d="100"/>
          <a:sy n="98" d="100"/>
        </p:scale>
        <p:origin x="208" y="5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91CB0012-E2AD-4D5B-8AB0-9F1296A68D82}"/>
    <pc:docChg chg="undo custSel addSld modSld">
      <pc:chgData name="Marcia Moraes" userId="c9c67e8a-58e2-4733-9a1c-5d44fec4775b" providerId="ADAL" clId="{91CB0012-E2AD-4D5B-8AB0-9F1296A68D82}" dt="2021-11-30T18:51:39.274" v="466" actId="14100"/>
      <pc:docMkLst>
        <pc:docMk/>
      </pc:docMkLst>
      <pc:sldChg chg="addSp delSp modSp addAnim delAnim">
        <pc:chgData name="Marcia Moraes" userId="c9c67e8a-58e2-4733-9a1c-5d44fec4775b" providerId="ADAL" clId="{91CB0012-E2AD-4D5B-8AB0-9F1296A68D82}" dt="2021-11-30T16:53:32.254" v="31" actId="313"/>
        <pc:sldMkLst>
          <pc:docMk/>
          <pc:sldMk cId="138825677" sldId="257"/>
        </pc:sldMkLst>
        <pc:spChg chg="add del">
          <ac:chgData name="Marcia Moraes" userId="c9c67e8a-58e2-4733-9a1c-5d44fec4775b" providerId="ADAL" clId="{91CB0012-E2AD-4D5B-8AB0-9F1296A68D82}" dt="2021-11-30T16:53:15.919" v="22" actId="478"/>
          <ac:spMkLst>
            <pc:docMk/>
            <pc:sldMk cId="138825677" sldId="257"/>
            <ac:spMk id="24" creationId="{44472B7B-FEBF-124C-AFB6-66EBD72ADCD8}"/>
          </ac:spMkLst>
        </pc:spChg>
        <pc:spChg chg="mod">
          <ac:chgData name="Marcia Moraes" userId="c9c67e8a-58e2-4733-9a1c-5d44fec4775b" providerId="ADAL" clId="{91CB0012-E2AD-4D5B-8AB0-9F1296A68D82}" dt="2021-11-30T16:53:32.254" v="31" actId="313"/>
          <ac:spMkLst>
            <pc:docMk/>
            <pc:sldMk cId="138825677" sldId="257"/>
            <ac:spMk id="30" creationId="{32ECFFC1-0C21-D44C-B9FC-3FD74DFCFC0A}"/>
          </ac:spMkLst>
        </pc:spChg>
      </pc:sldChg>
      <pc:sldChg chg="addSp delSp modSp add">
        <pc:chgData name="Marcia Moraes" userId="c9c67e8a-58e2-4733-9a1c-5d44fec4775b" providerId="ADAL" clId="{91CB0012-E2AD-4D5B-8AB0-9F1296A68D82}" dt="2021-11-30T18:44:35.795" v="421" actId="1076"/>
        <pc:sldMkLst>
          <pc:docMk/>
          <pc:sldMk cId="2436844951" sldId="263"/>
        </pc:sldMkLst>
        <pc:spChg chg="mod">
          <ac:chgData name="Marcia Moraes" userId="c9c67e8a-58e2-4733-9a1c-5d44fec4775b" providerId="ADAL" clId="{91CB0012-E2AD-4D5B-8AB0-9F1296A68D82}" dt="2021-11-30T18:12:02.863" v="293" actId="20577"/>
          <ac:spMkLst>
            <pc:docMk/>
            <pc:sldMk cId="2436844951" sldId="263"/>
            <ac:spMk id="2" creationId="{0EA0677C-5E9D-BA45-B9ED-0DB234643271}"/>
          </ac:spMkLst>
        </pc:spChg>
        <pc:spChg chg="mod">
          <ac:chgData name="Marcia Moraes" userId="c9c67e8a-58e2-4733-9a1c-5d44fec4775b" providerId="ADAL" clId="{91CB0012-E2AD-4D5B-8AB0-9F1296A68D82}" dt="2021-11-30T18:16:00.223" v="296" actId="20577"/>
          <ac:spMkLst>
            <pc:docMk/>
            <pc:sldMk cId="2436844951" sldId="263"/>
            <ac:spMk id="5" creationId="{0A6AD85F-6D71-420D-9CF4-AFEA9B4374F9}"/>
          </ac:spMkLst>
        </pc:spChg>
        <pc:spChg chg="mod topLvl">
          <ac:chgData name="Marcia Moraes" userId="c9c67e8a-58e2-4733-9a1c-5d44fec4775b" providerId="ADAL" clId="{91CB0012-E2AD-4D5B-8AB0-9F1296A68D82}" dt="2021-11-30T18:09:57.167" v="125" actId="1076"/>
          <ac:spMkLst>
            <pc:docMk/>
            <pc:sldMk cId="2436844951" sldId="263"/>
            <ac:spMk id="21" creationId="{7E2E6D36-BB32-497D-9F5F-231FA657E416}"/>
          </ac:spMkLst>
        </pc:spChg>
        <pc:spChg chg="mod">
          <ac:chgData name="Marcia Moraes" userId="c9c67e8a-58e2-4733-9a1c-5d44fec4775b" providerId="ADAL" clId="{91CB0012-E2AD-4D5B-8AB0-9F1296A68D82}" dt="2021-11-30T18:17:11.085" v="302" actId="20577"/>
          <ac:spMkLst>
            <pc:docMk/>
            <pc:sldMk cId="2436844951" sldId="263"/>
            <ac:spMk id="23" creationId="{95D75E0E-DCBC-4805-92F9-66CC43352DFE}"/>
          </ac:spMkLst>
        </pc:spChg>
        <pc:spChg chg="add mod">
          <ac:chgData name="Marcia Moraes" userId="c9c67e8a-58e2-4733-9a1c-5d44fec4775b" providerId="ADAL" clId="{91CB0012-E2AD-4D5B-8AB0-9F1296A68D82}" dt="2021-11-30T18:41:11.612" v="414" actId="20577"/>
          <ac:spMkLst>
            <pc:docMk/>
            <pc:sldMk cId="2436844951" sldId="263"/>
            <ac:spMk id="26" creationId="{AB8C9E9E-3B3D-4859-9276-20ACC059D474}"/>
          </ac:spMkLst>
        </pc:spChg>
        <pc:grpChg chg="mod topLvl">
          <ac:chgData name="Marcia Moraes" userId="c9c67e8a-58e2-4733-9a1c-5d44fec4775b" providerId="ADAL" clId="{91CB0012-E2AD-4D5B-8AB0-9F1296A68D82}" dt="2021-11-30T18:09:47.693" v="123" actId="14100"/>
          <ac:grpSpMkLst>
            <pc:docMk/>
            <pc:sldMk cId="2436844951" sldId="263"/>
            <ac:grpSpMk id="3" creationId="{AA9849B9-8FBB-4ECF-9A86-877FE9297356}"/>
          </ac:grpSpMkLst>
        </pc:grpChg>
        <pc:grpChg chg="del">
          <ac:chgData name="Marcia Moraes" userId="c9c67e8a-58e2-4733-9a1c-5d44fec4775b" providerId="ADAL" clId="{91CB0012-E2AD-4D5B-8AB0-9F1296A68D82}" dt="2021-11-30T18:08:34.628" v="95" actId="165"/>
          <ac:grpSpMkLst>
            <pc:docMk/>
            <pc:sldMk cId="2436844951" sldId="263"/>
            <ac:grpSpMk id="16" creationId="{4C5FB7FF-BAFB-4D54-9981-06A67064EA38}"/>
          </ac:grpSpMkLst>
        </pc:grpChg>
        <pc:grpChg chg="mod topLvl">
          <ac:chgData name="Marcia Moraes" userId="c9c67e8a-58e2-4733-9a1c-5d44fec4775b" providerId="ADAL" clId="{91CB0012-E2AD-4D5B-8AB0-9F1296A68D82}" dt="2021-11-30T18:09:57.167" v="125" actId="1076"/>
          <ac:grpSpMkLst>
            <pc:docMk/>
            <pc:sldMk cId="2436844951" sldId="263"/>
            <ac:grpSpMk id="17" creationId="{FE06C3B8-9BB0-41C2-A480-4BEEFB612331}"/>
          </ac:grpSpMkLst>
        </pc:grpChg>
        <pc:grpChg chg="add mod">
          <ac:chgData name="Marcia Moraes" userId="c9c67e8a-58e2-4733-9a1c-5d44fec4775b" providerId="ADAL" clId="{91CB0012-E2AD-4D5B-8AB0-9F1296A68D82}" dt="2021-11-30T18:17:07.907" v="298" actId="1076"/>
          <ac:grpSpMkLst>
            <pc:docMk/>
            <pc:sldMk cId="2436844951" sldId="263"/>
            <ac:grpSpMk id="22" creationId="{BC3E255D-6342-41E7-8F19-57BD38A53C80}"/>
          </ac:grpSpMkLst>
        </pc:grpChg>
        <pc:picChg chg="add del mod">
          <ac:chgData name="Marcia Moraes" userId="c9c67e8a-58e2-4733-9a1c-5d44fec4775b" providerId="ADAL" clId="{91CB0012-E2AD-4D5B-8AB0-9F1296A68D82}" dt="2021-11-30T18:44:13.672" v="418"/>
          <ac:picMkLst>
            <pc:docMk/>
            <pc:sldMk cId="2436844951" sldId="263"/>
            <ac:picMk id="8" creationId="{82B58C53-BBFC-4F10-8D9D-36A22D27DFB4}"/>
          </ac:picMkLst>
        </pc:picChg>
        <pc:picChg chg="add mod">
          <ac:chgData name="Marcia Moraes" userId="c9c67e8a-58e2-4733-9a1c-5d44fec4775b" providerId="ADAL" clId="{91CB0012-E2AD-4D5B-8AB0-9F1296A68D82}" dt="2021-11-30T18:44:35.795" v="421" actId="1076"/>
          <ac:picMkLst>
            <pc:docMk/>
            <pc:sldMk cId="2436844951" sldId="263"/>
            <ac:picMk id="9" creationId="{B371F548-53BF-4D50-8EE9-972337FD34F1}"/>
          </ac:picMkLst>
        </pc:picChg>
        <pc:cxnChg chg="mod topLvl">
          <ac:chgData name="Marcia Moraes" userId="c9c67e8a-58e2-4733-9a1c-5d44fec4775b" providerId="ADAL" clId="{91CB0012-E2AD-4D5B-8AB0-9F1296A68D82}" dt="2021-11-30T18:10:01.487" v="126" actId="14100"/>
          <ac:cxnSpMkLst>
            <pc:docMk/>
            <pc:sldMk cId="2436844951" sldId="263"/>
            <ac:cxnSpMk id="6" creationId="{F39C838C-3152-46AC-A09D-119445C51C0B}"/>
          </ac:cxnSpMkLst>
        </pc:cxnChg>
      </pc:sldChg>
      <pc:sldChg chg="modSp add">
        <pc:chgData name="Marcia Moraes" userId="c9c67e8a-58e2-4733-9a1c-5d44fec4775b" providerId="ADAL" clId="{91CB0012-E2AD-4D5B-8AB0-9F1296A68D82}" dt="2021-11-30T16:51:38.896" v="20" actId="6549"/>
        <pc:sldMkLst>
          <pc:docMk/>
          <pc:sldMk cId="926474781" sldId="271"/>
        </pc:sldMkLst>
        <pc:spChg chg="mod">
          <ac:chgData name="Marcia Moraes" userId="c9c67e8a-58e2-4733-9a1c-5d44fec4775b" providerId="ADAL" clId="{91CB0012-E2AD-4D5B-8AB0-9F1296A68D82}" dt="2021-11-30T16:51:38.896" v="20" actId="6549"/>
          <ac:spMkLst>
            <pc:docMk/>
            <pc:sldMk cId="926474781" sldId="271"/>
            <ac:spMk id="5" creationId="{1BBD0DB5-379A-304F-9307-E7B1A89B08F7}"/>
          </ac:spMkLst>
        </pc:spChg>
        <pc:spChg chg="mod">
          <ac:chgData name="Marcia Moraes" userId="c9c67e8a-58e2-4733-9a1c-5d44fec4775b" providerId="ADAL" clId="{91CB0012-E2AD-4D5B-8AB0-9F1296A68D82}" dt="2021-11-30T16:51:33.278" v="19" actId="20577"/>
          <ac:spMkLst>
            <pc:docMk/>
            <pc:sldMk cId="926474781" sldId="271"/>
            <ac:spMk id="7" creationId="{BF16D510-BC74-4FA5-AFD2-193B039115A5}"/>
          </ac:spMkLst>
        </pc:spChg>
      </pc:sldChg>
      <pc:sldChg chg="addSp delSp modSp add">
        <pc:chgData name="Marcia Moraes" userId="c9c67e8a-58e2-4733-9a1c-5d44fec4775b" providerId="ADAL" clId="{91CB0012-E2AD-4D5B-8AB0-9F1296A68D82}" dt="2021-11-30T18:49:02.098" v="435" actId="478"/>
        <pc:sldMkLst>
          <pc:docMk/>
          <pc:sldMk cId="1035711711" sldId="272"/>
        </pc:sldMkLst>
        <pc:spChg chg="mod">
          <ac:chgData name="Marcia Moraes" userId="c9c67e8a-58e2-4733-9a1c-5d44fec4775b" providerId="ADAL" clId="{91CB0012-E2AD-4D5B-8AB0-9F1296A68D82}" dt="2021-11-30T18:48:31.876" v="429" actId="20577"/>
          <ac:spMkLst>
            <pc:docMk/>
            <pc:sldMk cId="1035711711" sldId="272"/>
            <ac:spMk id="2" creationId="{0A758FF7-8D14-DF4E-A32F-9B533CE1BFA8}"/>
          </ac:spMkLst>
        </pc:spChg>
        <pc:spChg chg="del">
          <ac:chgData name="Marcia Moraes" userId="c9c67e8a-58e2-4733-9a1c-5d44fec4775b" providerId="ADAL" clId="{91CB0012-E2AD-4D5B-8AB0-9F1296A68D82}" dt="2021-11-30T18:48:34.735" v="430" actId="478"/>
          <ac:spMkLst>
            <pc:docMk/>
            <pc:sldMk cId="1035711711" sldId="272"/>
            <ac:spMk id="3" creationId="{82C45DBC-350E-4F40-9B01-F13A8BC203D8}"/>
          </ac:spMkLst>
        </pc:spChg>
        <pc:spChg chg="add del mod">
          <ac:chgData name="Marcia Moraes" userId="c9c67e8a-58e2-4733-9a1c-5d44fec4775b" providerId="ADAL" clId="{91CB0012-E2AD-4D5B-8AB0-9F1296A68D82}" dt="2021-11-30T18:49:02.098" v="435" actId="478"/>
          <ac:spMkLst>
            <pc:docMk/>
            <pc:sldMk cId="1035711711" sldId="272"/>
            <ac:spMk id="5" creationId="{996BA529-5BB8-4A60-8813-AA8756C0C84E}"/>
          </ac:spMkLst>
        </pc:spChg>
        <pc:spChg chg="add mod">
          <ac:chgData name="Marcia Moraes" userId="c9c67e8a-58e2-4733-9a1c-5d44fec4775b" providerId="ADAL" clId="{91CB0012-E2AD-4D5B-8AB0-9F1296A68D82}" dt="2021-11-30T18:48:59.350" v="434" actId="1076"/>
          <ac:spMkLst>
            <pc:docMk/>
            <pc:sldMk cId="1035711711" sldId="272"/>
            <ac:spMk id="6" creationId="{8ED0C47D-BC17-44BF-B794-1EBF50A776A9}"/>
          </ac:spMkLst>
        </pc:spChg>
      </pc:sldChg>
      <pc:sldChg chg="addSp delSp modSp add">
        <pc:chgData name="Marcia Moraes" userId="c9c67e8a-58e2-4733-9a1c-5d44fec4775b" providerId="ADAL" clId="{91CB0012-E2AD-4D5B-8AB0-9F1296A68D82}" dt="2021-11-30T18:51:39.274" v="466" actId="14100"/>
        <pc:sldMkLst>
          <pc:docMk/>
          <pc:sldMk cId="3183979242" sldId="273"/>
        </pc:sldMkLst>
        <pc:spChg chg="mod">
          <ac:chgData name="Marcia Moraes" userId="c9c67e8a-58e2-4733-9a1c-5d44fec4775b" providerId="ADAL" clId="{91CB0012-E2AD-4D5B-8AB0-9F1296A68D82}" dt="2021-11-30T18:51:14.760" v="461" actId="1076"/>
          <ac:spMkLst>
            <pc:docMk/>
            <pc:sldMk cId="3183979242" sldId="273"/>
            <ac:spMk id="2" creationId="{0A758FF7-8D14-DF4E-A32F-9B533CE1BFA8}"/>
          </ac:spMkLst>
        </pc:spChg>
        <pc:spChg chg="del">
          <ac:chgData name="Marcia Moraes" userId="c9c67e8a-58e2-4733-9a1c-5d44fec4775b" providerId="ADAL" clId="{91CB0012-E2AD-4D5B-8AB0-9F1296A68D82}" dt="2021-11-30T18:49:24.814" v="447" actId="478"/>
          <ac:spMkLst>
            <pc:docMk/>
            <pc:sldMk cId="3183979242" sldId="273"/>
            <ac:spMk id="3" creationId="{82C45DBC-350E-4F40-9B01-F13A8BC203D8}"/>
          </ac:spMkLst>
        </pc:spChg>
        <pc:spChg chg="add mod">
          <ac:chgData name="Marcia Moraes" userId="c9c67e8a-58e2-4733-9a1c-5d44fec4775b" providerId="ADAL" clId="{91CB0012-E2AD-4D5B-8AB0-9F1296A68D82}" dt="2021-11-30T18:49:24.814" v="447" actId="478"/>
          <ac:spMkLst>
            <pc:docMk/>
            <pc:sldMk cId="3183979242" sldId="273"/>
            <ac:spMk id="5" creationId="{480C80AB-ADBE-4FB8-8F49-DFA7F97C276E}"/>
          </ac:spMkLst>
        </pc:spChg>
        <pc:spChg chg="add mod">
          <ac:chgData name="Marcia Moraes" userId="c9c67e8a-58e2-4733-9a1c-5d44fec4775b" providerId="ADAL" clId="{91CB0012-E2AD-4D5B-8AB0-9F1296A68D82}" dt="2021-11-30T18:51:39.274" v="466" actId="14100"/>
          <ac:spMkLst>
            <pc:docMk/>
            <pc:sldMk cId="3183979242" sldId="273"/>
            <ac:spMk id="6" creationId="{6BEB9876-5868-48AB-95A3-D57AA3409AE2}"/>
          </ac:spMkLst>
        </pc:spChg>
        <pc:spChg chg="add del">
          <ac:chgData name="Marcia Moraes" userId="c9c67e8a-58e2-4733-9a1c-5d44fec4775b" providerId="ADAL" clId="{91CB0012-E2AD-4D5B-8AB0-9F1296A68D82}" dt="2021-11-30T18:51:07.301" v="460"/>
          <ac:spMkLst>
            <pc:docMk/>
            <pc:sldMk cId="3183979242" sldId="273"/>
            <ac:spMk id="7" creationId="{65207D69-EC00-48C6-9A5F-26819E5E94BB}"/>
          </ac:spMkLst>
        </pc:spChg>
        <pc:spChg chg="add mod">
          <ac:chgData name="Marcia Moraes" userId="c9c67e8a-58e2-4733-9a1c-5d44fec4775b" providerId="ADAL" clId="{91CB0012-E2AD-4D5B-8AB0-9F1296A68D82}" dt="2021-11-30T18:51:35.403" v="465" actId="1076"/>
          <ac:spMkLst>
            <pc:docMk/>
            <pc:sldMk cId="3183979242" sldId="273"/>
            <ac:spMk id="8" creationId="{5549D7F9-D735-4E3F-A201-B0B565E0794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49985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linear-search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inary-search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eeksforgeeks.org/bubble-sort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election-sort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Advanced Topics: Searching and Sorting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92"/>
          </a:xfrm>
        </p:spPr>
        <p:txBody>
          <a:bodyPr/>
          <a:lstStyle/>
          <a:p>
            <a:r>
              <a:rPr lang="en-US" dirty="0"/>
              <a:t>Topics from 200 B.C.E.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8FF7-8D14-DF4E-A32F-9B533CE1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ED0C47D-BC17-44BF-B794-1EBF50A77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884" y="422081"/>
            <a:ext cx="7464056" cy="67403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Country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Comparable&lt;Country&gt;{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double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area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static boolean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compareData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Country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double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area){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name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this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area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area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double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getArea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area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getName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compareTo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(Country o)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//needs to be implemented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boolean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equals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(Object obj)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//needs to be implemented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toString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"name: "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area: "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area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71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8FF7-8D14-DF4E-A32F-9B533CE1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93" y="76246"/>
            <a:ext cx="12561453" cy="1015663"/>
          </a:xfrm>
        </p:spPr>
        <p:txBody>
          <a:bodyPr/>
          <a:lstStyle/>
          <a:p>
            <a:r>
              <a:rPr lang="en-US" dirty="0" err="1"/>
              <a:t>ListCountry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C80AB-ADBE-4FB8-8F49-DFA7F97C2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BEB9876-5868-48AB-95A3-D57AA3409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93" y="955847"/>
            <a:ext cx="6357516" cy="67403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java.io.FileNotFoundException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java.util.Collections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ListCountry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&lt;Country&gt;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countries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&lt;Country&gt;()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readCountries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filename)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File(filename))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scnr.hasNextLine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String name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area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countries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Country(name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area))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FileNotFoundException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e)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e.printStackTrace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sortList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check)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//needs to be implemented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549D7F9-D735-4E3F-A201-B0B565E07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875" y="955847"/>
            <a:ext cx="5667153" cy="53553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toString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StringBuilder s 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StringBuilder()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for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(Country c :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countries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s.append(c)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s.append(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s.toString()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args[]){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ListCountry listCountry 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ListCountry()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listCountry.readCountries(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"countries.txt"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listCountry.sortList(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"name"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.println(listCountry)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listCountry.sortList(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"area"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.println(listCountry)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97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826093"/>
            <a:ext cx="8704610" cy="331180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Make sure to attend the </a:t>
            </a:r>
            <a:r>
              <a:rPr lang="en-US" b="1" dirty="0"/>
              <a:t>help sessions and labs</a:t>
            </a:r>
            <a:r>
              <a:rPr lang="en-US" dirty="0"/>
              <a:t>! </a:t>
            </a:r>
          </a:p>
          <a:p>
            <a:r>
              <a:rPr lang="en-US" dirty="0"/>
              <a:t>Remaining Course Schedule</a:t>
            </a:r>
          </a:p>
          <a:p>
            <a:r>
              <a:rPr lang="en-US" dirty="0"/>
              <a:t>Wednesday, Friday – Final course topics</a:t>
            </a:r>
          </a:p>
          <a:p>
            <a:pPr lvl="1"/>
            <a:r>
              <a:rPr lang="en-US" dirty="0"/>
              <a:t>Tuesday and Thursday – last labs (they help with CS 165!)</a:t>
            </a:r>
          </a:p>
          <a:p>
            <a:r>
              <a:rPr lang="en-US" dirty="0"/>
              <a:t>NEXT Week (week before finals)</a:t>
            </a:r>
          </a:p>
          <a:p>
            <a:pPr lvl="1"/>
            <a:r>
              <a:rPr lang="en-US" dirty="0"/>
              <a:t>Monday, Wednesday – Review Lectures</a:t>
            </a:r>
          </a:p>
          <a:p>
            <a:pPr lvl="1"/>
            <a:r>
              <a:rPr lang="en-US" dirty="0"/>
              <a:t>Friday – Early Take Option, Final Exam</a:t>
            </a:r>
          </a:p>
          <a:p>
            <a:pPr lvl="1"/>
            <a:r>
              <a:rPr lang="en-US" dirty="0"/>
              <a:t>Help Desk Closes on the *due date* of the last assignment (not late window)</a:t>
            </a:r>
          </a:p>
          <a:p>
            <a:pPr lvl="2"/>
            <a:r>
              <a:rPr lang="en-US" dirty="0"/>
              <a:t>HELP DESK CLOSES - December 9</a:t>
            </a:r>
            <a:r>
              <a:rPr lang="en-US" baseline="30000" dirty="0"/>
              <a:t>th</a:t>
            </a:r>
            <a:r>
              <a:rPr lang="en-US" dirty="0"/>
              <a:t>! </a:t>
            </a:r>
          </a:p>
          <a:p>
            <a:r>
              <a:rPr lang="en-US" dirty="0"/>
              <a:t>Finals Week</a:t>
            </a:r>
          </a:p>
          <a:p>
            <a:pPr lvl="1"/>
            <a:r>
              <a:rPr lang="en-US" dirty="0"/>
              <a:t>Monday – early take option, and then scheduled exam time</a:t>
            </a:r>
          </a:p>
          <a:p>
            <a:pPr marL="230292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634356" y="1660010"/>
            <a:ext cx="3892958" cy="287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Labs this week </a:t>
            </a:r>
          </a:p>
          <a:p>
            <a:endParaRPr lang="en-US" sz="3022" dirty="0"/>
          </a:p>
          <a:p>
            <a:r>
              <a:rPr lang="en-US" sz="3022" dirty="0"/>
              <a:t>Work on Practical 5</a:t>
            </a:r>
          </a:p>
          <a:p>
            <a:r>
              <a:rPr lang="en-US" dirty="0"/>
              <a:t>You should be 1/2 - 2/3 done</a:t>
            </a:r>
          </a:p>
          <a:p>
            <a:r>
              <a:rPr lang="en-US" dirty="0"/>
              <a:t>COME TO OFFICE HOURS </a:t>
            </a:r>
            <a:br>
              <a:rPr lang="en-US" dirty="0"/>
            </a:br>
            <a:r>
              <a:rPr lang="en-US" dirty="0"/>
              <a:t>(if behind)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How is your Practical 5?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4692C-71C9-4BC4-AAC6-FCD7E7C27E03}"/>
              </a:ext>
            </a:extLst>
          </p:cNvPr>
          <p:cNvSpPr txBox="1"/>
          <p:nvPr/>
        </p:nvSpPr>
        <p:spPr>
          <a:xfrm>
            <a:off x="1469903" y="5591807"/>
            <a:ext cx="12057411" cy="175432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CS 165 – Next Course In Sequence (also 201 is popular with 165)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 Jobs Report 2021 – 77% of *all* new jobs in Colorado require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60% of all STEM jobs requires *advanced* (200-300 level)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31% of all Bachelor of Arts degree titled jobs also required coding skills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2016 Report found on average jobs that require coding skills paid $22,000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Math and Stats majors, at least consider CS 220 (Discrete Structures) – substitutes in your program requirements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A1A171-F7B2-214F-9E49-FD72C533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F81F3-62B5-0C4D-AEA3-A1D4C0495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4714" y="1586802"/>
            <a:ext cx="7104814" cy="1716432"/>
          </a:xfrm>
        </p:spPr>
        <p:txBody>
          <a:bodyPr/>
          <a:lstStyle/>
          <a:p>
            <a:r>
              <a:rPr lang="en-US" dirty="0"/>
              <a:t>You have already done it!</a:t>
            </a:r>
          </a:p>
          <a:p>
            <a:r>
              <a:rPr lang="en-US" dirty="0"/>
              <a:t>Searches an array</a:t>
            </a:r>
          </a:p>
          <a:p>
            <a:pPr lvl="1"/>
            <a:r>
              <a:rPr lang="en-US" dirty="0"/>
              <a:t>If item exits – return  location</a:t>
            </a:r>
          </a:p>
          <a:p>
            <a:pPr lvl="1"/>
            <a:r>
              <a:rPr lang="en-US" dirty="0"/>
              <a:t>else return -1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840F63-CF2C-FB4A-B331-79E1CC201A03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F568C0C-0E47-764D-BB73-8081E61821D9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F466956-0310-BB40-867C-21178C87010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48FE991-1035-0C4A-960E-1FA48B1CE2F2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46ADAFF-21B8-4041-844B-68EB9C1DC046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E7A794-8176-C740-8BCA-7A602CE5B84B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7EF8411-9AC1-464B-B6B4-37E9B4A6571B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1B04683-28A8-9042-95EA-7A08207E3AB8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E66D8C0-4A5D-4240-82E6-225AB60ED49A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10E6EA-55B9-6740-AE17-47FAD994A47B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994108-A743-1042-9B18-581676A548F6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3FB5C4D-D6B4-E64D-BFFB-5C0687ACC273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496071F-1D27-D342-A6CA-C74D5B4B0E28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F706D8-6299-3240-B887-21AE2EB5C131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sp>
        <p:nvSpPr>
          <p:cNvPr id="20" name="Left Arrow 19">
            <a:extLst>
              <a:ext uri="{FF2B5EF4-FFF2-40B4-BE49-F238E27FC236}">
                <a16:creationId xmlns:a16="http://schemas.microsoft.com/office/drawing/2014/main" id="{7F3BB992-9F16-1244-BEB0-DFB94CF847B9}"/>
              </a:ext>
            </a:extLst>
          </p:cNvPr>
          <p:cNvSpPr/>
          <p:nvPr/>
        </p:nvSpPr>
        <p:spPr>
          <a:xfrm>
            <a:off x="2451955" y="1811046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69DC121D-1262-0C4C-BD39-8585A006F9A3}"/>
              </a:ext>
            </a:extLst>
          </p:cNvPr>
          <p:cNvSpPr/>
          <p:nvPr/>
        </p:nvSpPr>
        <p:spPr>
          <a:xfrm>
            <a:off x="2451955" y="1817423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35916AEA-C419-F74C-AA83-17D28ACC14A7}"/>
              </a:ext>
            </a:extLst>
          </p:cNvPr>
          <p:cNvSpPr/>
          <p:nvPr/>
        </p:nvSpPr>
        <p:spPr>
          <a:xfrm>
            <a:off x="2465434" y="2325436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EC64F917-147F-0747-A772-78C5BC3C2FE1}"/>
              </a:ext>
            </a:extLst>
          </p:cNvPr>
          <p:cNvSpPr/>
          <p:nvPr/>
        </p:nvSpPr>
        <p:spPr>
          <a:xfrm>
            <a:off x="2465434" y="2335030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72B7B-FEBF-124C-AFB6-66EBD72ADCD8}"/>
              </a:ext>
            </a:extLst>
          </p:cNvPr>
          <p:cNvSpPr txBox="1"/>
          <p:nvPr/>
        </p:nvSpPr>
        <p:spPr>
          <a:xfrm>
            <a:off x="3436752" y="2339383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1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6E7C620B-4139-FC41-B8E9-B6B3B5FDE3C8}"/>
              </a:ext>
            </a:extLst>
          </p:cNvPr>
          <p:cNvSpPr/>
          <p:nvPr/>
        </p:nvSpPr>
        <p:spPr>
          <a:xfrm>
            <a:off x="2451955" y="2793051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E6C75909-3BBE-8843-B56E-F790FE68E76B}"/>
              </a:ext>
            </a:extLst>
          </p:cNvPr>
          <p:cNvSpPr/>
          <p:nvPr/>
        </p:nvSpPr>
        <p:spPr>
          <a:xfrm>
            <a:off x="2470662" y="2328653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7FA956D0-A97E-A141-892C-16918DC36A8A}"/>
              </a:ext>
            </a:extLst>
          </p:cNvPr>
          <p:cNvSpPr/>
          <p:nvPr/>
        </p:nvSpPr>
        <p:spPr>
          <a:xfrm>
            <a:off x="2465434" y="2789523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FE681C-F049-3C4C-BEC4-AD45BB16AB6C}"/>
              </a:ext>
            </a:extLst>
          </p:cNvPr>
          <p:cNvSpPr txBox="1"/>
          <p:nvPr/>
        </p:nvSpPr>
        <p:spPr>
          <a:xfrm>
            <a:off x="3418045" y="2998265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57308A-DB0D-D843-93ED-85D5D0620547}"/>
              </a:ext>
            </a:extLst>
          </p:cNvPr>
          <p:cNvSpPr/>
          <p:nvPr/>
        </p:nvSpPr>
        <p:spPr>
          <a:xfrm>
            <a:off x="5551314" y="3266031"/>
            <a:ext cx="5700886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int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linearSearch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[] array)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array.</a:t>
            </a:r>
            <a:r>
              <a:rPr lang="en-US" sz="1400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(key == array[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])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ECFFC1-0C21-D44C-B9FC-3FD74DFCFC0A}"/>
              </a:ext>
            </a:extLst>
          </p:cNvPr>
          <p:cNvSpPr/>
          <p:nvPr/>
        </p:nvSpPr>
        <p:spPr>
          <a:xfrm>
            <a:off x="2253511" y="4724176"/>
            <a:ext cx="791211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4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linearSearch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new char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[]{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en-US" sz="1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}))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linearSearch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new char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[]{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en-US" sz="1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}))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EDF4AD-2AA3-A14B-B93C-F8A4CB5BB06C}"/>
              </a:ext>
            </a:extLst>
          </p:cNvPr>
          <p:cNvSpPr txBox="1"/>
          <p:nvPr/>
        </p:nvSpPr>
        <p:spPr>
          <a:xfrm>
            <a:off x="2732914" y="6239952"/>
            <a:ext cx="281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there a quicker way?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70819D-271B-E449-8F7C-1C54CA5F280D}"/>
              </a:ext>
            </a:extLst>
          </p:cNvPr>
          <p:cNvSpPr txBox="1"/>
          <p:nvPr/>
        </p:nvSpPr>
        <p:spPr>
          <a:xfrm>
            <a:off x="6209567" y="54359"/>
            <a:ext cx="7594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https://www.geeksforgeeks.org/linear-search/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4" grpId="0"/>
      <p:bldP spid="24" grpId="1"/>
      <p:bldP spid="25" grpId="0" animBg="1"/>
      <p:bldP spid="26" grpId="0" animBg="1"/>
      <p:bldP spid="27" grpId="0" animBg="1"/>
      <p:bldP spid="28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CFE8-2F4B-0F48-967F-546863AE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4FA2-8DEE-414F-A6B5-565008F4D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716432"/>
          </a:xfrm>
        </p:spPr>
        <p:txBody>
          <a:bodyPr/>
          <a:lstStyle/>
          <a:p>
            <a:r>
              <a:rPr lang="en-US" dirty="0"/>
              <a:t>if the elements are </a:t>
            </a:r>
            <a:r>
              <a:rPr lang="en-US" b="1" dirty="0"/>
              <a:t>in order / sorted</a:t>
            </a:r>
            <a:endParaRPr lang="en-US" dirty="0"/>
          </a:p>
          <a:p>
            <a:r>
              <a:rPr lang="en-US" dirty="0"/>
              <a:t>why go in order?</a:t>
            </a:r>
          </a:p>
          <a:p>
            <a:pPr lvl="1"/>
            <a:r>
              <a:rPr lang="en-US" dirty="0"/>
              <a:t>start in the middle!</a:t>
            </a:r>
          </a:p>
          <a:p>
            <a:pPr lvl="1"/>
            <a:r>
              <a:rPr lang="en-US" dirty="0"/>
              <a:t>example: looking for 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2337F0-3EB4-CD4A-9117-E699F46F1E2E}"/>
              </a:ext>
            </a:extLst>
          </p:cNvPr>
          <p:cNvGrpSpPr/>
          <p:nvPr/>
        </p:nvGrpSpPr>
        <p:grpSpPr>
          <a:xfrm>
            <a:off x="1595723" y="3605483"/>
            <a:ext cx="639600" cy="3344736"/>
            <a:chOff x="1136771" y="1929083"/>
            <a:chExt cx="639600" cy="33447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57DF1C-B64C-5B47-9091-296E01894EBB}"/>
                </a:ext>
              </a:extLst>
            </p:cNvPr>
            <p:cNvSpPr/>
            <p:nvPr/>
          </p:nvSpPr>
          <p:spPr>
            <a:xfrm>
              <a:off x="1137669" y="4798162"/>
              <a:ext cx="638702" cy="475657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C58A8E8-E814-CE4B-9F64-A534CEF1CA8C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35BD33D-E5A3-FC49-AE3A-2158A149740C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8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EB34141-7C9C-9745-A641-89E1B967F1DF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9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37A06E-B8E0-C148-B9BE-B0E4BFFD8E7A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8C61210-C114-EA46-9EE6-12B4C146DF60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3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EB4CFC-705F-2445-B7B7-4ADDC5ADE348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5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0268F4-AF8A-F947-858B-391AE7EE8B39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6</a:t>
                </a:r>
              </a:p>
            </p:txBody>
          </p:sp>
        </p:grpSp>
      </p:grpSp>
      <p:sp>
        <p:nvSpPr>
          <p:cNvPr id="19" name="Left Arrow 18">
            <a:extLst>
              <a:ext uri="{FF2B5EF4-FFF2-40B4-BE49-F238E27FC236}">
                <a16:creationId xmlns:a16="http://schemas.microsoft.com/office/drawing/2014/main" id="{0CFFFB20-9C03-3C4E-8FBB-8541B2132F47}"/>
              </a:ext>
            </a:extLst>
          </p:cNvPr>
          <p:cNvSpPr/>
          <p:nvPr/>
        </p:nvSpPr>
        <p:spPr>
          <a:xfrm>
            <a:off x="2339755" y="4557756"/>
            <a:ext cx="1502174" cy="585744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5 &lt; 9</a:t>
            </a: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0CCACE1-8470-A045-ACA9-E54CD842D50E}"/>
              </a:ext>
            </a:extLst>
          </p:cNvPr>
          <p:cNvSpPr/>
          <p:nvPr/>
        </p:nvSpPr>
        <p:spPr>
          <a:xfrm>
            <a:off x="2339755" y="5418227"/>
            <a:ext cx="1502174" cy="585744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8 &lt; 9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E26436B3-0664-D24D-9C2D-8CC44FA50443}"/>
              </a:ext>
            </a:extLst>
          </p:cNvPr>
          <p:cNvSpPr/>
          <p:nvPr/>
        </p:nvSpPr>
        <p:spPr>
          <a:xfrm>
            <a:off x="2339754" y="5915269"/>
            <a:ext cx="1502175" cy="585744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9 ==9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C221BF84-52C3-284C-A37B-71E6969317AD}"/>
              </a:ext>
            </a:extLst>
          </p:cNvPr>
          <p:cNvSpPr/>
          <p:nvPr/>
        </p:nvSpPr>
        <p:spPr>
          <a:xfrm>
            <a:off x="2351711" y="5915269"/>
            <a:ext cx="1502175" cy="585744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9 ==9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211422-ECE6-8A4C-8F19-CDF8E20CA956}"/>
              </a:ext>
            </a:extLst>
          </p:cNvPr>
          <p:cNvSpPr txBox="1"/>
          <p:nvPr/>
        </p:nvSpPr>
        <p:spPr>
          <a:xfrm>
            <a:off x="916043" y="4583728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688E60-0F79-5541-8C29-7FA57DC1A1FC}"/>
              </a:ext>
            </a:extLst>
          </p:cNvPr>
          <p:cNvSpPr txBox="1"/>
          <p:nvPr/>
        </p:nvSpPr>
        <p:spPr>
          <a:xfrm>
            <a:off x="918060" y="5522289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182BF7-A14E-0A44-A08A-8BA0C5990CEA}"/>
              </a:ext>
            </a:extLst>
          </p:cNvPr>
          <p:cNvSpPr txBox="1"/>
          <p:nvPr/>
        </p:nvSpPr>
        <p:spPr>
          <a:xfrm>
            <a:off x="916042" y="6008086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1DAF1E-B13D-BD42-845C-7F08667AC556}"/>
              </a:ext>
            </a:extLst>
          </p:cNvPr>
          <p:cNvSpPr txBox="1"/>
          <p:nvPr/>
        </p:nvSpPr>
        <p:spPr>
          <a:xfrm rot="1198707">
            <a:off x="6877794" y="2373288"/>
            <a:ext cx="4001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Very Fast – </a:t>
            </a:r>
            <a:r>
              <a:rPr lang="en-US" sz="2800" u="sng" dirty="0">
                <a:latin typeface="Bradley Hand" pitchFamily="2" charset="77"/>
              </a:rPr>
              <a:t>if</a:t>
            </a:r>
            <a:r>
              <a:rPr lang="en-US" sz="2800" dirty="0">
                <a:latin typeface="Bradley Hand" pitchFamily="2" charset="77"/>
              </a:rPr>
              <a:t> Sorted!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708EB2-7F0A-7640-8CD7-219B3558AD7F}"/>
              </a:ext>
            </a:extLst>
          </p:cNvPr>
          <p:cNvSpPr txBox="1"/>
          <p:nvPr/>
        </p:nvSpPr>
        <p:spPr>
          <a:xfrm>
            <a:off x="6254055" y="47949"/>
            <a:ext cx="756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https://www.geeksforgeeks.org/binary-search/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3B04EC-BF57-8F4B-966E-11416B37832C}"/>
              </a:ext>
            </a:extLst>
          </p:cNvPr>
          <p:cNvSpPr txBox="1"/>
          <p:nvPr/>
        </p:nvSpPr>
        <p:spPr>
          <a:xfrm>
            <a:off x="9032246" y="580046"/>
            <a:ext cx="4620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John William Mauchly ENIAC Designer</a:t>
            </a:r>
          </a:p>
        </p:txBody>
      </p:sp>
    </p:spTree>
    <p:extLst>
      <p:ext uri="{BB962C8B-B14F-4D97-AF65-F5344CB8AC3E}">
        <p14:creationId xmlns:p14="http://schemas.microsoft.com/office/powerpoint/2010/main" val="43115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1" grpId="1" animBg="1"/>
      <p:bldP spid="22" grpId="0" animBg="1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BA0A-A7CB-2241-B293-2BA4B6F5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(Sorting by Exchange)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64549-29B4-EF4D-AE48-7CA8E003A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29405"/>
            <a:ext cx="9099021" cy="1940211"/>
          </a:xfrm>
        </p:spPr>
        <p:txBody>
          <a:bodyPr/>
          <a:lstStyle/>
          <a:p>
            <a:r>
              <a:rPr lang="en-US" dirty="0"/>
              <a:t>Sorts by ”bubbling” up elements</a:t>
            </a:r>
          </a:p>
          <a:p>
            <a:r>
              <a:rPr lang="en-US" dirty="0"/>
              <a:t>if next element is less, swap, and keep doing it</a:t>
            </a:r>
          </a:p>
          <a:p>
            <a:r>
              <a:rPr lang="en-US" dirty="0"/>
              <a:t>if the next element is more, start moving that element up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55327-AF62-D546-87B7-0BE772C47DC2}"/>
              </a:ext>
            </a:extLst>
          </p:cNvPr>
          <p:cNvSpPr txBox="1"/>
          <p:nvPr/>
        </p:nvSpPr>
        <p:spPr>
          <a:xfrm>
            <a:off x="6515100" y="47949"/>
            <a:ext cx="7393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https://www.geeksforgeeks.org/bubble-sort/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024C9-4C3F-234F-8720-E0B428EA0529}"/>
              </a:ext>
            </a:extLst>
          </p:cNvPr>
          <p:cNvSpPr txBox="1"/>
          <p:nvPr/>
        </p:nvSpPr>
        <p:spPr>
          <a:xfrm>
            <a:off x="2796210" y="3230671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2, 1, 5, 8]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3C600-3028-444D-9948-1F70E0DB1364}"/>
              </a:ext>
            </a:extLst>
          </p:cNvPr>
          <p:cNvSpPr txBox="1"/>
          <p:nvPr/>
        </p:nvSpPr>
        <p:spPr>
          <a:xfrm>
            <a:off x="2796210" y="3630781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1, 5, 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875F9-B11A-ED40-8325-A43E13AC408C}"/>
              </a:ext>
            </a:extLst>
          </p:cNvPr>
          <p:cNvSpPr txBox="1"/>
          <p:nvPr/>
        </p:nvSpPr>
        <p:spPr>
          <a:xfrm>
            <a:off x="2796210" y="3998076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8]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2ACFA-E45F-8346-BEA4-579CD8134F98}"/>
              </a:ext>
            </a:extLst>
          </p:cNvPr>
          <p:cNvSpPr txBox="1"/>
          <p:nvPr/>
        </p:nvSpPr>
        <p:spPr>
          <a:xfrm>
            <a:off x="1364974" y="3230671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at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1DA40A-8AFC-FB43-A259-CB95EAB45E26}"/>
              </a:ext>
            </a:extLst>
          </p:cNvPr>
          <p:cNvSpPr txBox="1"/>
          <p:nvPr/>
        </p:nvSpPr>
        <p:spPr>
          <a:xfrm>
            <a:off x="1364973" y="5171801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again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85C62E-3A0A-8041-8B92-673DA93BAC7E}"/>
              </a:ext>
            </a:extLst>
          </p:cNvPr>
          <p:cNvSpPr txBox="1"/>
          <p:nvPr/>
        </p:nvSpPr>
        <p:spPr>
          <a:xfrm>
            <a:off x="2796210" y="5195497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 3, 5, 8]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8E4583-041D-3F43-8244-C3C720898453}"/>
              </a:ext>
            </a:extLst>
          </p:cNvPr>
          <p:cNvSpPr txBox="1"/>
          <p:nvPr/>
        </p:nvSpPr>
        <p:spPr>
          <a:xfrm>
            <a:off x="2796210" y="5595607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3, 5, 8]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7DEDF9-B79D-FE42-A477-B1DEB613CBD7}"/>
              </a:ext>
            </a:extLst>
          </p:cNvPr>
          <p:cNvSpPr txBox="1"/>
          <p:nvPr/>
        </p:nvSpPr>
        <p:spPr>
          <a:xfrm>
            <a:off x="2796210" y="4341675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3, 5, 8]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CC57AB-2CDF-0F43-9E22-0DD3D23FF03E}"/>
              </a:ext>
            </a:extLst>
          </p:cNvPr>
          <p:cNvSpPr txBox="1"/>
          <p:nvPr/>
        </p:nvSpPr>
        <p:spPr>
          <a:xfrm>
            <a:off x="2796210" y="4646504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3, 5, 8]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F2B034-8411-BC46-AAF1-E5AC69670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0142" y="477876"/>
            <a:ext cx="1847458" cy="1753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485653-3DBA-314E-A5AB-CBFE244863FB}"/>
              </a:ext>
            </a:extLst>
          </p:cNvPr>
          <p:cNvSpPr txBox="1"/>
          <p:nvPr/>
        </p:nvSpPr>
        <p:spPr>
          <a:xfrm>
            <a:off x="12100224" y="2256399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Kenneth </a:t>
            </a:r>
            <a:r>
              <a:rPr lang="en-US" sz="1400" dirty="0" err="1"/>
              <a:t>Inverson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017795-E35F-024A-B4DE-D3FDEB197832}"/>
              </a:ext>
            </a:extLst>
          </p:cNvPr>
          <p:cNvSpPr txBox="1"/>
          <p:nvPr/>
        </p:nvSpPr>
        <p:spPr>
          <a:xfrm>
            <a:off x="1000686" y="6712821"/>
            <a:ext cx="3591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never use Bubble Sort</a:t>
            </a:r>
          </a:p>
        </p:txBody>
      </p:sp>
    </p:spTree>
    <p:extLst>
      <p:ext uri="{BB962C8B-B14F-4D97-AF65-F5344CB8AC3E}">
        <p14:creationId xmlns:p14="http://schemas.microsoft.com/office/powerpoint/2010/main" val="42784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5" grpId="0"/>
      <p:bldP spid="16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13E4-61AD-3C4B-801C-D08A6B51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14A84-8C89-5E48-83FD-7BE731D809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350"/>
          </a:xfrm>
        </p:spPr>
        <p:txBody>
          <a:bodyPr/>
          <a:lstStyle/>
          <a:p>
            <a:r>
              <a:rPr lang="en-US" dirty="0"/>
              <a:t>Given the following list write each ‘step’ (array) of the bubble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B71FC-D3C5-BB4F-82AA-5600F3C2BE14}"/>
              </a:ext>
            </a:extLst>
          </p:cNvPr>
          <p:cNvSpPr txBox="1"/>
          <p:nvPr/>
        </p:nvSpPr>
        <p:spPr>
          <a:xfrm>
            <a:off x="4753114" y="2370939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2, 5, 1, 8]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58510-0F2B-EE4F-BF65-527683594EC4}"/>
              </a:ext>
            </a:extLst>
          </p:cNvPr>
          <p:cNvSpPr txBox="1"/>
          <p:nvPr/>
        </p:nvSpPr>
        <p:spPr>
          <a:xfrm>
            <a:off x="1304359" y="3486090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3, 5, 1, 8]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4C16A-ED46-944B-A558-855AC5BC12AB}"/>
              </a:ext>
            </a:extLst>
          </p:cNvPr>
          <p:cNvSpPr txBox="1"/>
          <p:nvPr/>
        </p:nvSpPr>
        <p:spPr>
          <a:xfrm>
            <a:off x="1304359" y="3886200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3, 1, 5, 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0760C-F470-A544-BE16-86A47D66D228}"/>
              </a:ext>
            </a:extLst>
          </p:cNvPr>
          <p:cNvSpPr txBox="1"/>
          <p:nvPr/>
        </p:nvSpPr>
        <p:spPr>
          <a:xfrm>
            <a:off x="1304359" y="4289132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 3, 5, 8]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5B0F2-2DA9-6840-85B7-22700D70E0A5}"/>
              </a:ext>
            </a:extLst>
          </p:cNvPr>
          <p:cNvSpPr txBox="1"/>
          <p:nvPr/>
        </p:nvSpPr>
        <p:spPr>
          <a:xfrm>
            <a:off x="1304359" y="4714147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2, 3, 5, 8]</a:t>
            </a:r>
          </a:p>
        </p:txBody>
      </p:sp>
    </p:spTree>
    <p:extLst>
      <p:ext uri="{BB962C8B-B14F-4D97-AF65-F5344CB8AC3E}">
        <p14:creationId xmlns:p14="http://schemas.microsoft.com/office/powerpoint/2010/main" val="197977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D3DE-9E05-8342-993B-72CB3CA5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C3BA4-3905-FF48-A117-F0A9C9C69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716432"/>
          </a:xfrm>
        </p:spPr>
        <p:txBody>
          <a:bodyPr/>
          <a:lstStyle/>
          <a:p>
            <a:r>
              <a:rPr lang="en-US" dirty="0"/>
              <a:t>Searches array for </a:t>
            </a:r>
            <a:r>
              <a:rPr lang="en-US" b="1" dirty="0"/>
              <a:t>lowest</a:t>
            </a:r>
            <a:r>
              <a:rPr lang="en-US" dirty="0"/>
              <a:t> value</a:t>
            </a:r>
          </a:p>
          <a:p>
            <a:r>
              <a:rPr lang="en-US" dirty="0"/>
              <a:t>Moves that to the start index</a:t>
            </a:r>
          </a:p>
          <a:p>
            <a:pPr lvl="1"/>
            <a:r>
              <a:rPr lang="en-US" dirty="0"/>
              <a:t>repeats</a:t>
            </a:r>
          </a:p>
          <a:p>
            <a:pPr lvl="1"/>
            <a:r>
              <a:rPr lang="en-US" dirty="0"/>
              <a:t>incrementing 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9CFCB-DCF7-1141-BCC6-4A86F5350230}"/>
              </a:ext>
            </a:extLst>
          </p:cNvPr>
          <p:cNvSpPr txBox="1"/>
          <p:nvPr/>
        </p:nvSpPr>
        <p:spPr>
          <a:xfrm>
            <a:off x="6181920" y="135098"/>
            <a:ext cx="7635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https://www.geeksforgeeks.org/selection-sort/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27B5F-7B6F-E542-8EF6-C996FC534222}"/>
              </a:ext>
            </a:extLst>
          </p:cNvPr>
          <p:cNvSpPr txBox="1"/>
          <p:nvPr/>
        </p:nvSpPr>
        <p:spPr>
          <a:xfrm>
            <a:off x="2517914" y="3606021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2, 1, 5, 8]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3362A-A847-B742-A4AD-466298CD73F3}"/>
              </a:ext>
            </a:extLst>
          </p:cNvPr>
          <p:cNvSpPr txBox="1"/>
          <p:nvPr/>
        </p:nvSpPr>
        <p:spPr>
          <a:xfrm>
            <a:off x="2517914" y="4006131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2,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DDD6F-37C4-7247-B4AD-C15D7D8CB6F6}"/>
              </a:ext>
            </a:extLst>
          </p:cNvPr>
          <p:cNvSpPr txBox="1"/>
          <p:nvPr/>
        </p:nvSpPr>
        <p:spPr>
          <a:xfrm>
            <a:off x="2517914" y="4502390"/>
            <a:ext cx="2079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checks 2-8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25E505-5FA3-EE42-BC8B-82DCD75BF201}"/>
              </a:ext>
            </a:extLst>
          </p:cNvPr>
          <p:cNvSpPr txBox="1"/>
          <p:nvPr/>
        </p:nvSpPr>
        <p:spPr>
          <a:xfrm>
            <a:off x="2517914" y="5212971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5, 1, 9, 8]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249BF2-6014-B944-A243-0A9F43B78D7E}"/>
              </a:ext>
            </a:extLst>
          </p:cNvPr>
          <p:cNvSpPr txBox="1"/>
          <p:nvPr/>
        </p:nvSpPr>
        <p:spPr>
          <a:xfrm>
            <a:off x="1245704" y="485768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2: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A7EE3-B1D1-E344-8E90-6A3EBD257D62}"/>
              </a:ext>
            </a:extLst>
          </p:cNvPr>
          <p:cNvSpPr txBox="1"/>
          <p:nvPr/>
        </p:nvSpPr>
        <p:spPr>
          <a:xfrm>
            <a:off x="2531166" y="5574373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9, 8]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47AF9-AF2E-C444-A6EB-8A6D2993CC68}"/>
              </a:ext>
            </a:extLst>
          </p:cNvPr>
          <p:cNvSpPr txBox="1"/>
          <p:nvPr/>
        </p:nvSpPr>
        <p:spPr>
          <a:xfrm>
            <a:off x="2517914" y="5948067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9, 8]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F5586A-0A26-C047-BF86-1F2F717762D3}"/>
              </a:ext>
            </a:extLst>
          </p:cNvPr>
          <p:cNvSpPr txBox="1"/>
          <p:nvPr/>
        </p:nvSpPr>
        <p:spPr>
          <a:xfrm>
            <a:off x="2517914" y="6339566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3, 5,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3BC28A-6898-0143-B06E-60B71925B29D}"/>
              </a:ext>
            </a:extLst>
          </p:cNvPr>
          <p:cNvSpPr txBox="1"/>
          <p:nvPr/>
        </p:nvSpPr>
        <p:spPr>
          <a:xfrm>
            <a:off x="2517914" y="6704649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3, 5, 8, 9]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907B16-4953-BD4D-A2E6-997D152363FD}"/>
              </a:ext>
            </a:extLst>
          </p:cNvPr>
          <p:cNvSpPr txBox="1"/>
          <p:nvPr/>
        </p:nvSpPr>
        <p:spPr>
          <a:xfrm>
            <a:off x="9735251" y="578180"/>
            <a:ext cx="3927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Shout out to Elliott </a:t>
            </a:r>
            <a:r>
              <a:rPr lang="en-US" sz="1400" dirty="0" err="1"/>
              <a:t>Organick</a:t>
            </a:r>
            <a:r>
              <a:rPr lang="en-US" sz="1400" dirty="0"/>
              <a:t> – Jump Down Sort</a:t>
            </a:r>
          </a:p>
        </p:txBody>
      </p:sp>
    </p:spTree>
    <p:extLst>
      <p:ext uri="{BB962C8B-B14F-4D97-AF65-F5344CB8AC3E}">
        <p14:creationId xmlns:p14="http://schemas.microsoft.com/office/powerpoint/2010/main" val="340208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8FF7-8D14-DF4E-A32F-9B533CE1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Big-O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45DBC-350E-4F40-9B01-F13A8BC20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295873"/>
          </a:xfrm>
        </p:spPr>
        <p:txBody>
          <a:bodyPr/>
          <a:lstStyle/>
          <a:p>
            <a:r>
              <a:rPr lang="en-US" dirty="0"/>
              <a:t>Both selection and bubble sort</a:t>
            </a:r>
          </a:p>
          <a:p>
            <a:pPr lvl="1"/>
            <a:r>
              <a:rPr lang="en-US" dirty="0"/>
              <a:t>10 elements, it can look at all 10 ten times!</a:t>
            </a:r>
          </a:p>
          <a:p>
            <a:pPr lvl="1"/>
            <a:r>
              <a:rPr lang="en-US" dirty="0"/>
              <a:t>N elements N times  </a:t>
            </a:r>
          </a:p>
          <a:p>
            <a:pPr lvl="2"/>
            <a:r>
              <a:rPr lang="en-US" dirty="0"/>
              <a:t>We call this -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Linear Search</a:t>
            </a:r>
          </a:p>
          <a:p>
            <a:pPr lvl="1"/>
            <a:r>
              <a:rPr lang="en-US" dirty="0"/>
              <a:t>we  only look at </a:t>
            </a:r>
            <a:r>
              <a:rPr lang="en-US" u="sng" dirty="0"/>
              <a:t>each</a:t>
            </a:r>
            <a:r>
              <a:rPr lang="en-US" dirty="0"/>
              <a:t> element once</a:t>
            </a:r>
          </a:p>
          <a:p>
            <a:pPr lvl="2"/>
            <a:r>
              <a:rPr lang="en-US" dirty="0"/>
              <a:t>we call this O(n)</a:t>
            </a:r>
          </a:p>
          <a:p>
            <a:r>
              <a:rPr lang="en-US" dirty="0"/>
              <a:t>Binary Search</a:t>
            </a:r>
          </a:p>
          <a:p>
            <a:pPr lvl="1"/>
            <a:r>
              <a:rPr lang="en-US" dirty="0"/>
              <a:t>we only look at reducing halves of elements</a:t>
            </a:r>
          </a:p>
          <a:p>
            <a:pPr lvl="2"/>
            <a:r>
              <a:rPr lang="en-US" dirty="0"/>
              <a:t>we call this O(log n)</a:t>
            </a:r>
          </a:p>
          <a:p>
            <a:r>
              <a:rPr lang="en-US" dirty="0"/>
              <a:t>You will learn this more later in 165, 220 and 270</a:t>
            </a:r>
          </a:p>
          <a:p>
            <a:pPr lvl="1"/>
            <a:r>
              <a:rPr lang="en-US" dirty="0"/>
              <a:t>Why? Knowing the most efficient algorithm for different situations matter</a:t>
            </a:r>
          </a:p>
          <a:p>
            <a:pPr lvl="1"/>
            <a:r>
              <a:rPr lang="en-US" dirty="0"/>
              <a:t>CS 320 really dives into how to speed up programs by knowing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05957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677C-5E9D-BA45-B9ED-0DB23464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using sort from Collections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AD85F-6D71-420D-9CF4-AFEA9B437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220" y="1500415"/>
            <a:ext cx="11567468" cy="1300099"/>
          </a:xfrm>
        </p:spPr>
        <p:txBody>
          <a:bodyPr/>
          <a:lstStyle/>
          <a:p>
            <a:r>
              <a:rPr lang="en-US" dirty="0"/>
              <a:t>Implement a list of Countries that can be ordered either by their area or name. If the class attribute </a:t>
            </a:r>
            <a:r>
              <a:rPr lang="en-US" dirty="0" err="1"/>
              <a:t>compareData</a:t>
            </a:r>
            <a:r>
              <a:rPr lang="en-US" dirty="0"/>
              <a:t> is true, the comparison will be occur by name. If it is false the comparison will be by area.</a:t>
            </a:r>
          </a:p>
          <a:p>
            <a:r>
              <a:rPr lang="en-US" dirty="0"/>
              <a:t>Need to implement interface Comparable and the method </a:t>
            </a:r>
            <a:r>
              <a:rPr lang="en-US" dirty="0" err="1"/>
              <a:t>compareTo</a:t>
            </a:r>
            <a:r>
              <a:rPr lang="en-US" dirty="0"/>
              <a:t>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9849B9-8FBB-4ECF-9A86-877FE9297356}"/>
              </a:ext>
            </a:extLst>
          </p:cNvPr>
          <p:cNvGrpSpPr/>
          <p:nvPr/>
        </p:nvGrpSpPr>
        <p:grpSpPr>
          <a:xfrm>
            <a:off x="238220" y="3720429"/>
            <a:ext cx="4167205" cy="1405012"/>
            <a:chOff x="716685" y="3720429"/>
            <a:chExt cx="4255220" cy="140501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58F786-1812-422E-B987-C775EB766395}"/>
                </a:ext>
              </a:extLst>
            </p:cNvPr>
            <p:cNvSpPr txBox="1"/>
            <p:nvPr/>
          </p:nvSpPr>
          <p:spPr>
            <a:xfrm>
              <a:off x="911722" y="3826916"/>
              <a:ext cx="3687228" cy="329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&lt;&lt;interface&gt;&gt; Comparable&lt;T&gt;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15437E-50F2-4BB0-A7FD-E143BD858646}"/>
                </a:ext>
              </a:extLst>
            </p:cNvPr>
            <p:cNvSpPr/>
            <p:nvPr/>
          </p:nvSpPr>
          <p:spPr>
            <a:xfrm>
              <a:off x="716687" y="3720429"/>
              <a:ext cx="4201469" cy="14050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CE183C0-FCF0-4AA0-A098-4AC367E67DD3}"/>
                </a:ext>
              </a:extLst>
            </p:cNvPr>
            <p:cNvCxnSpPr>
              <a:cxnSpLocks/>
            </p:cNvCxnSpPr>
            <p:nvPr/>
          </p:nvCxnSpPr>
          <p:spPr>
            <a:xfrm>
              <a:off x="716685" y="4271253"/>
              <a:ext cx="42014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E9E1B7-5B2E-48DB-8698-BB14D000CC3A}"/>
                </a:ext>
              </a:extLst>
            </p:cNvPr>
            <p:cNvSpPr txBox="1"/>
            <p:nvPr/>
          </p:nvSpPr>
          <p:spPr>
            <a:xfrm>
              <a:off x="877933" y="4417554"/>
              <a:ext cx="40939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  <a:r>
                <a:rPr lang="en-US" dirty="0" err="1"/>
                <a:t>compareTo</a:t>
              </a:r>
              <a:r>
                <a:rPr lang="en-US" dirty="0"/>
                <a:t>(O : T): int</a:t>
              </a:r>
            </a:p>
            <a:p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06C3B8-9BB0-41C2-A480-4BEEFB612331}"/>
              </a:ext>
            </a:extLst>
          </p:cNvPr>
          <p:cNvGrpSpPr/>
          <p:nvPr/>
        </p:nvGrpSpPr>
        <p:grpSpPr>
          <a:xfrm>
            <a:off x="5089450" y="3051553"/>
            <a:ext cx="4201471" cy="3677724"/>
            <a:chOff x="9248714" y="4049072"/>
            <a:chExt cx="4201471" cy="318960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A9229F-6343-479F-B2AC-EEECECABCD59}"/>
                </a:ext>
              </a:extLst>
            </p:cNvPr>
            <p:cNvSpPr txBox="1"/>
            <p:nvPr/>
          </p:nvSpPr>
          <p:spPr>
            <a:xfrm>
              <a:off x="10668739" y="4183386"/>
              <a:ext cx="1082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Country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269A84-14CA-4DEE-8CCC-A22B0F8F3B93}"/>
                </a:ext>
              </a:extLst>
            </p:cNvPr>
            <p:cNvSpPr/>
            <p:nvPr/>
          </p:nvSpPr>
          <p:spPr>
            <a:xfrm>
              <a:off x="9248716" y="4049072"/>
              <a:ext cx="4201469" cy="31896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0C0586-16F5-4E74-97CB-A717EED823E0}"/>
                </a:ext>
              </a:extLst>
            </p:cNvPr>
            <p:cNvCxnSpPr>
              <a:cxnSpLocks/>
            </p:cNvCxnSpPr>
            <p:nvPr/>
          </p:nvCxnSpPr>
          <p:spPr>
            <a:xfrm>
              <a:off x="9248714" y="4717809"/>
              <a:ext cx="42014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2E6D36-BB32-497D-9F5F-231FA657E416}"/>
              </a:ext>
            </a:extLst>
          </p:cNvPr>
          <p:cNvSpPr txBox="1"/>
          <p:nvPr/>
        </p:nvSpPr>
        <p:spPr>
          <a:xfrm>
            <a:off x="5196949" y="3844793"/>
            <a:ext cx="40939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-name: String</a:t>
            </a:r>
          </a:p>
          <a:p>
            <a:r>
              <a:rPr lang="en-US" dirty="0"/>
              <a:t>-area: double</a:t>
            </a:r>
          </a:p>
          <a:p>
            <a:r>
              <a:rPr lang="en-US" u="sng" dirty="0"/>
              <a:t>+</a:t>
            </a:r>
            <a:r>
              <a:rPr lang="en-US" u="sng" dirty="0" err="1"/>
              <a:t>compareData</a:t>
            </a:r>
            <a:r>
              <a:rPr lang="en-US" dirty="0"/>
              <a:t>: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+Country(</a:t>
            </a:r>
            <a:r>
              <a:rPr lang="en-US" dirty="0" err="1"/>
              <a:t>name:String</a:t>
            </a:r>
            <a:r>
              <a:rPr lang="en-US" dirty="0"/>
              <a:t>, </a:t>
            </a:r>
            <a:r>
              <a:rPr lang="en-US" dirty="0" err="1"/>
              <a:t>area:double</a:t>
            </a:r>
            <a:r>
              <a:rPr lang="en-US" dirty="0"/>
              <a:t>)</a:t>
            </a:r>
          </a:p>
          <a:p>
            <a:r>
              <a:rPr lang="en-US" dirty="0"/>
              <a:t>+</a:t>
            </a:r>
            <a:r>
              <a:rPr lang="en-US" dirty="0" err="1"/>
              <a:t>getName</a:t>
            </a:r>
            <a:r>
              <a:rPr lang="en-US" dirty="0"/>
              <a:t>():String</a:t>
            </a:r>
          </a:p>
          <a:p>
            <a:r>
              <a:rPr lang="en-US" dirty="0"/>
              <a:t>+</a:t>
            </a:r>
            <a:r>
              <a:rPr lang="en-US" dirty="0" err="1"/>
              <a:t>getArea</a:t>
            </a:r>
            <a:r>
              <a:rPr lang="en-US" dirty="0"/>
              <a:t>():double</a:t>
            </a:r>
          </a:p>
          <a:p>
            <a:r>
              <a:rPr lang="en-US" dirty="0"/>
              <a:t>+</a:t>
            </a:r>
            <a:r>
              <a:rPr lang="en-US" dirty="0" err="1"/>
              <a:t>compareTo</a:t>
            </a:r>
            <a:r>
              <a:rPr lang="en-US" dirty="0"/>
              <a:t>(other: Country): int</a:t>
            </a:r>
          </a:p>
          <a:p>
            <a:r>
              <a:rPr lang="en-US" dirty="0"/>
              <a:t>+equals(obj: Object): </a:t>
            </a:r>
            <a:r>
              <a:rPr lang="en-US" dirty="0" err="1"/>
              <a:t>boolean</a:t>
            </a:r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9C838C-3152-46AC-A09D-119445C51C0B}"/>
              </a:ext>
            </a:extLst>
          </p:cNvPr>
          <p:cNvCxnSpPr>
            <a:cxnSpLocks/>
          </p:cNvCxnSpPr>
          <p:nvPr/>
        </p:nvCxnSpPr>
        <p:spPr>
          <a:xfrm flipH="1">
            <a:off x="4352788" y="4124953"/>
            <a:ext cx="736664" cy="133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3E255D-6342-41E7-8F19-57BD38A53C80}"/>
              </a:ext>
            </a:extLst>
          </p:cNvPr>
          <p:cNvGrpSpPr/>
          <p:nvPr/>
        </p:nvGrpSpPr>
        <p:grpSpPr>
          <a:xfrm>
            <a:off x="9443321" y="3051553"/>
            <a:ext cx="4201471" cy="3677724"/>
            <a:chOff x="9248714" y="4049072"/>
            <a:chExt cx="4201471" cy="31896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D75E0E-DCBC-4805-92F9-66CC43352DFE}"/>
                </a:ext>
              </a:extLst>
            </p:cNvPr>
            <p:cNvSpPr txBox="1"/>
            <p:nvPr/>
          </p:nvSpPr>
          <p:spPr>
            <a:xfrm>
              <a:off x="10668739" y="4183386"/>
              <a:ext cx="1481496" cy="347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ListCountry</a:t>
              </a:r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641330-32E8-414B-B5D0-1A3857DEA959}"/>
                </a:ext>
              </a:extLst>
            </p:cNvPr>
            <p:cNvSpPr/>
            <p:nvPr/>
          </p:nvSpPr>
          <p:spPr>
            <a:xfrm>
              <a:off x="9248716" y="4049072"/>
              <a:ext cx="4201469" cy="31896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C94C60-1897-493D-BFF4-EEDCAC585D3E}"/>
                </a:ext>
              </a:extLst>
            </p:cNvPr>
            <p:cNvCxnSpPr>
              <a:cxnSpLocks/>
            </p:cNvCxnSpPr>
            <p:nvPr/>
          </p:nvCxnSpPr>
          <p:spPr>
            <a:xfrm>
              <a:off x="9248714" y="4717809"/>
              <a:ext cx="42014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B8C9E9E-3B3D-4859-9276-20ACC059D474}"/>
              </a:ext>
            </a:extLst>
          </p:cNvPr>
          <p:cNvSpPr txBox="1"/>
          <p:nvPr/>
        </p:nvSpPr>
        <p:spPr>
          <a:xfrm>
            <a:off x="9497070" y="3880658"/>
            <a:ext cx="4093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-countries: </a:t>
            </a:r>
            <a:r>
              <a:rPr lang="en-US" dirty="0" err="1"/>
              <a:t>ArrayList</a:t>
            </a:r>
            <a:r>
              <a:rPr lang="en-US" dirty="0"/>
              <a:t>&lt;Country&gt;</a:t>
            </a:r>
          </a:p>
          <a:p>
            <a:r>
              <a:rPr lang="en-US" dirty="0"/>
              <a:t>+</a:t>
            </a:r>
            <a:r>
              <a:rPr lang="en-US" dirty="0" err="1"/>
              <a:t>readCountries</a:t>
            </a:r>
            <a:r>
              <a:rPr lang="en-US" dirty="0"/>
              <a:t>(filename: String)</a:t>
            </a:r>
          </a:p>
          <a:p>
            <a:r>
              <a:rPr lang="en-US" dirty="0"/>
              <a:t>+</a:t>
            </a:r>
            <a:r>
              <a:rPr lang="en-US" dirty="0" err="1"/>
              <a:t>sortList</a:t>
            </a:r>
            <a:r>
              <a:rPr lang="en-US" dirty="0"/>
              <a:t>(</a:t>
            </a:r>
            <a:r>
              <a:rPr lang="en-US" dirty="0" err="1"/>
              <a:t>check:String</a:t>
            </a:r>
            <a:r>
              <a:rPr lang="en-US" dirty="0"/>
              <a:t>)</a:t>
            </a:r>
          </a:p>
          <a:p>
            <a:r>
              <a:rPr lang="en-US" dirty="0"/>
              <a:t>+</a:t>
            </a:r>
            <a:r>
              <a:rPr lang="en-US" dirty="0" err="1"/>
              <a:t>toString</a:t>
            </a:r>
            <a:r>
              <a:rPr lang="en-US" dirty="0"/>
              <a:t>(): String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71F548-53BF-4D50-8EE9-972337FD3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0" y="5298744"/>
            <a:ext cx="2517296" cy="194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4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2193</TotalTime>
  <Words>1547</Words>
  <Application>Microsoft Macintosh PowerPoint</Application>
  <PresentationFormat>Custom</PresentationFormat>
  <Paragraphs>151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Bradley Hand</vt:lpstr>
      <vt:lpstr>Calibri</vt:lpstr>
      <vt:lpstr>Consolas</vt:lpstr>
      <vt:lpstr>Franklin Gothic Book</vt:lpstr>
      <vt:lpstr>JetBrains Mono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Linear Search</vt:lpstr>
      <vt:lpstr>Binary Search</vt:lpstr>
      <vt:lpstr>Bubble Sort (Sorting by Exchange)</vt:lpstr>
      <vt:lpstr>Practice 1</vt:lpstr>
      <vt:lpstr>Selection Sort</vt:lpstr>
      <vt:lpstr>The Big-O</vt:lpstr>
      <vt:lpstr>Practice using sort from Collections</vt:lpstr>
      <vt:lpstr>Country</vt:lpstr>
      <vt:lpstr>ListCountry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8</cp:revision>
  <dcterms:created xsi:type="dcterms:W3CDTF">2020-04-24T23:03:48Z</dcterms:created>
  <dcterms:modified xsi:type="dcterms:W3CDTF">2021-12-01T04:52:52Z</dcterms:modified>
</cp:coreProperties>
</file>