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2" r:id="rId5"/>
    <p:sldId id="264" r:id="rId6"/>
    <p:sldId id="260" r:id="rId7"/>
    <p:sldId id="265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0" autoAdjust="0"/>
    <p:restoredTop sz="77105" autoAdjust="0"/>
  </p:normalViewPr>
  <p:slideViewPr>
    <p:cSldViewPr snapToGrid="0" snapToObjects="1">
      <p:cViewPr varScale="1">
        <p:scale>
          <a:sx n="78" d="100"/>
          <a:sy n="78" d="100"/>
        </p:scale>
        <p:origin x="93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– you may want to </a:t>
            </a:r>
            <a:r>
              <a:rPr lang="en-US"/>
              <a:t>demonstrate this one with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g4a7_HH9Wbg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Week 3: Empathize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347100"/>
          </a:xfrm>
        </p:spPr>
        <p:txBody>
          <a:bodyPr/>
          <a:lstStyle/>
          <a:p>
            <a:r>
              <a:rPr lang="en-US" dirty="0"/>
              <a:t>Warm Up Question:  Favorite way to relax after a long day?</a:t>
            </a:r>
          </a:p>
          <a:p>
            <a:r>
              <a:rPr lang="en-US" dirty="0"/>
              <a:t>Start *before* class starts! </a:t>
            </a:r>
          </a:p>
          <a:p>
            <a:r>
              <a:rPr lang="en-US" dirty="0"/>
              <a:t>Remember, use this time to get to know the students around you. How many different suggestions can you recall?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What do programmers actually do?">
            <a:hlinkClick r:id="" action="ppaction://media"/>
            <a:extLst>
              <a:ext uri="{FF2B5EF4-FFF2-40B4-BE49-F238E27FC236}">
                <a16:creationId xmlns:a16="http://schemas.microsoft.com/office/drawing/2014/main" id="{D57EAC79-D1BD-7B40-99AC-18920B03A3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2DE2BDF-6484-4EAF-941D-1F3A07F6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Physics Girl – On Computer Science! </a:t>
            </a:r>
          </a:p>
        </p:txBody>
      </p:sp>
    </p:spTree>
    <p:extLst>
      <p:ext uri="{BB962C8B-B14F-4D97-AF65-F5344CB8AC3E}">
        <p14:creationId xmlns:p14="http://schemas.microsoft.com/office/powerpoint/2010/main" val="36342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3F47-6308-3F4D-B53A-EF989446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is..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2A9EB-F39C-9D49-AABD-8470463F5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4437177"/>
          </a:xfrm>
        </p:spPr>
        <p:txBody>
          <a:bodyPr/>
          <a:lstStyle/>
          <a:p>
            <a:r>
              <a:rPr lang="en-US" dirty="0"/>
              <a:t>Solving Problems!</a:t>
            </a:r>
          </a:p>
          <a:p>
            <a:pPr lvl="1"/>
            <a:r>
              <a:rPr lang="en-US" dirty="0"/>
              <a:t>and Solving Puzzles – using both creative and logical side of the brains</a:t>
            </a:r>
          </a:p>
          <a:p>
            <a:r>
              <a:rPr lang="en-US" dirty="0"/>
              <a:t>Taking problems</a:t>
            </a:r>
          </a:p>
          <a:p>
            <a:pPr lvl="1"/>
            <a:r>
              <a:rPr lang="en-US" dirty="0"/>
              <a:t>Breaking into smaller problems (divide)</a:t>
            </a:r>
          </a:p>
          <a:p>
            <a:pPr lvl="1"/>
            <a:r>
              <a:rPr lang="en-US" dirty="0"/>
              <a:t>Solving them (conquer)</a:t>
            </a:r>
          </a:p>
          <a:p>
            <a:pPr lvl="1"/>
            <a:r>
              <a:rPr lang="en-US" dirty="0"/>
              <a:t>Putting them together to solve larger problems (glue)</a:t>
            </a:r>
          </a:p>
          <a:p>
            <a:r>
              <a:rPr lang="en-US" dirty="0"/>
              <a:t>Last weeks ”homework”</a:t>
            </a:r>
          </a:p>
          <a:p>
            <a:pPr lvl="1"/>
            <a:r>
              <a:rPr lang="en-US" dirty="0"/>
              <a:t>What are problems/opportunities you see around you? </a:t>
            </a:r>
          </a:p>
          <a:p>
            <a:pPr lvl="2"/>
            <a:r>
              <a:rPr lang="en-US" dirty="0"/>
              <a:t>Stuff that could be better, stuff that technology can improve. </a:t>
            </a:r>
          </a:p>
          <a:p>
            <a:pPr lvl="1"/>
            <a:r>
              <a:rPr lang="en-US" dirty="0"/>
              <a:t>Did you do it? </a:t>
            </a:r>
          </a:p>
          <a:p>
            <a:pPr lvl="2"/>
            <a:r>
              <a:rPr lang="en-US" dirty="0"/>
              <a:t>If not, think of a few things real quick. </a:t>
            </a:r>
          </a:p>
        </p:txBody>
      </p:sp>
    </p:spTree>
    <p:extLst>
      <p:ext uri="{BB962C8B-B14F-4D97-AF65-F5344CB8AC3E}">
        <p14:creationId xmlns:p14="http://schemas.microsoft.com/office/powerpoint/2010/main" val="21142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04E-B68E-E548-B255-55FEAAB0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Empathize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83EB-503B-2E44-8D80-E7F2EA4FD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56990"/>
            <a:ext cx="12561453" cy="6080078"/>
          </a:xfrm>
        </p:spPr>
        <p:txBody>
          <a:bodyPr/>
          <a:lstStyle/>
          <a:p>
            <a:r>
              <a:rPr lang="en-US" dirty="0"/>
              <a:t>With a partner(s) – Discuss your ideas!</a:t>
            </a:r>
          </a:p>
          <a:p>
            <a:pPr lvl="1"/>
            <a:r>
              <a:rPr lang="en-US" dirty="0"/>
              <a:t>Narrow down to 2 – 3 ideas – where software/applications can be a solution </a:t>
            </a:r>
          </a:p>
          <a:p>
            <a:pPr lvl="1"/>
            <a:r>
              <a:rPr lang="en-US" dirty="0"/>
              <a:t>try to answer the following:</a:t>
            </a:r>
          </a:p>
          <a:p>
            <a:pPr lvl="2"/>
            <a:r>
              <a:rPr lang="en-US" dirty="0"/>
              <a:t>What is the problem / opportunity?</a:t>
            </a:r>
          </a:p>
          <a:p>
            <a:pPr lvl="2"/>
            <a:r>
              <a:rPr lang="en-US" dirty="0"/>
              <a:t>Who are the major stake holders?</a:t>
            </a:r>
          </a:p>
          <a:p>
            <a:pPr lvl="3"/>
            <a:r>
              <a:rPr lang="en-US" dirty="0"/>
              <a:t>Audience(s)</a:t>
            </a:r>
          </a:p>
          <a:p>
            <a:pPr lvl="3"/>
            <a:r>
              <a:rPr lang="en-US" dirty="0"/>
              <a:t>Groups needed to be involved?</a:t>
            </a:r>
          </a:p>
          <a:p>
            <a:pPr lvl="2"/>
            <a:r>
              <a:rPr lang="en-US" dirty="0"/>
              <a:t>How can technology be a means of solving it?</a:t>
            </a:r>
          </a:p>
          <a:p>
            <a:r>
              <a:rPr lang="en-US" dirty="0"/>
              <a:t>What you are working on</a:t>
            </a:r>
          </a:p>
          <a:p>
            <a:pPr lvl="1"/>
            <a:r>
              <a:rPr lang="en-US" dirty="0"/>
              <a:t>Defining the </a:t>
            </a:r>
            <a:r>
              <a:rPr lang="en-US" u="sng" dirty="0"/>
              <a:t>requirements</a:t>
            </a:r>
            <a:r>
              <a:rPr lang="en-US" dirty="0"/>
              <a:t> for an application. </a:t>
            </a:r>
          </a:p>
          <a:p>
            <a:pPr lvl="2"/>
            <a:r>
              <a:rPr lang="en-US" dirty="0"/>
              <a:t>In two weeks, you should pick 1 (one) idea, and try to have it clearly defined. </a:t>
            </a:r>
          </a:p>
          <a:p>
            <a:r>
              <a:rPr lang="en-US" dirty="0"/>
              <a:t>Partners :</a:t>
            </a:r>
          </a:p>
          <a:p>
            <a:pPr lvl="1"/>
            <a:r>
              <a:rPr lang="en-US" dirty="0"/>
              <a:t>Our goal is to </a:t>
            </a:r>
            <a:r>
              <a:rPr lang="en-US" b="1" dirty="0"/>
              <a:t>encourage</a:t>
            </a:r>
            <a:r>
              <a:rPr lang="en-US" dirty="0"/>
              <a:t> and </a:t>
            </a:r>
            <a:r>
              <a:rPr lang="en-US" b="1" dirty="0"/>
              <a:t>question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 the idea, but brainstorm audiences, groups. </a:t>
            </a:r>
          </a:p>
          <a:p>
            <a:pPr lvl="2"/>
            <a:r>
              <a:rPr lang="en-US" dirty="0"/>
              <a:t>Focus on asking </a:t>
            </a:r>
            <a:r>
              <a:rPr lang="en-US" u="sng" dirty="0"/>
              <a:t>open ended questions,</a:t>
            </a:r>
            <a:r>
              <a:rPr lang="en-US" dirty="0"/>
              <a:t> not suggestions or solutions!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82A4D-DA09-0145-927B-E44CA56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our Madness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6FAA-333D-194A-BED5-E00CF08A4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387-24D3-054F-A209-D0DF427B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Gears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7B4-48A2-9E4F-A1F4-586A1C1E1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24500"/>
            <a:ext cx="12561453" cy="5181931"/>
          </a:xfrm>
        </p:spPr>
        <p:txBody>
          <a:bodyPr/>
          <a:lstStyle/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Solving problems, takes looking at them different</a:t>
            </a:r>
          </a:p>
          <a:p>
            <a:pPr lvl="1"/>
            <a:r>
              <a:rPr lang="en-US" dirty="0"/>
              <a:t>Take a problem, break it into smaller parts.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Methods are meant to focus on</a:t>
            </a:r>
          </a:p>
          <a:p>
            <a:pPr lvl="2"/>
            <a:r>
              <a:rPr lang="en-US" b="1" dirty="0"/>
              <a:t>ONE</a:t>
            </a:r>
            <a:r>
              <a:rPr lang="en-US" dirty="0"/>
              <a:t> idea, one task, one thing!</a:t>
            </a:r>
          </a:p>
          <a:p>
            <a:pPr lvl="1"/>
            <a:r>
              <a:rPr lang="en-US" dirty="0"/>
              <a:t>Methods ideally return a value (but not always)</a:t>
            </a:r>
          </a:p>
          <a:p>
            <a:pPr lvl="2"/>
            <a:r>
              <a:rPr lang="en-US" dirty="0"/>
              <a:t>This value is used throughout your code</a:t>
            </a:r>
          </a:p>
          <a:p>
            <a:r>
              <a:rPr lang="en-US" dirty="0"/>
              <a:t>How to know when to write methods?</a:t>
            </a:r>
          </a:p>
          <a:p>
            <a:pPr lvl="1"/>
            <a:r>
              <a:rPr lang="en-US" dirty="0"/>
              <a:t>If you “cut and paste” code, you should probably be using methods</a:t>
            </a:r>
          </a:p>
          <a:p>
            <a:pPr lvl="1"/>
            <a:r>
              <a:rPr lang="en-US" dirty="0"/>
              <a:t>When you are dealing with a single task, you should probably be using a method</a:t>
            </a:r>
          </a:p>
          <a:p>
            <a:pPr lvl="1"/>
            <a:r>
              <a:rPr lang="en-US" dirty="0"/>
              <a:t>When you have more than 20 lines of code – you are probably doing it wrong and need some methods.</a:t>
            </a:r>
          </a:p>
          <a:p>
            <a:pPr marL="6996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093E-6FB1-3143-9E93-2431898C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Discuss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E2E85-9CB3-E34B-8AE6-C7756946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" y="1358900"/>
            <a:ext cx="8788400" cy="505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E71A3A-CBC6-764B-BD47-0464C8293C94}"/>
              </a:ext>
            </a:extLst>
          </p:cNvPr>
          <p:cNvSpPr txBox="1"/>
          <p:nvPr/>
        </p:nvSpPr>
        <p:spPr>
          <a:xfrm>
            <a:off x="7126650" y="6803849"/>
            <a:ext cx="6062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Further – What if we passed in “Monkey”, -10</a:t>
            </a:r>
          </a:p>
        </p:txBody>
      </p:sp>
    </p:spTree>
    <p:extLst>
      <p:ext uri="{BB962C8B-B14F-4D97-AF65-F5344CB8AC3E}">
        <p14:creationId xmlns:p14="http://schemas.microsoft.com/office/powerpoint/2010/main" val="23962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6FCC-498C-C74E-8536-E4C69A7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Testing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5A00-071A-684C-AA85-6566EE2CA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72807"/>
          </a:xfrm>
        </p:spPr>
        <p:txBody>
          <a:bodyPr/>
          <a:lstStyle/>
          <a:p>
            <a:r>
              <a:rPr lang="en-US" dirty="0"/>
              <a:t>Designing Methods</a:t>
            </a:r>
          </a:p>
          <a:p>
            <a:pPr lvl="1"/>
            <a:r>
              <a:rPr lang="en-US" dirty="0"/>
              <a:t>Pre-condition – what can you assume going into the method</a:t>
            </a:r>
          </a:p>
          <a:p>
            <a:pPr lvl="1"/>
            <a:r>
              <a:rPr lang="en-US" dirty="0"/>
              <a:t>Post-condition – what will the method produce</a:t>
            </a:r>
          </a:p>
          <a:p>
            <a:pPr lvl="2"/>
            <a:r>
              <a:rPr lang="en-US" dirty="0"/>
              <a:t>your </a:t>
            </a:r>
            <a:r>
              <a:rPr lang="en-US" b="1" dirty="0"/>
              <a:t>return</a:t>
            </a:r>
            <a:r>
              <a:rPr lang="en-US" dirty="0"/>
              <a:t> type</a:t>
            </a:r>
          </a:p>
          <a:p>
            <a:r>
              <a:rPr lang="en-US" dirty="0"/>
              <a:t>When Coding Methods</a:t>
            </a:r>
          </a:p>
          <a:p>
            <a:pPr lvl="1"/>
            <a:r>
              <a:rPr lang="en-US" dirty="0"/>
              <a:t>Focus on the one task (biggest mistake is looking at the entire program)</a:t>
            </a:r>
          </a:p>
          <a:p>
            <a:r>
              <a:rPr lang="en-US" dirty="0"/>
              <a:t>TEST every method, </a:t>
            </a:r>
            <a:r>
              <a:rPr lang="en-US" b="1" dirty="0"/>
              <a:t>before</a:t>
            </a:r>
            <a:r>
              <a:rPr lang="en-US" dirty="0"/>
              <a:t> coding other methods!</a:t>
            </a:r>
          </a:p>
          <a:p>
            <a:pPr lvl="1"/>
            <a:r>
              <a:rPr lang="en-US" dirty="0"/>
              <a:t>This is called “unit testing” and a major component of Test-Driven Development (TDD)</a:t>
            </a:r>
          </a:p>
          <a:p>
            <a:pPr lvl="1"/>
            <a:r>
              <a:rPr lang="en-US" dirty="0"/>
              <a:t>Testing helps define specifications </a:t>
            </a:r>
          </a:p>
          <a:p>
            <a:pPr lvl="1"/>
            <a:r>
              <a:rPr lang="en-US" dirty="0"/>
              <a:t>Hard to do, as feels like writing twice, but changes how you look at the problem</a:t>
            </a:r>
          </a:p>
          <a:p>
            <a:pPr lvl="2"/>
            <a:r>
              <a:rPr lang="en-US" dirty="0"/>
              <a:t>Future classes will give you tools to help with this (</a:t>
            </a:r>
            <a:r>
              <a:rPr lang="en-US" dirty="0" err="1"/>
              <a:t>jUnit</a:t>
            </a:r>
            <a:r>
              <a:rPr lang="en-US" dirty="0"/>
              <a:t>), but for now, we will write every test as another method.</a:t>
            </a:r>
          </a:p>
          <a:p>
            <a:pPr lvl="1"/>
            <a:r>
              <a:rPr lang="en-US" dirty="0"/>
              <a:t>Once a method is written </a:t>
            </a:r>
            <a:r>
              <a:rPr lang="en-US" u="sng" dirty="0"/>
              <a:t>and tested</a:t>
            </a:r>
            <a:r>
              <a:rPr lang="en-US" dirty="0"/>
              <a:t>, you can move onto your next task! </a:t>
            </a:r>
          </a:p>
          <a:p>
            <a:pPr lvl="1"/>
            <a:r>
              <a:rPr lang="en-US" dirty="0"/>
              <a:t>Makes a better product! </a:t>
            </a:r>
          </a:p>
          <a:p>
            <a:r>
              <a:rPr lang="en-US" dirty="0"/>
              <a:t>Let’s look 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569</Words>
  <Application>Microsoft Macintosh PowerPoint</Application>
  <PresentationFormat>Custom</PresentationFormat>
  <Paragraphs>66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Physics Girl – On Computer Science! </vt:lpstr>
      <vt:lpstr>Computer Science is.. </vt:lpstr>
      <vt:lpstr>Activity – Empathize </vt:lpstr>
      <vt:lpstr>Methods to our Madness</vt:lpstr>
      <vt:lpstr>Changing Gears to Code</vt:lpstr>
      <vt:lpstr>Knowledge Check: Discuss</vt:lpstr>
      <vt:lpstr>Designing and Testing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2020-09-06T21:27:50Z</dcterms:created>
  <dcterms:modified xsi:type="dcterms:W3CDTF">2021-02-01T23:48:38Z</dcterms:modified>
</cp:coreProperties>
</file>