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57" r:id="rId7"/>
    <p:sldId id="269" r:id="rId8"/>
    <p:sldId id="260" r:id="rId9"/>
    <p:sldId id="264" r:id="rId10"/>
    <p:sldId id="259" r:id="rId11"/>
    <p:sldId id="265" r:id="rId12"/>
    <p:sldId id="261" r:id="rId13"/>
    <p:sldId id="262" r:id="rId14"/>
    <p:sldId id="266" r:id="rId15"/>
    <p:sldId id="267" r:id="rId16"/>
    <p:sldId id="258" r:id="rId17"/>
    <p:sldId id="263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296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56C90A3-CBFE-4FE7-94B8-8E0CB561EA07}"/>
    <pc:docChg chg="undo custSel modSld">
      <pc:chgData name="Marcia Moraes" userId="c9c67e8a-58e2-4733-9a1c-5d44fec4775b" providerId="ADAL" clId="{D56C90A3-CBFE-4FE7-94B8-8E0CB561EA07}" dt="2023-09-22T19:26:24.024" v="28" actId="14100"/>
      <pc:docMkLst>
        <pc:docMk/>
      </pc:docMkLst>
      <pc:sldChg chg="addSp delSp modSp delAnim modAnim">
        <pc:chgData name="Marcia Moraes" userId="c9c67e8a-58e2-4733-9a1c-5d44fec4775b" providerId="ADAL" clId="{D56C90A3-CBFE-4FE7-94B8-8E0CB561EA07}" dt="2023-09-22T19:26:24.024" v="28" actId="14100"/>
        <pc:sldMkLst>
          <pc:docMk/>
          <pc:sldMk cId="2779551271" sldId="263"/>
        </pc:sldMkLst>
        <pc:spChg chg="mod">
          <ac:chgData name="Marcia Moraes" userId="c9c67e8a-58e2-4733-9a1c-5d44fec4775b" providerId="ADAL" clId="{D56C90A3-CBFE-4FE7-94B8-8E0CB561EA07}" dt="2023-09-22T19:12:34.654" v="3" actId="1076"/>
          <ac:spMkLst>
            <pc:docMk/>
            <pc:sldMk cId="2779551271" sldId="263"/>
            <ac:spMk id="6" creationId="{6FE51FEF-FFDE-434E-8375-ABC91BCA3004}"/>
          </ac:spMkLst>
        </pc:spChg>
        <pc:spChg chg="mod">
          <ac:chgData name="Marcia Moraes" userId="c9c67e8a-58e2-4733-9a1c-5d44fec4775b" providerId="ADAL" clId="{D56C90A3-CBFE-4FE7-94B8-8E0CB561EA07}" dt="2023-09-22T19:26:24.024" v="28" actId="14100"/>
          <ac:spMkLst>
            <pc:docMk/>
            <pc:sldMk cId="2779551271" sldId="263"/>
            <ac:spMk id="7" creationId="{BA60B285-31C1-CA42-9E5F-8C14D5E05C64}"/>
          </ac:spMkLst>
        </pc:spChg>
        <pc:spChg chg="del mod">
          <ac:chgData name="Marcia Moraes" userId="c9c67e8a-58e2-4733-9a1c-5d44fec4775b" providerId="ADAL" clId="{D56C90A3-CBFE-4FE7-94B8-8E0CB561EA07}" dt="2023-09-22T19:26:16.081" v="25" actId="478"/>
          <ac:spMkLst>
            <pc:docMk/>
            <pc:sldMk cId="2779551271" sldId="263"/>
            <ac:spMk id="8" creationId="{BA23D8F4-3C43-A64D-85E0-71FC58E4A1F0}"/>
          </ac:spMkLst>
        </pc:spChg>
        <pc:spChg chg="mod">
          <ac:chgData name="Marcia Moraes" userId="c9c67e8a-58e2-4733-9a1c-5d44fec4775b" providerId="ADAL" clId="{D56C90A3-CBFE-4FE7-94B8-8E0CB561EA07}" dt="2023-09-22T19:20:30.072" v="8" actId="1076"/>
          <ac:spMkLst>
            <pc:docMk/>
            <pc:sldMk cId="2779551271" sldId="263"/>
            <ac:spMk id="9" creationId="{90B2B175-A650-4148-AAEC-BD1F947FBDB1}"/>
          </ac:spMkLst>
        </pc:spChg>
        <pc:spChg chg="mod">
          <ac:chgData name="Marcia Moraes" userId="c9c67e8a-58e2-4733-9a1c-5d44fec4775b" providerId="ADAL" clId="{D56C90A3-CBFE-4FE7-94B8-8E0CB561EA07}" dt="2023-09-22T19:21:48.510" v="18" actId="1076"/>
          <ac:spMkLst>
            <pc:docMk/>
            <pc:sldMk cId="2779551271" sldId="263"/>
            <ac:spMk id="10" creationId="{8453D2CE-BE14-884A-8987-8C9C14345849}"/>
          </ac:spMkLst>
        </pc:spChg>
        <pc:spChg chg="add mod">
          <ac:chgData name="Marcia Moraes" userId="c9c67e8a-58e2-4733-9a1c-5d44fec4775b" providerId="ADAL" clId="{D56C90A3-CBFE-4FE7-94B8-8E0CB561EA07}" dt="2023-09-22T19:21:57.474" v="22" actId="20577"/>
          <ac:spMkLst>
            <pc:docMk/>
            <pc:sldMk cId="2779551271" sldId="263"/>
            <ac:spMk id="16" creationId="{CCCF7F25-655C-4FB1-B099-79C64068F0CC}"/>
          </ac:spMkLst>
        </pc:spChg>
        <pc:cxnChg chg="mod">
          <ac:chgData name="Marcia Moraes" userId="c9c67e8a-58e2-4733-9a1c-5d44fec4775b" providerId="ADAL" clId="{D56C90A3-CBFE-4FE7-94B8-8E0CB561EA07}" dt="2023-09-22T19:20:42.145" v="12" actId="1076"/>
          <ac:cxnSpMkLst>
            <pc:docMk/>
            <pc:sldMk cId="2779551271" sldId="263"/>
            <ac:cxnSpMk id="12" creationId="{88454D15-2B79-8441-BF89-529DE9680A23}"/>
          </ac:cxnSpMkLst>
        </pc:cxnChg>
        <pc:cxnChg chg="mod">
          <ac:chgData name="Marcia Moraes" userId="c9c67e8a-58e2-4733-9a1c-5d44fec4775b" providerId="ADAL" clId="{D56C90A3-CBFE-4FE7-94B8-8E0CB561EA07}" dt="2023-09-22T19:20:58.688" v="17" actId="14100"/>
          <ac:cxnSpMkLst>
            <pc:docMk/>
            <pc:sldMk cId="2779551271" sldId="263"/>
            <ac:cxnSpMk id="13" creationId="{D2B7CB8F-EA18-E646-854A-DDDA0B0657FD}"/>
          </ac:cxnSpMkLst>
        </pc:cxnChg>
        <pc:cxnChg chg="mod">
          <ac:chgData name="Marcia Moraes" userId="c9c67e8a-58e2-4733-9a1c-5d44fec4775b" providerId="ADAL" clId="{D56C90A3-CBFE-4FE7-94B8-8E0CB561EA07}" dt="2023-09-22T19:20:48.478" v="14" actId="13822"/>
          <ac:cxnSpMkLst>
            <pc:docMk/>
            <pc:sldMk cId="2779551271" sldId="263"/>
            <ac:cxnSpMk id="15" creationId="{9589A151-978C-B749-8964-4794694E5638}"/>
          </ac:cxnSpMkLst>
        </pc:cxnChg>
      </pc:sldChg>
    </pc:docChg>
  </pc:docChgLst>
  <pc:docChgLst>
    <pc:chgData name="Marcia Moraes" userId="c9c67e8a-58e2-4733-9a1c-5d44fec4775b" providerId="ADAL" clId="{D9BF2F33-B5EF-4372-9E12-010B5C60AB9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3729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43709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2270" y="695337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078114" y="7300016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Datatypes and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Wrapper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71319-F887-E56B-89DF-EE626336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57" y="1669539"/>
            <a:ext cx="5765143" cy="44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2"/>
            <a:ext cx="12561453" cy="1015663"/>
          </a:xfrm>
        </p:spPr>
        <p:txBody>
          <a:bodyPr/>
          <a:lstStyle/>
          <a:p>
            <a:r>
              <a:rPr lang="en-US" dirty="0"/>
              <a:t>Wrapper Class Conventions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13237-274E-46CD-89A2-4F1A6B6B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2412514"/>
            <a:ext cx="12296775" cy="49244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4F01-2350-44DA-BAEE-2A9438D6B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41231"/>
            <a:ext cx="13189525" cy="1171283"/>
          </a:xfrm>
        </p:spPr>
        <p:txBody>
          <a:bodyPr/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utoboxing - </a:t>
            </a:r>
            <a:r>
              <a:rPr lang="en-US" dirty="0"/>
              <a:t> 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automatic conversion of primitive types to the corresponding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32010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2"/>
            <a:ext cx="12561453" cy="1015663"/>
          </a:xfrm>
        </p:spPr>
        <p:txBody>
          <a:bodyPr/>
          <a:lstStyle/>
          <a:p>
            <a:r>
              <a:rPr lang="en-US" dirty="0"/>
              <a:t>Wrapper Class Conventions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4F01-2350-44DA-BAEE-2A9438D6B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35425"/>
            <a:ext cx="13189525" cy="1171283"/>
          </a:xfrm>
        </p:spPr>
        <p:txBody>
          <a:bodyPr/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Un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boxing - </a:t>
            </a:r>
            <a:r>
              <a:rPr lang="en-US" dirty="0"/>
              <a:t> 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automatic conversion of wrapper class objects to the corresponding primitive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407BC-7712-4658-A458-C5BF74CF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86" y="2206708"/>
            <a:ext cx="10905671" cy="52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885035"/>
            <a:ext cx="9462984" cy="6576672"/>
          </a:xfrm>
        </p:spPr>
        <p:txBody>
          <a:bodyPr/>
          <a:lstStyle/>
          <a:p>
            <a:r>
              <a:rPr lang="en-US" sz="2200" dirty="0"/>
              <a:t>char is a primitive </a:t>
            </a:r>
          </a:p>
          <a:p>
            <a:pPr lvl="1"/>
            <a:r>
              <a:rPr lang="en-US" sz="2200" dirty="0"/>
              <a:t>No methods by itself</a:t>
            </a:r>
          </a:p>
          <a:p>
            <a:r>
              <a:rPr lang="en-US" sz="2200" dirty="0"/>
              <a:t>Character “wrapper” exists</a:t>
            </a:r>
          </a:p>
          <a:p>
            <a:pPr lvl="1"/>
            <a:r>
              <a:rPr lang="en-US" sz="2200" dirty="0"/>
              <a:t>Methods (mostly static) to help you learn about </a:t>
            </a:r>
            <a:r>
              <a:rPr lang="en-US" sz="2200" b="1" dirty="0"/>
              <a:t>char</a:t>
            </a:r>
          </a:p>
          <a:p>
            <a:r>
              <a:rPr lang="en-US" sz="2200" dirty="0"/>
              <a:t>Common and useful methods</a:t>
            </a:r>
          </a:p>
          <a:p>
            <a:pPr lvl="1"/>
            <a:r>
              <a:rPr lang="en-US" sz="2200" dirty="0" err="1"/>
              <a:t>Character.isDigit</a:t>
            </a:r>
            <a:r>
              <a:rPr lang="en-US" sz="2200" dirty="0"/>
              <a:t>(char) </a:t>
            </a:r>
          </a:p>
          <a:p>
            <a:pPr lvl="2"/>
            <a:r>
              <a:rPr lang="en-US" sz="2200" dirty="0"/>
              <a:t>Example: </a:t>
            </a:r>
          </a:p>
          <a:p>
            <a:pPr marL="1399233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sz="2200" dirty="0" err="1"/>
              <a:t>Character.isWhitespace</a:t>
            </a:r>
            <a:r>
              <a:rPr lang="en-US" sz="2200" dirty="0"/>
              <a:t>(char) </a:t>
            </a:r>
          </a:p>
          <a:p>
            <a:pPr lvl="2"/>
            <a:r>
              <a:rPr lang="en-US" sz="2200" dirty="0"/>
              <a:t>All whitespace including \t and \n</a:t>
            </a:r>
          </a:p>
          <a:p>
            <a:pPr lvl="1"/>
            <a:r>
              <a:rPr lang="en-US" sz="2200" dirty="0" err="1"/>
              <a:t>Character.isLetter</a:t>
            </a:r>
            <a:r>
              <a:rPr lang="en-US" sz="2200" dirty="0"/>
              <a:t>(char)</a:t>
            </a:r>
          </a:p>
          <a:p>
            <a:r>
              <a:rPr lang="en-US" sz="2200" dirty="0"/>
              <a:t>These are often paired with String </a:t>
            </a:r>
            <a:r>
              <a:rPr lang="en-US" sz="2200" dirty="0" err="1"/>
              <a:t>charAt</a:t>
            </a:r>
            <a:r>
              <a:rPr lang="en-US" sz="2200" dirty="0"/>
              <a:t>, and loops!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1993-CFE7-7584-CEF5-9CF7675D6E4B}"/>
              </a:ext>
            </a:extLst>
          </p:cNvPr>
          <p:cNvSpPr txBox="1"/>
          <p:nvPr/>
        </p:nvSpPr>
        <p:spPr>
          <a:xfrm>
            <a:off x="10002345" y="0"/>
            <a:ext cx="3815255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Coding Along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method in Java that receives a string as a parameter and removes the whitespaces from the string and print the number of whitespaces removed.</a:t>
            </a:r>
          </a:p>
        </p:txBody>
      </p:sp>
    </p:spTree>
    <p:extLst>
      <p:ext uri="{BB962C8B-B14F-4D97-AF65-F5344CB8AC3E}">
        <p14:creationId xmlns:p14="http://schemas.microsoft.com/office/powerpoint/2010/main" val="26224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Code Along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333228" y="2288086"/>
            <a:ext cx="9976047" cy="489364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9557657" y="906407"/>
            <a:ext cx="3631868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3583382" y="151926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5194501" y="153727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>
            <a:cxnSpLocks/>
          </p:cNvCxnSpPr>
          <p:nvPr/>
        </p:nvCxnSpPr>
        <p:spPr>
          <a:xfrm>
            <a:off x="2759342" y="4099910"/>
            <a:ext cx="25524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>
            <a:cxnSpLocks/>
          </p:cNvCxnSpPr>
          <p:nvPr/>
        </p:nvCxnSpPr>
        <p:spPr>
          <a:xfrm>
            <a:off x="1567543" y="4571624"/>
            <a:ext cx="440871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3528744" y="3886089"/>
            <a:ext cx="216402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9">
            <a:extLst>
              <a:ext uri="{FF2B5EF4-FFF2-40B4-BE49-F238E27FC236}">
                <a16:creationId xmlns:a16="http://schemas.microsoft.com/office/drawing/2014/main" id="{CCCF7F25-655C-4FB1-B099-79C64068F0CC}"/>
              </a:ext>
            </a:extLst>
          </p:cNvPr>
          <p:cNvSpPr/>
          <p:nvPr/>
        </p:nvSpPr>
        <p:spPr>
          <a:xfrm>
            <a:off x="4378882" y="1490912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95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109760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TODO Reminders:</a:t>
            </a:r>
          </a:p>
          <a:p>
            <a:pPr defTabSz="1381750">
              <a:buClr>
                <a:srgbClr val="000000"/>
              </a:buClr>
            </a:pPr>
            <a:r>
              <a:rPr lang="en-US" sz="2600" dirty="0"/>
              <a:t>Readings are due </a:t>
            </a:r>
            <a:r>
              <a:rPr lang="en-US" sz="2600" b="1" dirty="0"/>
              <a:t>before</a:t>
            </a:r>
            <a:r>
              <a:rPr lang="en-US" sz="2600" dirty="0"/>
              <a:t> lecture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8 (zybooks) – you should have already done that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 05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9 (zyBooks) 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 06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10 (</a:t>
            </a:r>
            <a:r>
              <a:rPr lang="en-US" sz="2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zybooks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Keep practicing your RPAs in a spaced and mixed manner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 descr="Stop The Perfection and Aim For 'Practice Makes Progress' Instead. — Angela  Terris">
            <a:extLst>
              <a:ext uri="{FF2B5EF4-FFF2-40B4-BE49-F238E27FC236}">
                <a16:creationId xmlns:a16="http://schemas.microsoft.com/office/drawing/2014/main" id="{7D3047CB-C030-4D04-9C55-CE520227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018" y="94570"/>
            <a:ext cx="3496582" cy="46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0736944" y="4762687"/>
            <a:ext cx="285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https://images.squarespace-cdn.com/content/v1/5e355fb2c950981b57643f21/1580903818935-B9JO2ZTBHH5N4IKXC0WF/Lettering_Practice_Nov2019_lowres.jpg?format=1000w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Recall Activity - Attendance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D2076-006A-400B-A188-CB358CC02D7E}"/>
              </a:ext>
            </a:extLst>
          </p:cNvPr>
          <p:cNvSpPr txBox="1"/>
          <p:nvPr/>
        </p:nvSpPr>
        <p:spPr>
          <a:xfrm>
            <a:off x="628075" y="1714250"/>
            <a:ext cx="1097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What is a wrapper class?</a:t>
            </a:r>
          </a:p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Explain using your own words and </a:t>
            </a:r>
            <a:r>
              <a:rPr lang="en-US" sz="26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providing examples.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DA9DBD-9AB6-6099-F385-FEE72AE4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9" y="1761076"/>
            <a:ext cx="8860220" cy="48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5EC66-BFF7-2223-7775-A69E7276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6" y="1538451"/>
            <a:ext cx="6913727" cy="54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0BE97-DD55-48DF-94AE-C2529665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771" y="1430164"/>
            <a:ext cx="92202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convertBinaryToDecimal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convertBinaryToDecimal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"110"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answer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convertBinaryToDecimal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"1001"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112568"/>
            <a:ext cx="12561453" cy="1015663"/>
          </a:xfrm>
        </p:spPr>
        <p:txBody>
          <a:bodyPr/>
          <a:lstStyle/>
          <a:p>
            <a:r>
              <a:rPr lang="en-US" dirty="0"/>
              <a:t>Numeric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E6A20-135C-2F96-9962-48C88461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7" y="1022010"/>
            <a:ext cx="10998277" cy="3702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13C62-34E4-0C96-2B64-9FD8F1BE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04" y="4862832"/>
            <a:ext cx="6369269" cy="23128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CF4D6D-DCA5-4318-B710-6675ACDB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644" y="5464360"/>
            <a:ext cx="7011956" cy="11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90" y="348372"/>
            <a:ext cx="12561453" cy="1846659"/>
          </a:xfrm>
        </p:spPr>
        <p:txBody>
          <a:bodyPr/>
          <a:lstStyle/>
          <a:p>
            <a:r>
              <a:rPr lang="en-US" dirty="0"/>
              <a:t>Numeric data types – Formatting to Hexadecimal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04CC04-B83B-4DA1-8A77-68EB322E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352213"/>
            <a:ext cx="950322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FormatHexadecimal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green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blue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htmlCode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"#%02X%02X%02X"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htmlCode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94C56-AD94-4787-BE88-FDA481D0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6105525"/>
            <a:ext cx="1733550" cy="43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D14DD-1AC0-48FC-9B42-8687D7CA93FD}"/>
              </a:ext>
            </a:extLst>
          </p:cNvPr>
          <p:cNvSpPr txBox="1"/>
          <p:nvPr/>
        </p:nvSpPr>
        <p:spPr>
          <a:xfrm>
            <a:off x="9372599" y="3189515"/>
            <a:ext cx="40575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we use byte instead of short?</a:t>
            </a:r>
          </a:p>
        </p:txBody>
      </p:sp>
    </p:spTree>
    <p:extLst>
      <p:ext uri="{BB962C8B-B14F-4D97-AF65-F5344CB8AC3E}">
        <p14:creationId xmlns:p14="http://schemas.microsoft.com/office/powerpoint/2010/main" val="5344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28C88B5-B513-42FE-A134-80AEA600D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11763622" cy="3547318"/>
          </a:xfrm>
        </p:spPr>
        <p:txBody>
          <a:bodyPr/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sz="2800" i="1" u="none" strike="noStrike" dirty="0">
                <a:solidFill>
                  <a:schemeClr val="tx1"/>
                </a:solidFill>
                <a:effectLst/>
                <a:latin typeface="+mj-lt"/>
              </a:rPr>
              <a:t>primitive type</a:t>
            </a:r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 variable directly stores the data for that variable type, such as int, double, or char.</a:t>
            </a:r>
          </a:p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sz="2800" i="1" u="none" strike="noStrike" dirty="0">
                <a:solidFill>
                  <a:schemeClr val="tx1"/>
                </a:solidFill>
                <a:effectLst/>
                <a:latin typeface="+mj-lt"/>
              </a:rPr>
              <a:t>reference type</a:t>
            </a:r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 variable can refer to an instance of a class, also known as an object.</a:t>
            </a:r>
          </a:p>
          <a:p>
            <a:r>
              <a:rPr lang="en-US" sz="2800" i="1" u="none" strike="noStrike" dirty="0">
                <a:solidFill>
                  <a:schemeClr val="tx1"/>
                </a:solidFill>
                <a:effectLst/>
                <a:latin typeface="+mj-lt"/>
              </a:rPr>
              <a:t>Wrapper classes</a:t>
            </a:r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 that are built-in reference types that augment the primitive types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D3D48F67-2624-46E7-8219-470BF03B98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EF4F1-609D-4532-9E22-7D7A38CFD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5F2953-6FB4-4A31-83A6-1BF58A8CA7DB}">
  <ds:schemaRefs>
    <ds:schemaRef ds:uri="http://schemas.microsoft.com/office/2006/documentManagement/types"/>
    <ds:schemaRef ds:uri="http://schemas.microsoft.com/office/infopath/2007/PartnerControls"/>
    <ds:schemaRef ds:uri="92c41bee-f0ee-4aa6-9399-a35fbb883510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e06ed288-fd75-4b50-bbed-f5a5df88c31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638</Words>
  <Application>Microsoft Office PowerPoint</Application>
  <PresentationFormat>Custom</PresentationFormat>
  <Paragraphs>86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 - Attendance</vt:lpstr>
      <vt:lpstr>Binary</vt:lpstr>
      <vt:lpstr>Binary</vt:lpstr>
      <vt:lpstr>Binary</vt:lpstr>
      <vt:lpstr>Numeric data types</vt:lpstr>
      <vt:lpstr>Numeric data types – Formatting to Hexadecimal</vt:lpstr>
      <vt:lpstr>Wrapper Class</vt:lpstr>
      <vt:lpstr>Wrapper Class</vt:lpstr>
      <vt:lpstr>Wrapper Class Conventions</vt:lpstr>
      <vt:lpstr>Wrapper Class Conventions</vt:lpstr>
      <vt:lpstr>Character Wrapper Class</vt:lpstr>
      <vt:lpstr>Solution to the 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28</cp:revision>
  <dcterms:created xsi:type="dcterms:W3CDTF">2020-03-16T02:19:23Z</dcterms:created>
  <dcterms:modified xsi:type="dcterms:W3CDTF">2023-09-22T19:26:25Z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