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6" r:id="rId3"/>
    <p:sldId id="268" r:id="rId4"/>
    <p:sldId id="270" r:id="rId5"/>
    <p:sldId id="271" r:id="rId6"/>
    <p:sldId id="272" r:id="rId7"/>
    <p:sldId id="257" r:id="rId8"/>
    <p:sldId id="267" r:id="rId9"/>
    <p:sldId id="258" r:id="rId10"/>
    <p:sldId id="259" r:id="rId11"/>
    <p:sldId id="260" r:id="rId12"/>
    <p:sldId id="269" r:id="rId13"/>
    <p:sldId id="261" r:id="rId14"/>
    <p:sldId id="262" r:id="rId15"/>
    <p:sldId id="263" r:id="rId16"/>
    <p:sldId id="264" r:id="rId17"/>
    <p:sldId id="273" r:id="rId18"/>
    <p:sldId id="265" r:id="rId19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529"/>
    <a:srgbClr val="7F7F7F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84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792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java-string-format-example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ile:ASCII-Table.svg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Character and Strings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4E2910E-02E1-B442-9431-A8BE0470EC08}"/>
              </a:ext>
            </a:extLst>
          </p:cNvPr>
          <p:cNvGrpSpPr/>
          <p:nvPr/>
        </p:nvGrpSpPr>
        <p:grpSpPr>
          <a:xfrm>
            <a:off x="623603" y="1702820"/>
            <a:ext cx="826959" cy="5507726"/>
            <a:chOff x="623603" y="1702820"/>
            <a:chExt cx="826959" cy="550772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66CAF25-80B2-5C48-8F1B-76F18A3F34CE}"/>
                </a:ext>
              </a:extLst>
            </p:cNvPr>
            <p:cNvSpPr/>
            <p:nvPr/>
          </p:nvSpPr>
          <p:spPr>
            <a:xfrm>
              <a:off x="628071" y="1702820"/>
              <a:ext cx="817604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C9DD25-AADF-9A4D-A6CD-A96AA09AB653}"/>
                </a:ext>
              </a:extLst>
            </p:cNvPr>
            <p:cNvSpPr/>
            <p:nvPr/>
          </p:nvSpPr>
          <p:spPr>
            <a:xfrm>
              <a:off x="628076" y="5983624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4EF5EE-9203-3C47-9DB8-F001FAD14560}"/>
                </a:ext>
              </a:extLst>
            </p:cNvPr>
            <p:cNvSpPr/>
            <p:nvPr/>
          </p:nvSpPr>
          <p:spPr>
            <a:xfrm>
              <a:off x="628076" y="6600946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953D41-75F3-164C-9349-B88003606B80}"/>
                </a:ext>
              </a:extLst>
            </p:cNvPr>
            <p:cNvSpPr/>
            <p:nvPr/>
          </p:nvSpPr>
          <p:spPr>
            <a:xfrm>
              <a:off x="630115" y="2309933"/>
              <a:ext cx="817604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47066F-4B1A-0043-9D45-E14D1862623A}"/>
                </a:ext>
              </a:extLst>
            </p:cNvPr>
            <p:cNvSpPr/>
            <p:nvPr/>
          </p:nvSpPr>
          <p:spPr>
            <a:xfrm>
              <a:off x="628071" y="2919533"/>
              <a:ext cx="817603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CED06C-1C8B-9D46-9328-6E8E0CED0E9E}"/>
                </a:ext>
              </a:extLst>
            </p:cNvPr>
            <p:cNvSpPr/>
            <p:nvPr/>
          </p:nvSpPr>
          <p:spPr>
            <a:xfrm>
              <a:off x="628070" y="3527053"/>
              <a:ext cx="818557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482CD69-BCEE-6A40-A4E1-93DC313D4232}"/>
                </a:ext>
              </a:extLst>
            </p:cNvPr>
            <p:cNvSpPr/>
            <p:nvPr/>
          </p:nvSpPr>
          <p:spPr>
            <a:xfrm>
              <a:off x="623603" y="4138189"/>
              <a:ext cx="824116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D708CE3-1886-904D-8333-9845B6740B51}"/>
                </a:ext>
              </a:extLst>
            </p:cNvPr>
            <p:cNvSpPr/>
            <p:nvPr/>
          </p:nvSpPr>
          <p:spPr>
            <a:xfrm>
              <a:off x="623603" y="4747482"/>
              <a:ext cx="821874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9C4F894-8436-DD48-A0D2-7325E15636D2}"/>
                </a:ext>
              </a:extLst>
            </p:cNvPr>
            <p:cNvSpPr/>
            <p:nvPr/>
          </p:nvSpPr>
          <p:spPr>
            <a:xfrm>
              <a:off x="626448" y="5362240"/>
              <a:ext cx="824114" cy="621384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496EE1-91DF-A248-9B43-4F40C75F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Let’s Think About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6AEB4-9C35-E24B-A426-6F41C33DF5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8800" y="1776683"/>
            <a:ext cx="6280728" cy="4186659"/>
          </a:xfrm>
        </p:spPr>
        <p:txBody>
          <a:bodyPr/>
          <a:lstStyle/>
          <a:p>
            <a:r>
              <a:rPr lang="en-US" dirty="0"/>
              <a:t>Storing variables in memory</a:t>
            </a:r>
          </a:p>
          <a:p>
            <a:pPr lvl="1"/>
            <a:r>
              <a:rPr lang="en-US" dirty="0"/>
              <a:t>Wherever the computer decides</a:t>
            </a:r>
          </a:p>
          <a:p>
            <a:pPr lvl="1"/>
            <a:r>
              <a:rPr lang="en-US" dirty="0"/>
              <a:t>Value stored in the location</a:t>
            </a:r>
          </a:p>
          <a:p>
            <a:pPr lvl="1"/>
            <a:r>
              <a:rPr lang="en-US" dirty="0"/>
              <a:t>Variable name points towards location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c = ‘C’;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m = ‘M’;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What about Strings?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mascot =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“CAM”;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5CBA6C-C0A0-D142-9E1A-803295EDEDC8}"/>
              </a:ext>
            </a:extLst>
          </p:cNvPr>
          <p:cNvSpPr/>
          <p:nvPr/>
        </p:nvSpPr>
        <p:spPr>
          <a:xfrm>
            <a:off x="632098" y="4137126"/>
            <a:ext cx="811905" cy="622684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462044-FBFD-3C40-BDF4-2F3902E7DB16}"/>
              </a:ext>
            </a:extLst>
          </p:cNvPr>
          <p:cNvSpPr/>
          <p:nvPr/>
        </p:nvSpPr>
        <p:spPr>
          <a:xfrm>
            <a:off x="626448" y="4764968"/>
            <a:ext cx="817634" cy="580093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81D4B2-DA0F-7142-8E97-03A462B5D81B}"/>
              </a:ext>
            </a:extLst>
          </p:cNvPr>
          <p:cNvSpPr/>
          <p:nvPr/>
        </p:nvSpPr>
        <p:spPr>
          <a:xfrm>
            <a:off x="626403" y="5356184"/>
            <a:ext cx="817600" cy="626859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9A6C2-956E-B74F-AAF7-A77D3CE2E27F}"/>
              </a:ext>
            </a:extLst>
          </p:cNvPr>
          <p:cNvSpPr/>
          <p:nvPr/>
        </p:nvSpPr>
        <p:spPr>
          <a:xfrm>
            <a:off x="628070" y="1706681"/>
            <a:ext cx="815977" cy="609600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12FE80-3656-C046-9837-9C34FB2F95D2}"/>
              </a:ext>
            </a:extLst>
          </p:cNvPr>
          <p:cNvSpPr/>
          <p:nvPr/>
        </p:nvSpPr>
        <p:spPr>
          <a:xfrm>
            <a:off x="642306" y="6601526"/>
            <a:ext cx="824114" cy="609600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A8E50E-1ECF-F248-8EFD-5664AA8263DF}"/>
              </a:ext>
            </a:extLst>
          </p:cNvPr>
          <p:cNvSpPr/>
          <p:nvPr/>
        </p:nvSpPr>
        <p:spPr>
          <a:xfrm>
            <a:off x="2723614" y="1663320"/>
            <a:ext cx="1172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c 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2A37CE-3C65-7C4B-B284-02123CB5FBD7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flipH="1">
            <a:off x="1444047" y="1863375"/>
            <a:ext cx="1279567" cy="148106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59B5B15-056C-2742-84BF-9FE475FF6523}"/>
              </a:ext>
            </a:extLst>
          </p:cNvPr>
          <p:cNvSpPr/>
          <p:nvPr/>
        </p:nvSpPr>
        <p:spPr>
          <a:xfrm>
            <a:off x="2723614" y="2148836"/>
            <a:ext cx="1172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m 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C9785B-BF18-AA44-A778-3B9B6135EE01}"/>
              </a:ext>
            </a:extLst>
          </p:cNvPr>
          <p:cNvCxnSpPr>
            <a:cxnSpLocks/>
            <a:stCxn id="19" idx="1"/>
            <a:endCxn id="12" idx="3"/>
          </p:cNvCxnSpPr>
          <p:nvPr/>
        </p:nvCxnSpPr>
        <p:spPr>
          <a:xfrm flipH="1">
            <a:off x="1466420" y="2348891"/>
            <a:ext cx="1257194" cy="4557435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2C615D1-A5E5-224B-9710-B7E3DCAFEDFA}"/>
              </a:ext>
            </a:extLst>
          </p:cNvPr>
          <p:cNvSpPr/>
          <p:nvPr/>
        </p:nvSpPr>
        <p:spPr>
          <a:xfrm>
            <a:off x="3309672" y="3870012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mascot 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59AF9F-EC5D-2345-A73A-5B539A9B3450}"/>
              </a:ext>
            </a:extLst>
          </p:cNvPr>
          <p:cNvCxnSpPr>
            <a:cxnSpLocks/>
            <a:stCxn id="30" idx="1"/>
            <a:endCxn id="4" idx="3"/>
          </p:cNvCxnSpPr>
          <p:nvPr/>
        </p:nvCxnSpPr>
        <p:spPr>
          <a:xfrm flipH="1">
            <a:off x="1444003" y="4070067"/>
            <a:ext cx="1865669" cy="378401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44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2" grpId="0" animBg="1"/>
      <p:bldP spid="14" grpId="0"/>
      <p:bldP spid="1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BED9-2A09-C041-A78C-9C9689C5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7E1AE-69D5-6C45-B867-FE376B246A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05627" y="1766200"/>
            <a:ext cx="5280770" cy="5047985"/>
          </a:xfrm>
        </p:spPr>
        <p:txBody>
          <a:bodyPr/>
          <a:lstStyle/>
          <a:p>
            <a:r>
              <a:rPr lang="en-US" dirty="0"/>
              <a:t>Ordered Collection of characters </a:t>
            </a:r>
          </a:p>
          <a:p>
            <a:pPr lvl="1"/>
            <a:r>
              <a:rPr lang="en-US" dirty="0"/>
              <a:t>Indexed – starting at 0</a:t>
            </a:r>
          </a:p>
          <a:p>
            <a:pPr lvl="1"/>
            <a:r>
              <a:rPr lang="en-US" dirty="0"/>
              <a:t>‘C’ is at index 0</a:t>
            </a:r>
          </a:p>
          <a:p>
            <a:pPr lvl="1"/>
            <a:r>
              <a:rPr lang="en-US" dirty="0"/>
              <a:t>‘A’ is at index 1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char character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mascot.charAt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(2);</a:t>
            </a:r>
          </a:p>
          <a:p>
            <a:pPr lvl="1"/>
            <a:r>
              <a:rPr lang="en-US" dirty="0"/>
              <a:t>returns ’M’ (character)</a:t>
            </a:r>
          </a:p>
          <a:p>
            <a:r>
              <a:rPr lang="en-US" dirty="0"/>
              <a:t>How many  characters?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mascot.length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3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 matter how large the string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Starts at 0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Has a length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Always know first and last index!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B19C45-ADE0-3040-B366-BDF1D14F6976}"/>
              </a:ext>
            </a:extLst>
          </p:cNvPr>
          <p:cNvGrpSpPr/>
          <p:nvPr/>
        </p:nvGrpSpPr>
        <p:grpSpPr>
          <a:xfrm>
            <a:off x="2293922" y="1776683"/>
            <a:ext cx="818750" cy="3683493"/>
            <a:chOff x="627877" y="3527053"/>
            <a:chExt cx="818750" cy="368349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59C00B-5EA7-304A-B376-BC9035720B1D}"/>
                </a:ext>
              </a:extLst>
            </p:cNvPr>
            <p:cNvSpPr/>
            <p:nvPr/>
          </p:nvSpPr>
          <p:spPr>
            <a:xfrm>
              <a:off x="628076" y="5983624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DE0AEEE-4A4D-4D44-BBDE-5CC9D5EB151C}"/>
                </a:ext>
              </a:extLst>
            </p:cNvPr>
            <p:cNvSpPr/>
            <p:nvPr/>
          </p:nvSpPr>
          <p:spPr>
            <a:xfrm>
              <a:off x="628076" y="6600946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058EC7F-C8E3-A245-8065-66B10DD8BDD7}"/>
                </a:ext>
              </a:extLst>
            </p:cNvPr>
            <p:cNvSpPr/>
            <p:nvPr/>
          </p:nvSpPr>
          <p:spPr>
            <a:xfrm>
              <a:off x="628070" y="3527053"/>
              <a:ext cx="818557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BA3641-017E-3B41-963F-F37A0E6BC9ED}"/>
                </a:ext>
              </a:extLst>
            </p:cNvPr>
            <p:cNvSpPr/>
            <p:nvPr/>
          </p:nvSpPr>
          <p:spPr>
            <a:xfrm>
              <a:off x="630119" y="4138189"/>
              <a:ext cx="815358" cy="60960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C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04C594-0B21-9144-8148-98954382F84F}"/>
                </a:ext>
              </a:extLst>
            </p:cNvPr>
            <p:cNvSpPr/>
            <p:nvPr/>
          </p:nvSpPr>
          <p:spPr>
            <a:xfrm>
              <a:off x="627877" y="4747482"/>
              <a:ext cx="817600" cy="60960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BCB9C67-3270-2E49-8F23-3C75153769A0}"/>
                </a:ext>
              </a:extLst>
            </p:cNvPr>
            <p:cNvSpPr/>
            <p:nvPr/>
          </p:nvSpPr>
          <p:spPr>
            <a:xfrm>
              <a:off x="627878" y="5362240"/>
              <a:ext cx="817600" cy="621384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M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A4FF52A0-2581-A24A-8868-15213DD579C5}"/>
              </a:ext>
            </a:extLst>
          </p:cNvPr>
          <p:cNvSpPr/>
          <p:nvPr/>
        </p:nvSpPr>
        <p:spPr>
          <a:xfrm>
            <a:off x="4352409" y="2209820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mascot 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B30EB3-96B3-BC40-8252-1A7DBE075253}"/>
              </a:ext>
            </a:extLst>
          </p:cNvPr>
          <p:cNvCxnSpPr>
            <a:cxnSpLocks/>
            <a:stCxn id="32" idx="1"/>
            <a:endCxn id="21" idx="3"/>
          </p:cNvCxnSpPr>
          <p:nvPr/>
        </p:nvCxnSpPr>
        <p:spPr>
          <a:xfrm flipH="1">
            <a:off x="3111522" y="2409875"/>
            <a:ext cx="1240887" cy="282744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AAC909A-1BDA-0B41-9B2F-697E2A118358}"/>
              </a:ext>
            </a:extLst>
          </p:cNvPr>
          <p:cNvSpPr txBox="1"/>
          <p:nvPr/>
        </p:nvSpPr>
        <p:spPr>
          <a:xfrm>
            <a:off x="1935574" y="2513843"/>
            <a:ext cx="2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835E94-3F62-8D4A-994A-E6DA013D8551}"/>
              </a:ext>
            </a:extLst>
          </p:cNvPr>
          <p:cNvSpPr txBox="1"/>
          <p:nvPr/>
        </p:nvSpPr>
        <p:spPr>
          <a:xfrm>
            <a:off x="1935574" y="3101857"/>
            <a:ext cx="2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A9819C-0D4F-FD4D-B577-AC5C8E1D9FFB}"/>
              </a:ext>
            </a:extLst>
          </p:cNvPr>
          <p:cNvSpPr txBox="1"/>
          <p:nvPr/>
        </p:nvSpPr>
        <p:spPr>
          <a:xfrm>
            <a:off x="1903489" y="3722507"/>
            <a:ext cx="2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0979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B6E76FE-64EC-624E-A234-65E6CF5F9F25}"/>
              </a:ext>
            </a:extLst>
          </p:cNvPr>
          <p:cNvSpPr txBox="1"/>
          <p:nvPr/>
        </p:nvSpPr>
        <p:spPr>
          <a:xfrm>
            <a:off x="3632379" y="3178159"/>
            <a:ext cx="655284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public static </a:t>
            </a:r>
            <a:r>
              <a:rPr lang="en-US" dirty="0"/>
              <a:t>String </a:t>
            </a:r>
            <a:r>
              <a:rPr lang="en-US" dirty="0" err="1">
                <a:solidFill>
                  <a:srgbClr val="FFC66D"/>
                </a:solidFill>
                <a:effectLst/>
              </a:rPr>
              <a:t>characterAddition</a:t>
            </a:r>
            <a:r>
              <a:rPr lang="en-US" dirty="0"/>
              <a:t>(String </a:t>
            </a:r>
            <a:r>
              <a:rPr lang="en-US" i="1" dirty="0">
                <a:solidFill>
                  <a:srgbClr val="9876AA"/>
                </a:solidFill>
                <a:effectLst/>
              </a:rPr>
              <a:t>a</a:t>
            </a:r>
            <a:r>
              <a:rPr lang="en-US" dirty="0">
                <a:solidFill>
                  <a:srgbClr val="CC7832"/>
                </a:solidFill>
                <a:effectLst/>
              </a:rPr>
              <a:t>, int </a:t>
            </a:r>
            <a:r>
              <a:rPr lang="en-US" i="1" dirty="0">
                <a:solidFill>
                  <a:srgbClr val="9876AA"/>
                </a:solidFill>
                <a:effectLst/>
              </a:rPr>
              <a:t>b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i="1" dirty="0">
                <a:solidFill>
                  <a:srgbClr val="9876AA"/>
                </a:solidFill>
                <a:effectLst/>
              </a:rPr>
              <a:t>a </a:t>
            </a:r>
            <a:r>
              <a:rPr lang="en-US" dirty="0"/>
              <a:t>+ </a:t>
            </a:r>
            <a:r>
              <a:rPr lang="en-US" i="1" dirty="0">
                <a:solidFill>
                  <a:srgbClr val="9876AA"/>
                </a:solidFill>
                <a:effectLst/>
              </a:rPr>
              <a:t>b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(String[]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i="1" dirty="0" err="1">
                <a:effectLst/>
              </a:rPr>
              <a:t>characterAddition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"A"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/>
              <a:t>))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/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6806E-AD3E-AD40-936F-590919B5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Check-in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2A239-A7CC-0648-A509-B3B45DB8F5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9487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the following Code, what is printed?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2D266-8E20-E749-9EE9-69487CC8BB83}"/>
              </a:ext>
            </a:extLst>
          </p:cNvPr>
          <p:cNvSpPr txBox="1"/>
          <p:nvPr/>
        </p:nvSpPr>
        <p:spPr>
          <a:xfrm>
            <a:off x="9440214" y="4301544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A2</a:t>
            </a:r>
          </a:p>
        </p:txBody>
      </p:sp>
    </p:spTree>
    <p:extLst>
      <p:ext uri="{BB962C8B-B14F-4D97-AF65-F5344CB8AC3E}">
        <p14:creationId xmlns:p14="http://schemas.microsoft.com/office/powerpoint/2010/main" val="135552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C84745-5493-A747-BDBB-66122B9B6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44D6B7-BF5E-5643-9ABF-85CB6EBBE8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75083"/>
            <a:ext cx="12561453" cy="1826397"/>
          </a:xfrm>
        </p:spPr>
        <p:txBody>
          <a:bodyPr/>
          <a:lstStyle/>
          <a:p>
            <a:pPr fontAlgn="base"/>
            <a:r>
              <a:rPr lang="en-US" dirty="0"/>
              <a:t>Adds two strings together </a:t>
            </a:r>
          </a:p>
          <a:p>
            <a:pPr lvl="1" fontAlgn="base"/>
            <a:r>
              <a:rPr lang="en-US" dirty="0"/>
              <a:t>Better worded: String objects added to other types (String or primitive or other objects)</a:t>
            </a:r>
          </a:p>
          <a:p>
            <a:pPr fontAlgn="base"/>
            <a:r>
              <a:rPr lang="en-US" dirty="0"/>
              <a:t>Step 1 converts everything to a String. So 1 number becomes “1”</a:t>
            </a:r>
          </a:p>
          <a:p>
            <a:pPr fontAlgn="base"/>
            <a:r>
              <a:rPr lang="en-US" dirty="0"/>
              <a:t>Step 2 puts it all together, exactly as written.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E2B3CD-3180-6846-94F6-342F7A8E19E0}"/>
              </a:ext>
            </a:extLst>
          </p:cNvPr>
          <p:cNvSpPr/>
          <p:nvPr/>
        </p:nvSpPr>
        <p:spPr>
          <a:xfrm>
            <a:off x="628072" y="3501480"/>
            <a:ext cx="11627555" cy="3582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Example: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>
              <a:lnSpc>
                <a:spcPct val="150000"/>
              </a:lnSpc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>
              <a:lnSpc>
                <a:spcPct val="150000"/>
              </a:lnSpc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question = “The Answer To Life, The Universe And Everything”;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>
              <a:lnSpc>
                <a:spcPct val="150000"/>
              </a:lnSpc>
              <a:spcAft>
                <a:spcPts val="40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(question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>
              <a:lnSpc>
                <a:spcPct val="150000"/>
              </a:lnSpc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Prints “The Answer To Life, The Universe And Everything42” .. whoops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>
              <a:lnSpc>
                <a:spcPct val="150000"/>
              </a:lnSpc>
              <a:spcAft>
                <a:spcPts val="40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(question + “  is ”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>
              <a:lnSpc>
                <a:spcPct val="150000"/>
              </a:lnSpc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Prints “The Answer To Life, The Universe And Everything is 42”  &lt;- success!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94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4DA0D-6620-6F49-A65E-18A9237B7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03991"/>
            <a:ext cx="12561453" cy="1015663"/>
          </a:xfrm>
        </p:spPr>
        <p:txBody>
          <a:bodyPr/>
          <a:lstStyle/>
          <a:p>
            <a:r>
              <a:rPr lang="en-US" dirty="0" err="1"/>
              <a:t>String.format</a:t>
            </a:r>
            <a:r>
              <a:rPr lang="en-US" dirty="0"/>
              <a:t>/</a:t>
            </a:r>
            <a:r>
              <a:rPr lang="en-US" dirty="0" err="1"/>
              <a:t>printf</a:t>
            </a:r>
            <a:r>
              <a:rPr lang="en-US" dirty="0"/>
              <a:t>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F0243-6D59-E442-BBF0-CCD40CD0F3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764381"/>
          </a:xfrm>
        </p:spPr>
        <p:txBody>
          <a:bodyPr/>
          <a:lstStyle/>
          <a:p>
            <a:pPr fontAlgn="base"/>
            <a:r>
              <a:rPr lang="en-US" dirty="0"/>
              <a:t>We know we can write Strings via Concatenation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towelColor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“pink”;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dontPanic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“Don’t forget to bring your ”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towelColor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“ towel”;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txt = “Don’t panic”; 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heading1  = “&lt;h1&gt;” + txt + “&lt;/h1&gt;”;</a:t>
            </a:r>
            <a:endParaRPr lang="en-US" dirty="0"/>
          </a:p>
          <a:p>
            <a:pPr fontAlgn="base"/>
            <a:r>
              <a:rPr lang="en-US" dirty="0"/>
              <a:t>However, that can be awkward - introducing </a:t>
            </a:r>
            <a:r>
              <a:rPr lang="en-US" b="1" dirty="0" err="1"/>
              <a:t>String.format</a:t>
            </a:r>
            <a:endParaRPr lang="en-US" dirty="0"/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towelColor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“pink”;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dontPanic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String.format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(“Don’t forget to bring your %s towel”,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towelColor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txt = “Don’t panic”; 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heading1 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String.format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(“&lt;h1&gt;%s&lt;/h1&gt;”, txt);    </a:t>
            </a:r>
            <a:r>
              <a:rPr lang="en-US" dirty="0"/>
              <a:t> </a:t>
            </a:r>
            <a:br>
              <a:rPr lang="en-US" dirty="0"/>
            </a:br>
            <a:endParaRPr lang="en-US" dirty="0"/>
          </a:p>
          <a:p>
            <a:pPr fontAlgn="base"/>
            <a:r>
              <a:rPr lang="en-US" b="1" dirty="0" err="1"/>
              <a:t>printf</a:t>
            </a:r>
            <a:r>
              <a:rPr lang="en-US" dirty="0"/>
              <a:t>  is </a:t>
            </a:r>
            <a:r>
              <a:rPr lang="en-US" dirty="0" err="1"/>
              <a:t>System.out.printf</a:t>
            </a:r>
            <a:r>
              <a:rPr lang="en-US" dirty="0"/>
              <a:t>(“&lt;h1&gt;%s&lt;/h1&gt;”, txt);  // prints &lt;h1&gt;Don’t panic&lt;/h1&gt; to the screen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D4EDBCB-50BF-A44E-9ACE-664BDDA0A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900" y="-44068"/>
            <a:ext cx="2425701" cy="242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51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8DA7-2D2A-2B4E-8257-B733E793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66174-96CC-464C-A17B-406845E83F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515547"/>
            <a:ext cx="6280725" cy="5632311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businessCardNoFormat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 name)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return  "+==================================+\n"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"|  Round Table Enterprises         |\n"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"|                                  |\n"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"|            " + name +" |\n"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"+==================================+";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businessCardUsingFormat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 name)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return  "+==================================+\n"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"|  Round Table Enterprises         |\n"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"|                                  |\n"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String.format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("|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%33s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|\n", name)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"+==================================+";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F865B1-2D82-6649-A199-57E6E30ECD16}"/>
              </a:ext>
            </a:extLst>
          </p:cNvPr>
          <p:cNvSpPr/>
          <p:nvPr/>
        </p:nvSpPr>
        <p:spPr>
          <a:xfrm>
            <a:off x="8079699" y="2079885"/>
            <a:ext cx="4631959" cy="15193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Round Table Enterprises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             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Lancelot of the Lake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2F42E4-033F-5B4F-BDB7-9008CB8F1DE1}"/>
              </a:ext>
            </a:extLst>
          </p:cNvPr>
          <p:cNvSpPr/>
          <p:nvPr/>
        </p:nvSpPr>
        <p:spPr>
          <a:xfrm>
            <a:off x="8079699" y="3886200"/>
            <a:ext cx="4631959" cy="15193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Round Table Enterprises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             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</a:t>
            </a:r>
            <a:r>
              <a:rPr lang="en-US" sz="1600" dirty="0" err="1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Bors</a:t>
            </a:r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 Younger 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58D05-F034-104E-A012-6B3EA14AA387}"/>
              </a:ext>
            </a:extLst>
          </p:cNvPr>
          <p:cNvSpPr txBox="1"/>
          <p:nvPr/>
        </p:nvSpPr>
        <p:spPr>
          <a:xfrm>
            <a:off x="8814216" y="1662566"/>
            <a:ext cx="3162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String Format</a:t>
            </a:r>
          </a:p>
        </p:txBody>
      </p:sp>
      <p:sp>
        <p:nvSpPr>
          <p:cNvPr id="7" name="&quot;No&quot; Symbol 6">
            <a:extLst>
              <a:ext uri="{FF2B5EF4-FFF2-40B4-BE49-F238E27FC236}">
                <a16:creationId xmlns:a16="http://schemas.microsoft.com/office/drawing/2014/main" id="{2AF1C75B-9D53-2240-9FA5-C361A7B4503A}"/>
              </a:ext>
            </a:extLst>
          </p:cNvPr>
          <p:cNvSpPr/>
          <p:nvPr/>
        </p:nvSpPr>
        <p:spPr>
          <a:xfrm>
            <a:off x="9492520" y="3742702"/>
            <a:ext cx="1806315" cy="1806315"/>
          </a:xfrm>
          <a:prstGeom prst="noSmoking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AD2D4E-C452-D545-973E-78D6DFB5FEC4}"/>
              </a:ext>
            </a:extLst>
          </p:cNvPr>
          <p:cNvSpPr/>
          <p:nvPr/>
        </p:nvSpPr>
        <p:spPr>
          <a:xfrm>
            <a:off x="8079699" y="2079885"/>
            <a:ext cx="4631959" cy="15193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Round Table Enterprises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             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Lancelot of the Lake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14EB8-E87F-8440-9E14-89426AD399BB}"/>
              </a:ext>
            </a:extLst>
          </p:cNvPr>
          <p:cNvSpPr/>
          <p:nvPr/>
        </p:nvSpPr>
        <p:spPr>
          <a:xfrm>
            <a:off x="8079699" y="3886200"/>
            <a:ext cx="4631959" cy="15193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Round Table Enterprises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             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    </a:t>
            </a:r>
            <a:r>
              <a:rPr lang="en-US" sz="1600" dirty="0" err="1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Bors</a:t>
            </a:r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 Younger 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EB5E10-4BB9-8E4E-A5FC-F442E55C1351}"/>
              </a:ext>
            </a:extLst>
          </p:cNvPr>
          <p:cNvSpPr txBox="1"/>
          <p:nvPr/>
        </p:nvSpPr>
        <p:spPr>
          <a:xfrm>
            <a:off x="8814216" y="1662566"/>
            <a:ext cx="3162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String Format</a:t>
            </a:r>
          </a:p>
        </p:txBody>
      </p:sp>
    </p:spTree>
    <p:extLst>
      <p:ext uri="{BB962C8B-B14F-4D97-AF65-F5344CB8AC3E}">
        <p14:creationId xmlns:p14="http://schemas.microsoft.com/office/powerpoint/2010/main" val="414712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/>
      <p:bldP spid="6" grpId="1"/>
      <p:bldP spid="7" grpId="0" animBg="1"/>
      <p:bldP spid="7" grpId="1" animBg="1"/>
      <p:bldP spid="8" grpId="0" animBg="1"/>
      <p:bldP spid="9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42E2-7FCF-8342-999B-C179B21B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String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A4BAC-E8DC-4047-AEF5-739C4BFEE3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2091476"/>
            <a:ext cx="6747086" cy="326986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static String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percentNoFormat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(double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"%";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static String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percentFormat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(double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String.format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("%.2f%%",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A47B75-5CF5-8148-89FC-032FCDA5013B}"/>
              </a:ext>
            </a:extLst>
          </p:cNvPr>
          <p:cNvSpPr/>
          <p:nvPr/>
        </p:nvSpPr>
        <p:spPr>
          <a:xfrm>
            <a:off x="7555043" y="2346308"/>
            <a:ext cx="3177915" cy="9215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33.33333333333333%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A5525F-42B5-3046-99F1-EBA1EAE5F55C}"/>
              </a:ext>
            </a:extLst>
          </p:cNvPr>
          <p:cNvSpPr/>
          <p:nvPr/>
        </p:nvSpPr>
        <p:spPr>
          <a:xfrm>
            <a:off x="7555042" y="3740219"/>
            <a:ext cx="3177915" cy="9215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33.33%</a:t>
            </a:r>
          </a:p>
        </p:txBody>
      </p:sp>
    </p:spTree>
    <p:extLst>
      <p:ext uri="{BB962C8B-B14F-4D97-AF65-F5344CB8AC3E}">
        <p14:creationId xmlns:p14="http://schemas.microsoft.com/office/powerpoint/2010/main" val="262683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806E-AD3E-AD40-936F-590919B5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Practice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EEA87-D34D-C34F-8D45-848ED96537EC}"/>
              </a:ext>
            </a:extLst>
          </p:cNvPr>
          <p:cNvSpPr txBox="1"/>
          <p:nvPr/>
        </p:nvSpPr>
        <p:spPr>
          <a:xfrm>
            <a:off x="787960" y="1675865"/>
            <a:ext cx="115068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8075" y="1783924"/>
            <a:ext cx="1120905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StringFormatProgram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value1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value2 = 25.75986;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color = "red";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("Length of color: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("First letter of color: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color.charAt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("%d\n", value1);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("%.2f\n", value2);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("%20.2f\n", value2);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("%s\n", color);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("%S\n", color);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A47B75-5CF5-8148-89FC-032FCDA5013B}"/>
              </a:ext>
            </a:extLst>
          </p:cNvPr>
          <p:cNvSpPr/>
          <p:nvPr/>
        </p:nvSpPr>
        <p:spPr>
          <a:xfrm>
            <a:off x="10011613" y="1675865"/>
            <a:ext cx="3177915" cy="9215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is the exactly output of this program?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A47B75-5CF5-8148-89FC-032FCDA5013B}"/>
              </a:ext>
            </a:extLst>
          </p:cNvPr>
          <p:cNvSpPr/>
          <p:nvPr/>
        </p:nvSpPr>
        <p:spPr>
          <a:xfrm>
            <a:off x="10011612" y="2797730"/>
            <a:ext cx="3177915" cy="10998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Change the </a:t>
            </a:r>
            <a:r>
              <a:rPr 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System.out.println</a:t>
            </a:r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 to </a:t>
            </a:r>
            <a:r>
              <a:rPr 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System.out.printf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A47B75-5CF5-8148-89FC-032FCDA5013B}"/>
              </a:ext>
            </a:extLst>
          </p:cNvPr>
          <p:cNvSpPr/>
          <p:nvPr/>
        </p:nvSpPr>
        <p:spPr>
          <a:xfrm>
            <a:off x="10011611" y="4639727"/>
            <a:ext cx="3177915" cy="111107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Print the </a:t>
            </a:r>
            <a:r>
              <a:rPr lang="en-US" u="sng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last</a:t>
            </a:r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 character that is stored in the color variable</a:t>
            </a:r>
          </a:p>
        </p:txBody>
      </p:sp>
    </p:spTree>
    <p:extLst>
      <p:ext uri="{BB962C8B-B14F-4D97-AF65-F5344CB8AC3E}">
        <p14:creationId xmlns:p14="http://schemas.microsoft.com/office/powerpoint/2010/main" val="226466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7464-94C0-C345-B50C-955B9B42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String.format</a:t>
            </a:r>
            <a:r>
              <a:rPr lang="en-US" dirty="0"/>
              <a:t>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37287-F38E-4847-B2C2-6F3C7A7541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4" y="1463722"/>
            <a:ext cx="8276084" cy="5926815"/>
          </a:xfrm>
        </p:spPr>
        <p:txBody>
          <a:bodyPr/>
          <a:lstStyle/>
          <a:p>
            <a:pPr fontAlgn="base"/>
            <a:r>
              <a:rPr lang="en-US" dirty="0"/>
              <a:t>The % character is followed by special characters</a:t>
            </a:r>
          </a:p>
          <a:p>
            <a:pPr lvl="1" fontAlgn="base"/>
            <a:r>
              <a:rPr lang="en-US" dirty="0"/>
              <a:t>%s for string, %f for floating point, </a:t>
            </a:r>
            <a:r>
              <a:rPr lang="en-US" dirty="0" err="1"/>
              <a:t>etc</a:t>
            </a:r>
            <a:endParaRPr lang="en-US" dirty="0"/>
          </a:p>
          <a:p>
            <a:pPr lvl="1" fontAlgn="base"/>
            <a:r>
              <a:rPr lang="en-US" dirty="0"/>
              <a:t>Capitalize the %S or %C to force uppercase!  </a:t>
            </a:r>
          </a:p>
          <a:p>
            <a:pPr fontAlgn="base"/>
            <a:r>
              <a:rPr lang="en-US" dirty="0"/>
              <a:t>You can specify the number of decimal places by including the numbers</a:t>
            </a:r>
          </a:p>
          <a:p>
            <a:pPr lvl="2" fontAlgn="base"/>
            <a:r>
              <a:rPr lang="en-US" dirty="0"/>
              <a:t>%.2f  // example  </a:t>
            </a:r>
          </a:p>
          <a:p>
            <a:pPr lvl="2" fontAlgn="base"/>
            <a:r>
              <a:rPr lang="en-US" dirty="0" err="1"/>
              <a:t>String.format</a:t>
            </a:r>
            <a:r>
              <a:rPr lang="en-US" dirty="0"/>
              <a:t>(“%.2f”, 100) </a:t>
            </a:r>
          </a:p>
          <a:p>
            <a:pPr lvl="2" fontAlgn="base"/>
            <a:r>
              <a:rPr lang="en-US" dirty="0"/>
              <a:t>would produce 100.00 </a:t>
            </a:r>
          </a:p>
          <a:p>
            <a:pPr fontAlgn="base"/>
            <a:r>
              <a:rPr lang="en-US" dirty="0"/>
              <a:t>You can also do cool things like pad variables, </a:t>
            </a:r>
            <a:r>
              <a:rPr lang="en-US" dirty="0" err="1"/>
              <a:t>etc</a:t>
            </a:r>
            <a:endParaRPr lang="en-US" dirty="0"/>
          </a:p>
          <a:p>
            <a:pPr lvl="1" fontAlgn="base"/>
            <a:r>
              <a:rPr lang="en-US" dirty="0"/>
              <a:t>Search for </a:t>
            </a:r>
            <a:r>
              <a:rPr lang="en-US" b="1" dirty="0" err="1"/>
              <a:t>printf</a:t>
            </a:r>
            <a:r>
              <a:rPr lang="en-US" b="1" dirty="0"/>
              <a:t>()</a:t>
            </a:r>
            <a:r>
              <a:rPr lang="en-US" dirty="0"/>
              <a:t> online</a:t>
            </a:r>
          </a:p>
          <a:p>
            <a:pPr lvl="2" fontAlgn="base"/>
            <a:r>
              <a:rPr lang="en-US" dirty="0"/>
              <a:t>Very common in over 20+ languages</a:t>
            </a:r>
          </a:p>
          <a:p>
            <a:pPr lvl="1" fontAlgn="base"/>
            <a:r>
              <a:rPr lang="en-US" dirty="0"/>
              <a:t>Admittedly, I look up a lot of the formats as I need them</a:t>
            </a:r>
          </a:p>
          <a:p>
            <a:pPr lvl="2" fontAlgn="base"/>
            <a:r>
              <a:rPr lang="en-US" dirty="0"/>
              <a:t>%s, %S, %d, %0.2f, %n </a:t>
            </a:r>
          </a:p>
          <a:p>
            <a:pPr lvl="2" fontAlgn="base"/>
            <a:r>
              <a:rPr lang="en-US" dirty="0"/>
              <a:t>Those are good to know off the top of your head</a:t>
            </a:r>
          </a:p>
          <a:p>
            <a:pPr lvl="1" fontAlgn="base"/>
            <a:r>
              <a:rPr lang="en-US" dirty="0"/>
              <a:t>%n == new line character</a:t>
            </a:r>
          </a:p>
          <a:p>
            <a:pPr lvl="1" fontAlgn="base"/>
            <a:r>
              <a:rPr lang="en-US" dirty="0"/>
              <a:t>%% == % sign (since you can’t just type %)</a:t>
            </a:r>
          </a:p>
        </p:txBody>
      </p:sp>
      <p:pic>
        <p:nvPicPr>
          <p:cNvPr id="2050" name="Picture 2" descr="Image result for super secret ninja skill">
            <a:extLst>
              <a:ext uri="{FF2B5EF4-FFF2-40B4-BE49-F238E27FC236}">
                <a16:creationId xmlns:a16="http://schemas.microsoft.com/office/drawing/2014/main" id="{C4986A25-6EA3-D54D-818C-8D8D29BA6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3600" y="66722"/>
            <a:ext cx="2794000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C8F4F-EF61-134C-B135-776CAA390FBE}"/>
              </a:ext>
            </a:extLst>
          </p:cNvPr>
          <p:cNvSpPr txBox="1"/>
          <p:nvPr/>
        </p:nvSpPr>
        <p:spPr>
          <a:xfrm>
            <a:off x="10431639" y="7047342"/>
            <a:ext cx="3385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Additional Reading: </a:t>
            </a:r>
            <a:r>
              <a:rPr lang="en-US" sz="1200" dirty="0">
                <a:hlinkClick r:id="rId3"/>
              </a:rPr>
              <a:t>Detailed Format Reference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7914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F69212-F891-5844-91B0-396F6B01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B7610-981A-7441-A483-AB5BABDA0A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218060"/>
          </a:xfrm>
        </p:spPr>
        <p:txBody>
          <a:bodyPr/>
          <a:lstStyle/>
          <a:p>
            <a:r>
              <a:rPr lang="en-US" dirty="0"/>
              <a:t>There is Lab on Tuesday</a:t>
            </a:r>
          </a:p>
          <a:p>
            <a:pPr lvl="1"/>
            <a:r>
              <a:rPr lang="en-US" dirty="0"/>
              <a:t>No Class Monday – Enjoy Labor Day! </a:t>
            </a:r>
          </a:p>
          <a:p>
            <a:pPr lvl="1"/>
            <a:r>
              <a:rPr lang="en-US" dirty="0"/>
              <a:t>Don’t forget knowledge check (you can do it in advance) </a:t>
            </a:r>
          </a:p>
          <a:p>
            <a:r>
              <a:rPr lang="en-US" dirty="0"/>
              <a:t>Tuesday Lab – important!</a:t>
            </a:r>
          </a:p>
          <a:p>
            <a:pPr lvl="1"/>
            <a:r>
              <a:rPr lang="en-US" dirty="0"/>
              <a:t>Start of your first </a:t>
            </a:r>
            <a:r>
              <a:rPr lang="en-US" b="1" dirty="0"/>
              <a:t>Practical Project</a:t>
            </a:r>
          </a:p>
          <a:p>
            <a:pPr lvl="1"/>
            <a:r>
              <a:rPr lang="en-US" dirty="0" err="1"/>
              <a:t>Practicals</a:t>
            </a:r>
            <a:r>
              <a:rPr lang="en-US" dirty="0"/>
              <a:t> are meant to be *long* and *harder* </a:t>
            </a:r>
          </a:p>
          <a:p>
            <a:pPr lvl="2"/>
            <a:r>
              <a:rPr lang="en-US" dirty="0"/>
              <a:t>but you can do it!</a:t>
            </a:r>
          </a:p>
          <a:p>
            <a:pPr lvl="2"/>
            <a:r>
              <a:rPr lang="en-US" dirty="0"/>
              <a:t>Start early, get help!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18367E-9E54-2D4A-803A-95FD697B9F45}"/>
              </a:ext>
            </a:extLst>
          </p:cNvPr>
          <p:cNvSpPr txBox="1"/>
          <p:nvPr/>
        </p:nvSpPr>
        <p:spPr>
          <a:xfrm>
            <a:off x="2632060" y="5844832"/>
            <a:ext cx="8779968" cy="1015663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Opening Question (talk with others in your group *before* class starts)</a:t>
            </a:r>
          </a:p>
          <a:p>
            <a:r>
              <a:rPr lang="en-US" dirty="0"/>
              <a:t>What is your favorite poem or song? Why does it have meaning?</a:t>
            </a:r>
          </a:p>
          <a:p>
            <a:r>
              <a:rPr lang="en-US" dirty="0"/>
              <a:t>Does that meaning have context?</a:t>
            </a:r>
          </a:p>
        </p:txBody>
      </p:sp>
    </p:spTree>
    <p:extLst>
      <p:ext uri="{BB962C8B-B14F-4D97-AF65-F5344CB8AC3E}">
        <p14:creationId xmlns:p14="http://schemas.microsoft.com/office/powerpoint/2010/main" val="87624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806E-AD3E-AD40-936F-590919B5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Check-in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2A239-A7CC-0648-A509-B3B45DB8F5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9487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the following Code, what is printed?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EEA87-D34D-C34F-8D45-848ED96537EC}"/>
              </a:ext>
            </a:extLst>
          </p:cNvPr>
          <p:cNvSpPr txBox="1"/>
          <p:nvPr/>
        </p:nvSpPr>
        <p:spPr>
          <a:xfrm>
            <a:off x="3454043" y="2916704"/>
            <a:ext cx="690951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public static char </a:t>
            </a:r>
            <a:r>
              <a:rPr lang="en-US" dirty="0" err="1">
                <a:solidFill>
                  <a:srgbClr val="FFC66D"/>
                </a:solidFill>
                <a:effectLst/>
              </a:rPr>
              <a:t>characterAddition</a:t>
            </a:r>
            <a:r>
              <a:rPr lang="en-US" dirty="0"/>
              <a:t>(</a:t>
            </a:r>
            <a:r>
              <a:rPr lang="en-US" dirty="0">
                <a:solidFill>
                  <a:srgbClr val="CC7832"/>
                </a:solidFill>
                <a:effectLst/>
              </a:rPr>
              <a:t>char </a:t>
            </a:r>
            <a:r>
              <a:rPr lang="en-US" i="1" dirty="0">
                <a:solidFill>
                  <a:srgbClr val="9876AA"/>
                </a:solidFill>
                <a:effectLst/>
              </a:rPr>
              <a:t>a</a:t>
            </a:r>
            <a:r>
              <a:rPr lang="en-US" dirty="0">
                <a:solidFill>
                  <a:srgbClr val="CC7832"/>
                </a:solidFill>
                <a:effectLst/>
              </a:rPr>
              <a:t>, int </a:t>
            </a:r>
            <a:r>
              <a:rPr lang="en-US" i="1" dirty="0">
                <a:solidFill>
                  <a:srgbClr val="9876AA"/>
                </a:solidFill>
                <a:effectLst/>
              </a:rPr>
              <a:t>b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/>
              <a:t>(</a:t>
            </a:r>
            <a:r>
              <a:rPr lang="en-US" dirty="0">
                <a:solidFill>
                  <a:srgbClr val="CC7832"/>
                </a:solidFill>
                <a:effectLst/>
              </a:rPr>
              <a:t>char</a:t>
            </a:r>
            <a:r>
              <a:rPr lang="en-US" dirty="0"/>
              <a:t>) (</a:t>
            </a:r>
            <a:r>
              <a:rPr lang="en-US" i="1" dirty="0">
                <a:solidFill>
                  <a:srgbClr val="9876AA"/>
                </a:solidFill>
                <a:effectLst/>
              </a:rPr>
              <a:t>a </a:t>
            </a:r>
            <a:r>
              <a:rPr lang="en-US" dirty="0"/>
              <a:t>+ </a:t>
            </a:r>
            <a:r>
              <a:rPr lang="en-US" i="1" dirty="0">
                <a:solidFill>
                  <a:srgbClr val="9876AA"/>
                </a:solidFill>
                <a:effectLst/>
              </a:rPr>
              <a:t>b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</a:p>
          <a:p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(String[]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i="1" dirty="0" err="1">
                <a:effectLst/>
              </a:rPr>
              <a:t>characterAddition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'A'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/>
              <a:t>))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2D266-8E20-E749-9EE9-69487CC8BB83}"/>
              </a:ext>
            </a:extLst>
          </p:cNvPr>
          <p:cNvSpPr txBox="1"/>
          <p:nvPr/>
        </p:nvSpPr>
        <p:spPr>
          <a:xfrm>
            <a:off x="9440214" y="4301544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1442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806E-AD3E-AD40-936F-590919B5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285697"/>
            <a:ext cx="12561453" cy="1015663"/>
          </a:xfrm>
        </p:spPr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EEA87-D34D-C34F-8D45-848ED96537EC}"/>
              </a:ext>
            </a:extLst>
          </p:cNvPr>
          <p:cNvSpPr txBox="1"/>
          <p:nvPr/>
        </p:nvSpPr>
        <p:spPr>
          <a:xfrm>
            <a:off x="1149069" y="2919411"/>
            <a:ext cx="690951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public static char </a:t>
            </a:r>
            <a:r>
              <a:rPr lang="en-US" dirty="0" err="1">
                <a:solidFill>
                  <a:srgbClr val="FFC66D"/>
                </a:solidFill>
                <a:effectLst/>
              </a:rPr>
              <a:t>characterAddition</a:t>
            </a:r>
            <a:r>
              <a:rPr lang="en-US" dirty="0"/>
              <a:t>(</a:t>
            </a:r>
            <a:r>
              <a:rPr lang="en-US" dirty="0">
                <a:solidFill>
                  <a:srgbClr val="CC7832"/>
                </a:solidFill>
                <a:effectLst/>
              </a:rPr>
              <a:t>char </a:t>
            </a:r>
            <a:r>
              <a:rPr lang="en-US" i="1" dirty="0">
                <a:solidFill>
                  <a:srgbClr val="9876AA"/>
                </a:solidFill>
                <a:effectLst/>
              </a:rPr>
              <a:t>a</a:t>
            </a:r>
            <a:r>
              <a:rPr lang="en-US" dirty="0">
                <a:solidFill>
                  <a:srgbClr val="CC7832"/>
                </a:solidFill>
                <a:effectLst/>
              </a:rPr>
              <a:t>, int </a:t>
            </a:r>
            <a:r>
              <a:rPr lang="en-US" i="1" dirty="0">
                <a:solidFill>
                  <a:srgbClr val="9876AA"/>
                </a:solidFill>
                <a:effectLst/>
              </a:rPr>
              <a:t>b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  <a:effectLst/>
              </a:rPr>
              <a:t>char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a </a:t>
            </a:r>
            <a:r>
              <a:rPr lang="en-US" dirty="0"/>
              <a:t>+ </a:t>
            </a:r>
            <a:r>
              <a:rPr lang="en-US" i="1" dirty="0">
                <a:solidFill>
                  <a:srgbClr val="9876AA"/>
                </a:solidFill>
                <a:effectLst/>
              </a:rPr>
              <a:t>b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</a:p>
          <a:p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(String[]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i="1" dirty="0" err="1">
                <a:effectLst/>
              </a:rPr>
              <a:t>characterAddition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'A'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/>
              <a:t>))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/>
              <a:t>}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749805" y="1599862"/>
            <a:ext cx="9195979" cy="8925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altLang="en-US" dirty="0">
                <a:solidFill>
                  <a:srgbClr val="092529"/>
                </a:solidFill>
                <a:latin typeface="Proxima Nova" charset="0"/>
              </a:rPr>
              <a:t>Type casting is when you assign a value of one primitive data type to another type.</a:t>
            </a:r>
          </a:p>
          <a:p>
            <a:pPr lvl="2" defTabSz="914400">
              <a:lnSpc>
                <a:spcPct val="100000"/>
              </a:lnSpc>
            </a:pPr>
            <a:r>
              <a:rPr lang="en-US" altLang="en-US" dirty="0">
                <a:solidFill>
                  <a:srgbClr val="092529"/>
                </a:solidFill>
                <a:latin typeface="Proxima Nova" charset="0"/>
              </a:rPr>
              <a:t>This allows you to change an int back to a char without an error!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425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806E-AD3E-AD40-936F-590919B5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Practice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EEA87-D34D-C34F-8D45-848ED96537EC}"/>
              </a:ext>
            </a:extLst>
          </p:cNvPr>
          <p:cNvSpPr txBox="1"/>
          <p:nvPr/>
        </p:nvSpPr>
        <p:spPr>
          <a:xfrm>
            <a:off x="787961" y="1675865"/>
            <a:ext cx="971111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CastingProgram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value1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value2 = 25.75;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value1 + value2;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value1 +  value2;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517587" y="1211855"/>
            <a:ext cx="4165361" cy="9797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happen when we try to run the program?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517587" y="2547826"/>
            <a:ext cx="4165361" cy="206570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CastingProgram.java:10: error: incompatible types: possible </a:t>
            </a:r>
            <a:r>
              <a:rPr lang="en-US" alt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lossy</a:t>
            </a:r>
            <a:r>
              <a:rPr lang="en-US" alt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 conversion from double to </a:t>
            </a:r>
            <a:r>
              <a:rPr lang="en-US" alt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int</a:t>
            </a:r>
            <a:endParaRPr lang="en-US" alt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 </a:t>
            </a:r>
            <a:r>
              <a:rPr lang="en-US" alt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int</a:t>
            </a:r>
            <a:r>
              <a:rPr lang="en-US" alt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 </a:t>
            </a:r>
            <a:r>
              <a:rPr lang="en-US" alt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resultInt</a:t>
            </a:r>
            <a:r>
              <a:rPr lang="en-US" alt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 = value1 + value2; ^ 1 error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517587" y="5095750"/>
            <a:ext cx="4165361" cy="9797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How to solve that error?</a:t>
            </a:r>
          </a:p>
        </p:txBody>
      </p:sp>
    </p:spTree>
    <p:extLst>
      <p:ext uri="{BB962C8B-B14F-4D97-AF65-F5344CB8AC3E}">
        <p14:creationId xmlns:p14="http://schemas.microsoft.com/office/powerpoint/2010/main" val="184236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806E-AD3E-AD40-936F-590919B5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Practice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EEA87-D34D-C34F-8D45-848ED96537EC}"/>
              </a:ext>
            </a:extLst>
          </p:cNvPr>
          <p:cNvSpPr txBox="1"/>
          <p:nvPr/>
        </p:nvSpPr>
        <p:spPr>
          <a:xfrm>
            <a:off x="787961" y="1675865"/>
            <a:ext cx="971111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CastingProgram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value1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value2 = 25.75;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value1 + value2;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value1 +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value2 + " = 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517587" y="3386567"/>
            <a:ext cx="4165361" cy="9797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Manually casting the double variable to an </a:t>
            </a:r>
            <a:r>
              <a:rPr 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int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974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B3EC6D-F964-3641-90BF-B72621F8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(char)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0E42F-A030-8247-8A16-084F302E6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12561453" cy="3429913"/>
          </a:xfrm>
        </p:spPr>
        <p:txBody>
          <a:bodyPr/>
          <a:lstStyle/>
          <a:p>
            <a:pPr fontAlgn="base"/>
            <a:r>
              <a:rPr lang="en-US" dirty="0"/>
              <a:t>primitive - stores </a:t>
            </a:r>
            <a:r>
              <a:rPr lang="en-US" b="1" dirty="0"/>
              <a:t>values</a:t>
            </a:r>
            <a:r>
              <a:rPr lang="en-US" dirty="0"/>
              <a:t> only</a:t>
            </a:r>
          </a:p>
          <a:p>
            <a:pPr fontAlgn="base"/>
            <a:r>
              <a:rPr lang="en-US" dirty="0"/>
              <a:t>Example declarations: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‘x’; // notice single quotes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‘\n’; //the invisible newline character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myChar2 = 57; // bad idea! It sets the value to the character ‘9’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what = (char)‘A’ + 2;  // what is now ‘C’ (used in things like the Caesar cipher)</a:t>
            </a:r>
          </a:p>
          <a:p>
            <a:pPr fontAlgn="base"/>
            <a:r>
              <a:rPr lang="en-US" dirty="0"/>
              <a:t>A char is an int behind the scenes - and java uses the </a:t>
            </a:r>
            <a:r>
              <a:rPr lang="en-US" u="sng" dirty="0">
                <a:hlinkClick r:id="rId2"/>
              </a:rPr>
              <a:t>ASCII Table</a:t>
            </a:r>
            <a:r>
              <a:rPr lang="en-US" dirty="0"/>
              <a:t> to figure out the character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17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1C8B-8ACB-634E-87CC-8767143D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Hang’em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C7002-2EAE-FA4C-9D78-28EBC85B76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933017"/>
          </a:xfrm>
        </p:spPr>
        <p:txBody>
          <a:bodyPr/>
          <a:lstStyle/>
          <a:p>
            <a:r>
              <a:rPr lang="en-US" dirty="0"/>
              <a:t>Time play </a:t>
            </a:r>
            <a:r>
              <a:rPr lang="en-US" dirty="0" err="1"/>
              <a:t>Hang’em</a:t>
            </a:r>
            <a:endParaRPr lang="en-US" dirty="0"/>
          </a:p>
          <a:p>
            <a:r>
              <a:rPr lang="en-US" dirty="0"/>
              <a:t>In your groups, play a game of hangman </a:t>
            </a:r>
          </a:p>
          <a:p>
            <a:pPr lvl="1"/>
            <a:r>
              <a:rPr lang="en-US" dirty="0"/>
              <a:t>Try to use Java syntax words</a:t>
            </a:r>
          </a:p>
          <a:p>
            <a:pPr lvl="1"/>
            <a:r>
              <a:rPr lang="en-US" dirty="0"/>
              <a:t>Try multiple word sentences </a:t>
            </a:r>
          </a:p>
          <a:p>
            <a:pPr lvl="1"/>
            <a:endParaRPr lang="en-US" dirty="0"/>
          </a:p>
          <a:p>
            <a:r>
              <a:rPr lang="en-US" dirty="0"/>
              <a:t>Ok  - next part, write numbers below each dash</a:t>
            </a:r>
          </a:p>
          <a:p>
            <a:pPr lvl="1"/>
            <a:r>
              <a:rPr lang="en-US" dirty="0"/>
              <a:t>start at 0</a:t>
            </a:r>
          </a:p>
          <a:p>
            <a:pPr lvl="1"/>
            <a:r>
              <a:rPr lang="en-US" dirty="0"/>
              <a:t>make sure to number (index!) the spaces</a:t>
            </a:r>
          </a:p>
          <a:p>
            <a:pPr marL="699614" lvl="1" indent="0">
              <a:buNone/>
            </a:pP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699614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0 1 2 3 4 5 6 7 8 9</a:t>
            </a:r>
          </a:p>
          <a:p>
            <a:pPr lvl="1"/>
            <a:endParaRPr lang="en-US" dirty="0"/>
          </a:p>
          <a:p>
            <a:r>
              <a:rPr lang="en-US" dirty="0"/>
              <a:t>You just created a java String</a:t>
            </a:r>
          </a:p>
        </p:txBody>
      </p:sp>
    </p:spTree>
    <p:extLst>
      <p:ext uri="{BB962C8B-B14F-4D97-AF65-F5344CB8AC3E}">
        <p14:creationId xmlns:p14="http://schemas.microsoft.com/office/powerpoint/2010/main" val="365820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31C2-9D21-844E-8643-346C8AA2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5F122-2B5E-194D-8CC7-FF10DD3264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316036"/>
          </a:xfrm>
        </p:spPr>
        <p:txBody>
          <a:bodyPr/>
          <a:lstStyle/>
          <a:p>
            <a:pPr fontAlgn="base"/>
            <a:r>
              <a:rPr lang="en-US" dirty="0"/>
              <a:t>A String is a collection of ordered characters</a:t>
            </a:r>
          </a:p>
          <a:p>
            <a:pPr lvl="1" fontAlgn="base"/>
            <a:r>
              <a:rPr lang="en-US" dirty="0"/>
              <a:t>It has data</a:t>
            </a:r>
          </a:p>
          <a:p>
            <a:pPr lvl="1" fontAlgn="base"/>
            <a:r>
              <a:rPr lang="en-US" dirty="0"/>
              <a:t>It has functionality (methods)</a:t>
            </a:r>
          </a:p>
          <a:p>
            <a:pPr lvl="1" fontAlgn="base"/>
            <a:r>
              <a:rPr lang="en-US" dirty="0"/>
              <a:t>It is also </a:t>
            </a:r>
            <a:r>
              <a:rPr lang="en-US" b="1" dirty="0"/>
              <a:t>immutable</a:t>
            </a:r>
            <a:r>
              <a:rPr lang="en-US" dirty="0"/>
              <a:t> ( can’t be directly modified)</a:t>
            </a:r>
          </a:p>
          <a:p>
            <a:pPr lvl="2" fontAlgn="base"/>
            <a:r>
              <a:rPr lang="en-US" dirty="0"/>
              <a:t>Every method that builds a String, returns a copy</a:t>
            </a:r>
          </a:p>
          <a:p>
            <a:pPr lvl="2" fontAlgn="base"/>
            <a:r>
              <a:rPr lang="en-US" dirty="0"/>
              <a:t>Will cover this more in the future</a:t>
            </a:r>
          </a:p>
          <a:p>
            <a:pPr fontAlgn="base"/>
            <a:r>
              <a:rPr lang="en-US" dirty="0"/>
              <a:t>But what does a String really look like?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D0508C-E756-3443-B92E-AE1614B6F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994" y="149666"/>
            <a:ext cx="3921432" cy="294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64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538</TotalTime>
  <Words>1816</Words>
  <Application>Microsoft Macintosh PowerPoint</Application>
  <PresentationFormat>Custom</PresentationFormat>
  <Paragraphs>232</Paragraphs>
  <Slides>18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Consolas</vt:lpstr>
      <vt:lpstr>Courier New</vt:lpstr>
      <vt:lpstr>Franklin Gothic Book</vt:lpstr>
      <vt:lpstr>Proxima Nova</vt:lpstr>
      <vt:lpstr>Vitesse Light</vt:lpstr>
      <vt:lpstr>Office Theme</vt:lpstr>
      <vt:lpstr>PowerPoint Presentation</vt:lpstr>
      <vt:lpstr>Announcements</vt:lpstr>
      <vt:lpstr>Reading Check-in</vt:lpstr>
      <vt:lpstr>Casting</vt:lpstr>
      <vt:lpstr>Quick Practice</vt:lpstr>
      <vt:lpstr>Quick Practice</vt:lpstr>
      <vt:lpstr>Characters (char)</vt:lpstr>
      <vt:lpstr>Hang’em </vt:lpstr>
      <vt:lpstr>Let’s talk about String</vt:lpstr>
      <vt:lpstr>First, Let’s Think About Memory</vt:lpstr>
      <vt:lpstr>String Methods</vt:lpstr>
      <vt:lpstr>Reading Check-in</vt:lpstr>
      <vt:lpstr>String Concatenation</vt:lpstr>
      <vt:lpstr>String.format/printf </vt:lpstr>
      <vt:lpstr>Example</vt:lpstr>
      <vt:lpstr>Numbers in String format</vt:lpstr>
      <vt:lpstr>Quick Practice</vt:lpstr>
      <vt:lpstr>String.format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24</cp:revision>
  <dcterms:created xsi:type="dcterms:W3CDTF">2020-03-09T02:20:26Z</dcterms:created>
  <dcterms:modified xsi:type="dcterms:W3CDTF">2021-09-03T05:04:45Z</dcterms:modified>
</cp:coreProperties>
</file>