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0" r:id="rId6"/>
    <p:sldId id="264" r:id="rId7"/>
    <p:sldId id="257" r:id="rId8"/>
    <p:sldId id="258" r:id="rId9"/>
    <p:sldId id="259" r:id="rId10"/>
    <p:sldId id="271" r:id="rId11"/>
    <p:sldId id="272" r:id="rId12"/>
    <p:sldId id="260" r:id="rId13"/>
    <p:sldId id="261" r:id="rId14"/>
    <p:sldId id="268" r:id="rId15"/>
    <p:sldId id="269" r:id="rId16"/>
    <p:sldId id="265" r:id="rId17"/>
    <p:sldId id="266" r:id="rId18"/>
    <p:sldId id="262" r:id="rId1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2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855530AE-2A12-49C5-A4EF-72AB02B4522F}"/>
  </pc:docChgLst>
  <pc:docChgLst>
    <pc:chgData name="Moraes,Marcia" userId="c9c67e8a-58e2-4733-9a1c-5d44fec4775b" providerId="ADAL" clId="{855530AE-2A12-49C5-A4EF-72AB02B4522F}"/>
  </pc:docChgLst>
  <pc:docChgLst>
    <pc:chgData name="Marcia Moraes" userId="c9c67e8a-58e2-4733-9a1c-5d44fec4775b" providerId="ADAL" clId="{0421D4C7-F277-43BC-A595-54C6856944C1}"/>
    <pc:docChg chg="modSld">
      <pc:chgData name="Marcia Moraes" userId="c9c67e8a-58e2-4733-9a1c-5d44fec4775b" providerId="ADAL" clId="{0421D4C7-F277-43BC-A595-54C6856944C1}" dt="2023-08-10T21:32:55.120" v="28" actId="6549"/>
      <pc:docMkLst>
        <pc:docMk/>
      </pc:docMkLst>
      <pc:sldChg chg="modSp">
        <pc:chgData name="Marcia Moraes" userId="c9c67e8a-58e2-4733-9a1c-5d44fec4775b" providerId="ADAL" clId="{0421D4C7-F277-43BC-A595-54C6856944C1}" dt="2023-08-10T21:32:55.120" v="28" actId="6549"/>
        <pc:sldMkLst>
          <pc:docMk/>
          <pc:sldMk cId="3877744934" sldId="262"/>
        </pc:sldMkLst>
        <pc:spChg chg="mod">
          <ac:chgData name="Marcia Moraes" userId="c9c67e8a-58e2-4733-9a1c-5d44fec4775b" providerId="ADAL" clId="{0421D4C7-F277-43BC-A595-54C6856944C1}" dt="2023-08-10T21:32:55.120" v="28" actId="6549"/>
          <ac:spMkLst>
            <pc:docMk/>
            <pc:sldMk cId="3877744934" sldId="262"/>
            <ac:spMk id="3" creationId="{58623002-8530-7041-8EE6-F33173423322}"/>
          </ac:spMkLst>
        </pc:spChg>
      </pc:sldChg>
      <pc:sldChg chg="modSp">
        <pc:chgData name="Marcia Moraes" userId="c9c67e8a-58e2-4733-9a1c-5d44fec4775b" providerId="ADAL" clId="{0421D4C7-F277-43BC-A595-54C6856944C1}" dt="2023-08-10T21:27:15.168" v="22" actId="20577"/>
        <pc:sldMkLst>
          <pc:docMk/>
          <pc:sldMk cId="43283813" sldId="264"/>
        </pc:sldMkLst>
        <pc:spChg chg="mod">
          <ac:chgData name="Marcia Moraes" userId="c9c67e8a-58e2-4733-9a1c-5d44fec4775b" providerId="ADAL" clId="{0421D4C7-F277-43BC-A595-54C6856944C1}" dt="2023-08-10T21:27:15.168" v="22" actId="20577"/>
          <ac:spMkLst>
            <pc:docMk/>
            <pc:sldMk cId="43283813" sldId="264"/>
            <ac:spMk id="8" creationId="{42CAB46C-2D5A-466F-ACC8-A913721D5440}"/>
          </ac:spMkLst>
        </pc:spChg>
      </pc:sldChg>
      <pc:sldChg chg="modSp">
        <pc:chgData name="Marcia Moraes" userId="c9c67e8a-58e2-4733-9a1c-5d44fec4775b" providerId="ADAL" clId="{0421D4C7-F277-43BC-A595-54C6856944C1}" dt="2023-08-10T21:30:03.998" v="27" actId="20577"/>
        <pc:sldMkLst>
          <pc:docMk/>
          <pc:sldMk cId="876244202" sldId="270"/>
        </pc:sldMkLst>
        <pc:spChg chg="mod">
          <ac:chgData name="Marcia Moraes" userId="c9c67e8a-58e2-4733-9a1c-5d44fec4775b" providerId="ADAL" clId="{0421D4C7-F277-43BC-A595-54C6856944C1}" dt="2023-08-10T21:30:03.998" v="27" actId="20577"/>
          <ac:spMkLst>
            <pc:docMk/>
            <pc:sldMk cId="876244202" sldId="270"/>
            <ac:spMk id="5" creationId="{D45B7610-981A-7441-A483-AB5BABDA0A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393597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040393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285414"/>
            <a:ext cx="46013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7E45-4507-9B4D-84EE-2BA54103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EE76AB-1CCF-F14B-B0CB-88A971BC1CF1}"/>
              </a:ext>
            </a:extLst>
          </p:cNvPr>
          <p:cNvSpPr/>
          <p:nvPr/>
        </p:nvSpPr>
        <p:spPr>
          <a:xfrm>
            <a:off x="5682404" y="1463722"/>
            <a:ext cx="2953595" cy="10156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puppies &gt;= 100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3B0E6C-44F5-914F-92FB-234B4E813CAF}"/>
              </a:ext>
            </a:extLst>
          </p:cNvPr>
          <p:cNvSpPr/>
          <p:nvPr/>
        </p:nvSpPr>
        <p:spPr>
          <a:xfrm>
            <a:off x="1990410" y="3482347"/>
            <a:ext cx="2953595" cy="10156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puppies &lt; 200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150556-701A-A347-A55C-C0ABB586CF6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467208" y="2479385"/>
            <a:ext cx="3691994" cy="1002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9B6140-95F2-AB4D-B0A0-EBB9E773EC47}"/>
              </a:ext>
            </a:extLst>
          </p:cNvPr>
          <p:cNvCxnSpPr>
            <a:stCxn id="4" idx="2"/>
          </p:cNvCxnSpPr>
          <p:nvPr/>
        </p:nvCxnSpPr>
        <p:spPr>
          <a:xfrm flipH="1">
            <a:off x="7159201" y="2479385"/>
            <a:ext cx="1" cy="47850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BF5221-EC1D-604B-B293-13C6F43BBCA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467207" y="4498010"/>
            <a:ext cx="1" cy="24869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9D5BD173-E2F7-6E45-A0B8-ADC3AD0F3DC8}"/>
              </a:ext>
            </a:extLst>
          </p:cNvPr>
          <p:cNvSpPr/>
          <p:nvPr/>
        </p:nvSpPr>
        <p:spPr>
          <a:xfrm>
            <a:off x="4109592" y="4897722"/>
            <a:ext cx="2407225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ok, that may be too many puppies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449378B8-89FE-9744-9F25-5C7722D8802D}"/>
              </a:ext>
            </a:extLst>
          </p:cNvPr>
          <p:cNvSpPr/>
          <p:nvPr/>
        </p:nvSpPr>
        <p:spPr>
          <a:xfrm>
            <a:off x="295258" y="4866984"/>
            <a:ext cx="2713714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happy level: n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Round Diagonal Corner Rectangle 16">
            <a:extLst>
              <a:ext uri="{FF2B5EF4-FFF2-40B4-BE49-F238E27FC236}">
                <a16:creationId xmlns:a16="http://schemas.microsoft.com/office/drawing/2014/main" id="{AC288DA3-D79A-8143-BCA3-B98F14FDAF0C}"/>
              </a:ext>
            </a:extLst>
          </p:cNvPr>
          <p:cNvSpPr/>
          <p:nvPr/>
        </p:nvSpPr>
        <p:spPr>
          <a:xfrm>
            <a:off x="8942487" y="4795692"/>
            <a:ext cx="2407225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need more puppies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F807F-8A64-9C49-8209-8D8405593E5C}"/>
              </a:ext>
            </a:extLst>
          </p:cNvPr>
          <p:cNvSpPr txBox="1"/>
          <p:nvPr/>
        </p:nvSpPr>
        <p:spPr>
          <a:xfrm>
            <a:off x="4559300" y="2616200"/>
            <a:ext cx="81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400220-C79C-A148-AD42-004BC9535469}"/>
              </a:ext>
            </a:extLst>
          </p:cNvPr>
          <p:cNvSpPr txBox="1"/>
          <p:nvPr/>
        </p:nvSpPr>
        <p:spPr>
          <a:xfrm>
            <a:off x="9156700" y="2616200"/>
            <a:ext cx="80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CD6F6B-EAEE-7641-92AA-D08CE6C3D189}"/>
              </a:ext>
            </a:extLst>
          </p:cNvPr>
          <p:cNvSpPr txBox="1"/>
          <p:nvPr/>
        </p:nvSpPr>
        <p:spPr>
          <a:xfrm>
            <a:off x="11455400" y="1463722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A9EFAB-2AE2-DF4F-BC74-FBDF7441157F}"/>
              </a:ext>
            </a:extLst>
          </p:cNvPr>
          <p:cNvSpPr txBox="1"/>
          <p:nvPr/>
        </p:nvSpPr>
        <p:spPr>
          <a:xfrm>
            <a:off x="11455400" y="1952259"/>
            <a:ext cx="197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300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F37AA-0F0D-4346-9A71-BCB676E46C6B}"/>
              </a:ext>
            </a:extLst>
          </p:cNvPr>
          <p:cNvSpPr txBox="1"/>
          <p:nvPr/>
        </p:nvSpPr>
        <p:spPr>
          <a:xfrm>
            <a:off x="11455400" y="2479385"/>
            <a:ext cx="159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8C64E0-5EB0-4141-90B7-18253D522D2A}"/>
              </a:ext>
            </a:extLst>
          </p:cNvPr>
          <p:cNvSpPr txBox="1"/>
          <p:nvPr/>
        </p:nvSpPr>
        <p:spPr>
          <a:xfrm>
            <a:off x="1198312" y="4439543"/>
            <a:ext cx="81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75F7A-A13D-7F45-B12F-C9D5D9695500}"/>
              </a:ext>
            </a:extLst>
          </p:cNvPr>
          <p:cNvSpPr txBox="1"/>
          <p:nvPr/>
        </p:nvSpPr>
        <p:spPr>
          <a:xfrm>
            <a:off x="4644611" y="4497612"/>
            <a:ext cx="80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922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CB51-79B1-3641-B014-C0C80F9A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Activity: Group Practice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0D82-A444-8540-A961-58D2BA6C1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Complete the following code with a conditional expression (available on canvas / in zyBooks)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F5827-1A17-7E4A-9A11-7CEC93EE05F0}"/>
              </a:ext>
            </a:extLst>
          </p:cNvPr>
          <p:cNvSpPr txBox="1"/>
          <p:nvPr/>
        </p:nvSpPr>
        <p:spPr>
          <a:xfrm>
            <a:off x="1828800" y="2848739"/>
            <a:ext cx="10160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boolean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just write the line of code that goes here!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true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true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false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456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CB51-79B1-3641-B014-C0C80F9A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Activity: Group Practice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0D82-A444-8540-A961-58D2BA6C1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Complete the following code with a conditional expression. In zyBooks / canvas – same one.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F5827-1A17-7E4A-9A11-7CEC93EE05F0}"/>
              </a:ext>
            </a:extLst>
          </p:cNvPr>
          <p:cNvSpPr txBox="1"/>
          <p:nvPr/>
        </p:nvSpPr>
        <p:spPr>
          <a:xfrm>
            <a:off x="1828800" y="2848739"/>
            <a:ext cx="10160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just write the </a:t>
            </a:r>
            <a:r>
              <a:rPr lang="en-US" u="sng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code that go here!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YES, at min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YES, over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NO, under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0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0226-FDB6-7544-AA77-83C2EABE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 – Draw the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2EE5F-E99E-254F-9537-8235609D18AD}"/>
              </a:ext>
            </a:extLst>
          </p:cNvPr>
          <p:cNvSpPr txBox="1"/>
          <p:nvPr/>
        </p:nvSpPr>
        <p:spPr>
          <a:xfrm>
            <a:off x="2279650" y="1652118"/>
            <a:ext cx="92583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hasPie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like pie"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morePie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need more pie"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actualPie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l-GR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π"</a:t>
            </a:r>
            <a: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hasPie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morePie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actualPie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 value of pi is: 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 pie"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472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8597-DB15-D040-A2E3-0D01AA69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the following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F3497-4143-704D-80AE-52B1E62D3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693225" cy="243848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(10, 20, 30) 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(-1, -1, -1)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(3, 0, 2)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(-1, 0, 1)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(20, 19, 18)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22D90-EB77-AB4A-8241-2A5D8AE6528E}"/>
              </a:ext>
            </a:extLst>
          </p:cNvPr>
          <p:cNvSpPr txBox="1"/>
          <p:nvPr/>
        </p:nvSpPr>
        <p:spPr>
          <a:xfrm>
            <a:off x="4007044" y="4448145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tree you drew !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C944B35-F630-D64A-B227-A5DE5B4ACE37}"/>
              </a:ext>
            </a:extLst>
          </p:cNvPr>
          <p:cNvSpPr txBox="1">
            <a:spLocks/>
          </p:cNvSpPr>
          <p:nvPr/>
        </p:nvSpPr>
        <p:spPr>
          <a:xfrm>
            <a:off x="6812975" y="1776683"/>
            <a:ext cx="4693225" cy="243848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The value of pi is: 3.14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I need more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no pie</a:t>
            </a:r>
          </a:p>
          <a:p>
            <a:pPr>
              <a:buFont typeface="+mj-lt"/>
              <a:buAutoNum type="arabicPeriod"/>
            </a:pPr>
            <a:r>
              <a:rPr lang="el-GR" dirty="0">
                <a:latin typeface="+mn-lt"/>
                <a:cs typeface="Consolas" panose="020B0609020204030204" pitchFamily="49" charset="0"/>
              </a:rPr>
              <a:t>π</a:t>
            </a:r>
            <a:endParaRPr lang="en-US" dirty="0">
              <a:latin typeface="+mn-lt"/>
              <a:cs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I like pie</a:t>
            </a:r>
          </a:p>
        </p:txBody>
      </p:sp>
    </p:spTree>
    <p:extLst>
      <p:ext uri="{BB962C8B-B14F-4D97-AF65-F5344CB8AC3E}">
        <p14:creationId xmlns:p14="http://schemas.microsoft.com/office/powerpoint/2010/main" val="145918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0FE9-0770-C34E-A6A1-30B718AD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23002-8530-7041-8EE6-F33173423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033429"/>
          </a:xfrm>
        </p:spPr>
        <p:txBody>
          <a:bodyPr/>
          <a:lstStyle/>
          <a:p>
            <a:r>
              <a:rPr lang="en-US" dirty="0"/>
              <a:t>Conditional operators compare </a:t>
            </a:r>
            <a:r>
              <a:rPr lang="en-US" b="1" dirty="0"/>
              <a:t>primitives</a:t>
            </a:r>
            <a:r>
              <a:rPr lang="en-US" dirty="0"/>
              <a:t> to evaluate to </a:t>
            </a:r>
            <a:r>
              <a:rPr lang="en-US" b="1" dirty="0"/>
              <a:t>true </a:t>
            </a:r>
            <a:r>
              <a:rPr lang="en-US" dirty="0"/>
              <a:t>or </a:t>
            </a:r>
            <a:r>
              <a:rPr lang="en-US" b="1" dirty="0"/>
              <a:t>false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  <a:p>
            <a:pPr fontAlgn="base"/>
            <a:r>
              <a:rPr lang="en-US" dirty="0"/>
              <a:t>if statements execute a block of code, if </a:t>
            </a:r>
            <a:r>
              <a:rPr lang="en-US" b="1" dirty="0"/>
              <a:t>true</a:t>
            </a:r>
            <a:r>
              <a:rPr lang="en-US" dirty="0"/>
              <a:t> in the condition </a:t>
            </a:r>
          </a:p>
          <a:p>
            <a:pPr fontAlgn="base"/>
            <a:r>
              <a:rPr lang="en-US" dirty="0"/>
              <a:t>else statements execute a block of code, if </a:t>
            </a:r>
            <a:r>
              <a:rPr lang="en-US" b="1" dirty="0"/>
              <a:t>false</a:t>
            </a:r>
            <a:r>
              <a:rPr lang="en-US" dirty="0"/>
              <a:t> in an if condition (else is optional)</a:t>
            </a:r>
          </a:p>
          <a:p>
            <a:pPr fontAlgn="base"/>
            <a:r>
              <a:rPr lang="en-US" dirty="0"/>
              <a:t>Practice </a:t>
            </a:r>
            <a:r>
              <a:rPr lang="en-US" b="1" dirty="0"/>
              <a:t>drawing</a:t>
            </a:r>
            <a:r>
              <a:rPr lang="en-US" dirty="0"/>
              <a:t> the tree!!</a:t>
            </a:r>
          </a:p>
          <a:p>
            <a:pPr lvl="1" fontAlgn="base"/>
            <a:r>
              <a:rPr lang="en-US" dirty="0"/>
              <a:t>Really, makes them a lot easier, especially when nested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69212-F891-5844-91B0-396F6B0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7610-981A-7441-A483-AB5BABDA0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9256154" cy="3389902"/>
          </a:xfrm>
        </p:spPr>
        <p:txBody>
          <a:bodyPr/>
          <a:lstStyle/>
          <a:p>
            <a:r>
              <a:rPr lang="en-US" dirty="0">
                <a:solidFill>
                  <a:srgbClr val="092529"/>
                </a:solidFill>
              </a:rPr>
              <a:t>Reminder – readings are due </a:t>
            </a:r>
            <a:r>
              <a:rPr lang="en-US" b="1" dirty="0">
                <a:solidFill>
                  <a:srgbClr val="092529"/>
                </a:solidFill>
              </a:rPr>
              <a:t>before</a:t>
            </a:r>
            <a:r>
              <a:rPr lang="en-US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don’t have to do all of it - challenge problems can be challenging…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return to them. 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We start off each lecture with a quiz from your reading! </a:t>
            </a:r>
          </a:p>
          <a:p>
            <a:r>
              <a:rPr lang="en-US" dirty="0">
                <a:solidFill>
                  <a:srgbClr val="092529"/>
                </a:solidFill>
              </a:rPr>
              <a:t>Labs – you need to go to lab to have your participation points</a:t>
            </a:r>
          </a:p>
          <a:p>
            <a:r>
              <a:rPr lang="en-US" dirty="0">
                <a:solidFill>
                  <a:srgbClr val="092529"/>
                </a:solidFill>
              </a:rPr>
              <a:t>NEXT WEEK – EXAM 1 Week – you need to work to have your module open for the Exam</a:t>
            </a:r>
          </a:p>
          <a:p>
            <a:endParaRPr lang="en-US" b="1" dirty="0"/>
          </a:p>
        </p:txBody>
      </p:sp>
      <p:pic>
        <p:nvPicPr>
          <p:cNvPr id="1026" name="Picture 2" descr="Theodore Roosevelt Quote: &quot;Believe you can and you're ...">
            <a:extLst>
              <a:ext uri="{FF2B5EF4-FFF2-40B4-BE49-F238E27FC236}">
                <a16:creationId xmlns:a16="http://schemas.microsoft.com/office/drawing/2014/main" id="{F0820100-1EAE-498A-9BB6-E3F4CCF2F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543" y="-30346"/>
            <a:ext cx="3614057" cy="36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19D97A-CF56-429D-B04E-6034D3E5DD2E}"/>
              </a:ext>
            </a:extLst>
          </p:cNvPr>
          <p:cNvSpPr/>
          <p:nvPr/>
        </p:nvSpPr>
        <p:spPr>
          <a:xfrm>
            <a:off x="10203543" y="3650451"/>
            <a:ext cx="3614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https://theartofliving.com/quote/theodore-roosevelt-believe-you-can-and-youre/</a:t>
            </a:r>
          </a:p>
        </p:txBody>
      </p:sp>
    </p:spTree>
    <p:extLst>
      <p:ext uri="{BB962C8B-B14F-4D97-AF65-F5344CB8AC3E}">
        <p14:creationId xmlns:p14="http://schemas.microsoft.com/office/powerpoint/2010/main" val="8762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6C50-9D9F-9842-A32B-19B9DF43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2CAB46C-2D5A-466F-ACC8-A913721D5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08" y="1793198"/>
            <a:ext cx="1239858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Grab a paper, write your name as it is in Canvas, and your answers to the following questions. Turn this as your attendance for today’s lecture.</a:t>
            </a:r>
          </a:p>
          <a:p>
            <a:endParaRPr lang="en-US" b="1" dirty="0"/>
          </a:p>
          <a:p>
            <a:endParaRPr 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List the conditional instructions that you can use in Java.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b="1" dirty="0"/>
              <a:t>What is the difference between comparing primitive types, such as char, int, and float, with Strings for equality? Provide examples to support your answer.</a:t>
            </a:r>
          </a:p>
        </p:txBody>
      </p:sp>
    </p:spTree>
    <p:extLst>
      <p:ext uri="{BB962C8B-B14F-4D97-AF65-F5344CB8AC3E}">
        <p14:creationId xmlns:p14="http://schemas.microsoft.com/office/powerpoint/2010/main" val="4328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1A3BB-BA6A-DF44-BD43-A13BF167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Conditionals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594EF-E086-2246-8225-AD9BD17DF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607350"/>
            <a:ext cx="6032371" cy="5514395"/>
          </a:xfrm>
        </p:spPr>
        <p:txBody>
          <a:bodyPr/>
          <a:lstStyle/>
          <a:p>
            <a:pPr fontAlgn="base"/>
            <a:r>
              <a:rPr lang="en-US" dirty="0"/>
              <a:t>Logic that evaluates as</a:t>
            </a:r>
          </a:p>
          <a:p>
            <a:pPr lvl="1" fontAlgn="base"/>
            <a:r>
              <a:rPr lang="en-US" dirty="0"/>
              <a:t>Yes or No</a:t>
            </a:r>
          </a:p>
          <a:p>
            <a:pPr lvl="1" fontAlgn="base"/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fontAlgn="base"/>
            <a:r>
              <a:rPr lang="en-US" dirty="0"/>
              <a:t>Essential in all programming languages</a:t>
            </a:r>
          </a:p>
          <a:p>
            <a:pPr lvl="1" fontAlgn="base"/>
            <a:r>
              <a:rPr lang="en-US" dirty="0"/>
              <a:t>You do this all the time</a:t>
            </a:r>
          </a:p>
          <a:p>
            <a:pPr lvl="1" fontAlgn="base"/>
            <a:r>
              <a:rPr lang="en-US" dirty="0"/>
              <a:t>100 pennies greater than $1? </a:t>
            </a:r>
          </a:p>
          <a:p>
            <a:pPr marL="0" indent="0" fontAlgn="base">
              <a:buNone/>
            </a:pPr>
            <a:br>
              <a:rPr lang="en-US" dirty="0"/>
            </a:br>
            <a:r>
              <a:rPr lang="en-US" dirty="0"/>
              <a:t>Conditional operators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</p:txBody>
      </p:sp>
    </p:spTree>
    <p:extLst>
      <p:ext uri="{BB962C8B-B14F-4D97-AF65-F5344CB8AC3E}">
        <p14:creationId xmlns:p14="http://schemas.microsoft.com/office/powerpoint/2010/main" val="194778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BD72-D1C7-3A48-A773-F4D2B78F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B89BD-2364-3649-8A04-E46F4E40D2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776683"/>
            <a:ext cx="6280728" cy="3615413"/>
          </a:xfrm>
        </p:spPr>
        <p:txBody>
          <a:bodyPr/>
          <a:lstStyle/>
          <a:p>
            <a:r>
              <a:rPr lang="en-US" dirty="0"/>
              <a:t>Conditional Operators</a:t>
            </a:r>
          </a:p>
          <a:p>
            <a:pPr lvl="1"/>
            <a:r>
              <a:rPr lang="en-US" dirty="0"/>
              <a:t>Evaluated second to last (storing values or returns last)</a:t>
            </a:r>
          </a:p>
          <a:p>
            <a:r>
              <a:rPr lang="en-US" dirty="0"/>
              <a:t>Always two sides / pairs</a:t>
            </a:r>
          </a:p>
          <a:p>
            <a:pPr lvl="1"/>
            <a:r>
              <a:rPr lang="en-US" dirty="0"/>
              <a:t>You can NOT have 10 &lt; x &lt; 20  </a:t>
            </a:r>
          </a:p>
          <a:p>
            <a:pPr lvl="1"/>
            <a:r>
              <a:rPr lang="en-US" dirty="0"/>
              <a:t>You would need to check (10 &lt; x)  ==  (x &lt; 20)</a:t>
            </a:r>
          </a:p>
          <a:p>
            <a:r>
              <a:rPr lang="en-US" dirty="0"/>
              <a:t>Adding conditional operators</a:t>
            </a:r>
          </a:p>
          <a:p>
            <a:pPr lvl="1"/>
            <a:r>
              <a:rPr lang="en-US" dirty="0"/>
              <a:t>means it is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boolean primitive can store it, and you can return boolean from a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E6B932-9217-754B-912E-594DCB86DCFA}"/>
              </a:ext>
            </a:extLst>
          </p:cNvPr>
          <p:cNvSpPr/>
          <p:nvPr/>
        </p:nvSpPr>
        <p:spPr>
          <a:xfrm>
            <a:off x="7740072" y="1606052"/>
            <a:ext cx="5693704" cy="12374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prints true to the screen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7AD8E-E87E-2E4C-A86C-834F04AACEB8}"/>
              </a:ext>
            </a:extLst>
          </p:cNvPr>
          <p:cNvSpPr/>
          <p:nvPr/>
        </p:nvSpPr>
        <p:spPr>
          <a:xfrm>
            <a:off x="7740071" y="2965663"/>
            <a:ext cx="5693705" cy="12374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&lt;= 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39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prints false to the screen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2142E-6111-2F44-B099-D204F19B127B}"/>
              </a:ext>
            </a:extLst>
          </p:cNvPr>
          <p:cNvSpPr/>
          <p:nvPr/>
        </p:nvSpPr>
        <p:spPr>
          <a:xfrm>
            <a:off x="7740071" y="4379389"/>
            <a:ext cx="5693705" cy="14595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myCoolMethod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prints true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myCoolMethod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10.5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42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7ADA-CBAE-4F40-8D7B-B49545AB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63810-99DF-5947-AEB3-98BFCC0D0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18638"/>
            <a:ext cx="12561453" cy="1230145"/>
          </a:xfrm>
        </p:spPr>
        <p:txBody>
          <a:bodyPr/>
          <a:lstStyle/>
          <a:p>
            <a:r>
              <a:rPr lang="en-US" dirty="0"/>
              <a:t>if / else statements </a:t>
            </a:r>
          </a:p>
          <a:p>
            <a:pPr lvl="1"/>
            <a:r>
              <a:rPr lang="en-US" dirty="0"/>
              <a:t>Only run instructions based on true or false for else</a:t>
            </a:r>
          </a:p>
          <a:p>
            <a:pPr lvl="1"/>
            <a:r>
              <a:rPr lang="en-US" dirty="0"/>
              <a:t>Essentially, choose to run certain lines of code or skip them!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C2107-6E4C-4B4B-9688-13F50F01E673}"/>
              </a:ext>
            </a:extLst>
          </p:cNvPr>
          <p:cNvSpPr/>
          <p:nvPr/>
        </p:nvSpPr>
        <p:spPr>
          <a:xfrm>
            <a:off x="1117599" y="3046183"/>
            <a:ext cx="115824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(puppies &gt;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Yay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puppies”);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one line, allowed but not common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C0F37-DE6A-C54E-872A-6094374694F6}"/>
              </a:ext>
            </a:extLst>
          </p:cNvPr>
          <p:cNvSpPr/>
          <p:nvPr/>
        </p:nvSpPr>
        <p:spPr>
          <a:xfrm>
            <a:off x="870446" y="4163198"/>
            <a:ext cx="518160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(puppies &gt;=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//block of code!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happy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= puppies +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happy”);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3EF042-33BF-FF4F-A4D4-0EE79BD11192}"/>
              </a:ext>
            </a:extLst>
          </p:cNvPr>
          <p:cNvSpPr/>
          <p:nvPr/>
        </p:nvSpPr>
        <p:spPr>
          <a:xfrm>
            <a:off x="6502400" y="3886200"/>
            <a:ext cx="69088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(puppies &gt;=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happy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= puppies +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(“happy level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” + happy);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Need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more puppies”);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27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7ADA-CBAE-4F40-8D7B-B49545AB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– Coding Along Practice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63810-99DF-5947-AEB3-98BFCC0D0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18638"/>
            <a:ext cx="12561453" cy="1776192"/>
          </a:xfrm>
        </p:spPr>
        <p:txBody>
          <a:bodyPr/>
          <a:lstStyle/>
          <a:p>
            <a:r>
              <a:rPr lang="en-US" sz="2000" dirty="0"/>
              <a:t>In your table, write a method that receives two integer values and return the minimum value between the two parameters.</a:t>
            </a:r>
          </a:p>
          <a:p>
            <a:r>
              <a:rPr lang="en-US" sz="2000" dirty="0"/>
              <a:t>Write a call to the method you created from the following main method and print the minimum value returned.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121217A-48EE-48F5-8726-2F9105887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14" y="3356256"/>
            <a:ext cx="98298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Conditionals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fist value: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second value: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"First number: %d, Second Number: %d"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81277-9FDA-4295-A868-0A99FFBD9FBB}"/>
              </a:ext>
            </a:extLst>
          </p:cNvPr>
          <p:cNvSpPr txBox="1"/>
          <p:nvPr/>
        </p:nvSpPr>
        <p:spPr>
          <a:xfrm>
            <a:off x="7508432" y="3549746"/>
            <a:ext cx="5997989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How can we use this method</a:t>
            </a:r>
          </a:p>
          <a:p>
            <a:r>
              <a:rPr lang="en-US" sz="2400" dirty="0"/>
              <a:t>to calculate the minimum between</a:t>
            </a:r>
          </a:p>
          <a:p>
            <a:r>
              <a:rPr lang="en-US" sz="2400" dirty="0"/>
              <a:t>three values?</a:t>
            </a:r>
          </a:p>
          <a:p>
            <a:r>
              <a:rPr lang="en-US" sz="2400" dirty="0"/>
              <a:t>Write the necessary changes in your code.</a:t>
            </a:r>
          </a:p>
        </p:txBody>
      </p:sp>
    </p:spTree>
    <p:extLst>
      <p:ext uri="{BB962C8B-B14F-4D97-AF65-F5344CB8AC3E}">
        <p14:creationId xmlns:p14="http://schemas.microsoft.com/office/powerpoint/2010/main" val="326593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7ADA-CBAE-4F40-8D7B-B49545AB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– </a:t>
            </a:r>
            <a:r>
              <a:rPr lang="en-US"/>
              <a:t>Coding Along Practice </a:t>
            </a:r>
            <a:r>
              <a:rPr lang="en-US" dirty="0"/>
              <a:t>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63810-99DF-5947-AEB3-98BFCC0D0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18638"/>
            <a:ext cx="12561453" cy="1406860"/>
          </a:xfrm>
        </p:spPr>
        <p:txBody>
          <a:bodyPr/>
          <a:lstStyle/>
          <a:p>
            <a:r>
              <a:rPr lang="en-US" sz="2000" dirty="0"/>
              <a:t>In your table, write a method that receives two String objects and prints those strings in alphabetical order.</a:t>
            </a:r>
          </a:p>
          <a:p>
            <a:r>
              <a:rPr lang="en-US" sz="2000" dirty="0"/>
              <a:t>Write a call to the method you created from the following main method.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B3365D-5138-49C7-BF9E-D7DA50CA6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320637"/>
            <a:ext cx="11342914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Conditionals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first string: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str1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second string: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str2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"First string entered: %s, Second string entered: %s"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5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E226-ACFB-7B43-8B50-45B7A790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E1714-1A24-6F4B-922C-35310AB72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4896425" cy="483917"/>
          </a:xfrm>
        </p:spPr>
        <p:txBody>
          <a:bodyPr/>
          <a:lstStyle/>
          <a:p>
            <a:r>
              <a:rPr lang="en-US" dirty="0"/>
              <a:t>You can nest as much as you want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03B001-0B34-D747-A817-6C29EC4DE3FF}"/>
              </a:ext>
            </a:extLst>
          </p:cNvPr>
          <p:cNvSpPr/>
          <p:nvPr/>
        </p:nvSpPr>
        <p:spPr>
          <a:xfrm>
            <a:off x="2209800" y="2573559"/>
            <a:ext cx="93980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(puppies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(puppies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happy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= puppies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(“happy level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” + happy);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puppies is over 200!!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(“ok, that may be too many puppies”);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more puppies”);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02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5F39B75D-6A1E-4978-ABD7-1AD73F5345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19E9C6-1C5B-4CC4-B7EC-7A2EC61E89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BEF7F0-08D6-4980-8D6D-7CFA5FD6D552}">
  <ds:schemaRefs>
    <ds:schemaRef ds:uri="http://schemas.microsoft.com/office/2006/metadata/properties"/>
    <ds:schemaRef ds:uri="http://schemas.microsoft.com/office/2006/documentManagement/types"/>
    <ds:schemaRef ds:uri="92c41bee-f0ee-4aa6-9399-a35fbb883510"/>
    <ds:schemaRef ds:uri="http://www.w3.org/XML/1998/namespace"/>
    <ds:schemaRef ds:uri="http://purl.org/dc/elements/1.1/"/>
    <ds:schemaRef ds:uri="e06ed288-fd75-4b50-bbed-f5a5df88c31c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</TotalTime>
  <Words>1596</Words>
  <Application>Microsoft Office PowerPoint</Application>
  <PresentationFormat>Custom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Franklin Gothic Book</vt:lpstr>
      <vt:lpstr>JetBrains Mono</vt:lpstr>
      <vt:lpstr>Proxima Nova</vt:lpstr>
      <vt:lpstr>Vitesse Light</vt:lpstr>
      <vt:lpstr>Office Theme</vt:lpstr>
      <vt:lpstr>PowerPoint Presentation</vt:lpstr>
      <vt:lpstr>Announcements</vt:lpstr>
      <vt:lpstr>Recall Activity</vt:lpstr>
      <vt:lpstr>Basic Conditionals</vt:lpstr>
      <vt:lpstr>Conditional Expressions</vt:lpstr>
      <vt:lpstr>If Statements</vt:lpstr>
      <vt:lpstr>If Statements – Coding Along Practice 1</vt:lpstr>
      <vt:lpstr>If Statements – Coding Along Practice 2</vt:lpstr>
      <vt:lpstr>Nested If Statements</vt:lpstr>
      <vt:lpstr>How to track?</vt:lpstr>
      <vt:lpstr>In Class Activity: Group Practice 1</vt:lpstr>
      <vt:lpstr>In Class Activity: Group Practice 2</vt:lpstr>
      <vt:lpstr>Group Activity – Draw the Tree</vt:lpstr>
      <vt:lpstr>Answer the following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17</cp:revision>
  <dcterms:created xsi:type="dcterms:W3CDTF">2020-03-09T14:27:45Z</dcterms:created>
  <dcterms:modified xsi:type="dcterms:W3CDTF">2023-08-10T21:32:56Z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