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  <p:sldMasterId id="2147483694" r:id="rId5"/>
  </p:sldMasterIdLst>
  <p:notesMasterIdLst>
    <p:notesMasterId r:id="rId22"/>
  </p:notesMasterIdLst>
  <p:handoutMasterIdLst>
    <p:handoutMasterId r:id="rId23"/>
  </p:handoutMasterIdLst>
  <p:sldIdLst>
    <p:sldId id="256" r:id="rId6"/>
    <p:sldId id="272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57" r:id="rId17"/>
    <p:sldId id="258" r:id="rId18"/>
    <p:sldId id="259" r:id="rId19"/>
    <p:sldId id="260" r:id="rId20"/>
    <p:sldId id="261" r:id="rId21"/>
  </p:sldIdLst>
  <p:sldSz cx="13817600" cy="7772400"/>
  <p:notesSz cx="6858000" cy="9144000"/>
  <p:defaultTextStyle>
    <a:defPPr>
      <a:defRPr lang="en-US"/>
    </a:defPPr>
    <a:lvl1pPr marL="0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29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58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7879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7173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646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5758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505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4344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 userDrawn="1">
          <p15:clr>
            <a:srgbClr val="A4A3A4"/>
          </p15:clr>
        </p15:guide>
        <p15:guide id="2" pos="43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092529"/>
    <a:srgbClr val="1E4D2B"/>
    <a:srgbClr val="C10065"/>
    <a:srgbClr val="CC006A"/>
    <a:srgbClr val="404140"/>
    <a:srgbClr val="DAD490"/>
    <a:srgbClr val="E1963E"/>
    <a:srgbClr val="E57D30"/>
    <a:srgbClr val="55A8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285" autoAdjust="0"/>
    <p:restoredTop sz="95994" autoAdjust="0"/>
  </p:normalViewPr>
  <p:slideViewPr>
    <p:cSldViewPr snapToGrid="0" snapToObjects="1">
      <p:cViewPr varScale="1">
        <p:scale>
          <a:sx n="59" d="100"/>
          <a:sy n="59" d="100"/>
        </p:scale>
        <p:origin x="884" y="52"/>
      </p:cViewPr>
      <p:guideLst>
        <p:guide orient="horz" pos="2448"/>
        <p:guide pos="43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9" d="100"/>
        <a:sy n="59" d="100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432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handoutMaster" Target="handoutMasters/handout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ia Moraes" userId="c9c67e8a-58e2-4733-9a1c-5d44fec4775b" providerId="ADAL" clId="{7A3B5759-C5AE-4F4B-A123-A71CEDFB2A85}"/>
  </pc:docChgLst>
  <pc:docChgLst>
    <pc:chgData name="Marcia Moraes" userId="c9c67e8a-58e2-4733-9a1c-5d44fec4775b" providerId="ADAL" clId="{5DBC6ECF-636D-48D3-8B2B-561FEC98290E}"/>
    <pc:docChg chg="modSld">
      <pc:chgData name="Marcia Moraes" userId="c9c67e8a-58e2-4733-9a1c-5d44fec4775b" providerId="ADAL" clId="{5DBC6ECF-636D-48D3-8B2B-561FEC98290E}" dt="2024-02-16T17:46:25.001" v="1" actId="20577"/>
      <pc:docMkLst>
        <pc:docMk/>
      </pc:docMkLst>
      <pc:sldChg chg="modSp">
        <pc:chgData name="Marcia Moraes" userId="c9c67e8a-58e2-4733-9a1c-5d44fec4775b" providerId="ADAL" clId="{5DBC6ECF-636D-48D3-8B2B-561FEC98290E}" dt="2024-02-16T17:46:25.001" v="1" actId="20577"/>
        <pc:sldMkLst>
          <pc:docMk/>
          <pc:sldMk cId="2571368551" sldId="272"/>
        </pc:sldMkLst>
        <pc:graphicFrameChg chg="modGraphic">
          <ac:chgData name="Marcia Moraes" userId="c9c67e8a-58e2-4733-9a1c-5d44fec4775b" providerId="ADAL" clId="{5DBC6ECF-636D-48D3-8B2B-561FEC98290E}" dt="2024-02-16T17:46:25.001" v="1" actId="20577"/>
          <ac:graphicFrameMkLst>
            <pc:docMk/>
            <pc:sldMk cId="2571368551" sldId="272"/>
            <ac:graphicFrameMk id="7" creationId="{D8CB7BA7-C9D5-4931-818B-9924E5A5A5B3}"/>
          </ac:graphicFrameMkLst>
        </pc:graphicFrameChg>
      </pc:sldChg>
    </pc:docChg>
  </pc:docChgLst>
  <pc:docChgLst>
    <pc:chgData name="Marcia Moraes" userId="c9c67e8a-58e2-4733-9a1c-5d44fec4775b" providerId="ADAL" clId="{FFA5543F-4D04-47EB-B450-89416CE2F2D2}"/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7E51A5-B478-1E40-8CBB-0DAA8831E99D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AD578-DED7-9640-8F31-2B6A02B2A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7782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ED587F-861E-6740-9643-E3DDAE89B8D6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032F50-0B60-B34B-8422-4E195A5AE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43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53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/>
          <a:p>
            <a:r>
              <a:rPr lang="en-US" dirty="0"/>
              <a:t>Section Header Goes Here</a:t>
            </a:r>
          </a:p>
        </p:txBody>
      </p:sp>
      <p:sp>
        <p:nvSpPr>
          <p:cNvPr id="4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486543"/>
          </a:xfrm>
        </p:spPr>
        <p:txBody>
          <a:bodyPr wrap="square">
            <a:spAutoFit/>
          </a:bodyPr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1"/>
            <a:ext cx="2572933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004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036701" y="2797385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ctr" anchorCtr="0">
            <a:sp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“Quote Goes Here.”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1" t="28562" r="1" b="57447"/>
          <a:stretch/>
        </p:blipFill>
        <p:spPr>
          <a:xfrm>
            <a:off x="246888" y="6034881"/>
            <a:ext cx="13267944" cy="1883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4049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742950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6796748"/>
            <a:ext cx="13817600" cy="617143"/>
            <a:chOff x="0" y="6739600"/>
            <a:chExt cx="13817600" cy="617143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6778192"/>
              <a:ext cx="6449921" cy="53996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0800000">
              <a:off x="7367679" y="6778192"/>
              <a:ext cx="6449921" cy="539962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0229" y="6739600"/>
              <a:ext cx="617143" cy="617143"/>
            </a:xfrm>
            <a:prstGeom prst="rect">
              <a:avLst/>
            </a:prstGeom>
          </p:spPr>
        </p:pic>
      </p:grpSp>
      <p:sp>
        <p:nvSpPr>
          <p:cNvPr id="14" name="Text Placeholder 24"/>
          <p:cNvSpPr>
            <a:spLocks noGrp="1"/>
          </p:cNvSpPr>
          <p:nvPr>
            <p:ph type="body" sz="quarter" idx="11" hasCustomPrompt="1"/>
          </p:nvPr>
        </p:nvSpPr>
        <p:spPr>
          <a:xfrm>
            <a:off x="5106473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12" hasCustomPrompt="1"/>
          </p:nvPr>
        </p:nvSpPr>
        <p:spPr>
          <a:xfrm>
            <a:off x="9469996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Green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9144000" y="0"/>
            <a:ext cx="4673600" cy="77724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9560560" y="2842090"/>
            <a:ext cx="3840480" cy="533740"/>
          </a:xfrm>
          <a:prstGeom prst="rect">
            <a:avLst/>
          </a:prstGeom>
        </p:spPr>
        <p:txBody>
          <a:bodyPr vert="horz" wrap="square" lIns="101858" tIns="50929" rIns="101858" bIns="50929" rtlCol="0" anchor="b" anchorCtr="0">
            <a:spAutoFit/>
          </a:bodyPr>
          <a:lstStyle>
            <a:lvl1pPr algn="ctr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Copy Goes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9560560" y="3886200"/>
            <a:ext cx="3840480" cy="500458"/>
          </a:xfrm>
        </p:spPr>
        <p:txBody>
          <a:bodyPr wrap="square">
            <a:spAutoFit/>
          </a:bodyPr>
          <a:lstStyle>
            <a:lvl1pPr marL="0" indent="0" algn="ctr">
              <a:lnSpc>
                <a:spcPct val="114000"/>
              </a:lnSpc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Supporting text goes here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2416" y="6948176"/>
            <a:ext cx="488944" cy="488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993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21745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1745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105893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A2D58C-F1E7-2C4F-8CE9-F5D5E5E4D827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015BA8-AF5B-B142-AFA9-18BB34B0C5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799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33452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3452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2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3417E2-5A79-F04D-8FCD-8556C2E6AF42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AF1CC3-AA21-684F-9E71-1EFCBAE9908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078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64008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00424" y="6654703"/>
            <a:ext cx="13016751" cy="77932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4396"/>
            </a:lvl1pPr>
          </a:lstStyle>
          <a:p>
            <a:r>
              <a:rPr lang="en-US" dirty="0"/>
              <a:t>Headline Copy Here</a:t>
            </a:r>
          </a:p>
        </p:txBody>
      </p:sp>
    </p:spTree>
    <p:extLst>
      <p:ext uri="{BB962C8B-B14F-4D97-AF65-F5344CB8AC3E}">
        <p14:creationId xmlns:p14="http://schemas.microsoft.com/office/powerpoint/2010/main" val="275459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</p:spTree>
    <p:extLst>
      <p:ext uri="{BB962C8B-B14F-4D97-AF65-F5344CB8AC3E}">
        <p14:creationId xmlns:p14="http://schemas.microsoft.com/office/powerpoint/2010/main" val="643642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9150030" y="2317590"/>
            <a:ext cx="4039498" cy="128651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384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150030" y="3729514"/>
            <a:ext cx="4039498" cy="468975"/>
          </a:xfrm>
        </p:spPr>
        <p:txBody>
          <a:bodyPr wrap="square">
            <a:spAutoFit/>
          </a:bodyPr>
          <a:lstStyle>
            <a:lvl1pPr marL="0" indent="0" algn="l">
              <a:lnSpc>
                <a:spcPct val="114000"/>
              </a:lnSpc>
              <a:buNone/>
              <a:defRPr>
                <a:solidFill>
                  <a:srgbClr val="09252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2" hasCustomPrompt="1"/>
          </p:nvPr>
        </p:nvSpPr>
        <p:spPr>
          <a:xfrm>
            <a:off x="1269232" y="1443039"/>
            <a:ext cx="6863004" cy="4996263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chart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7024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1935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57861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7976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Dot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0" r="31394"/>
          <a:stretch/>
        </p:blipFill>
        <p:spPr>
          <a:xfrm>
            <a:off x="8406691" y="0"/>
            <a:ext cx="5410909" cy="7566210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827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Ram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>
          <a:xfrm>
            <a:off x="729343" y="4198802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881743" y="5936351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1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660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645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39632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9792" y="6404226"/>
            <a:ext cx="3078083" cy="68848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18974DB-51D0-2C49-9088-48CE2D84AB1C}"/>
              </a:ext>
            </a:extLst>
          </p:cNvPr>
          <p:cNvSpPr txBox="1"/>
          <p:nvPr userDrawn="1"/>
        </p:nvSpPr>
        <p:spPr>
          <a:xfrm>
            <a:off x="11085087" y="6978583"/>
            <a:ext cx="24978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7F7F7F"/>
                </a:solidFill>
              </a:rPr>
              <a:t>Department of Computer Science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21E987-BD36-AF48-B11C-CC4BAD65092F}"/>
              </a:ext>
            </a:extLst>
          </p:cNvPr>
          <p:cNvSpPr/>
          <p:nvPr userDrawn="1"/>
        </p:nvSpPr>
        <p:spPr>
          <a:xfrm>
            <a:off x="10549792" y="7278683"/>
            <a:ext cx="333896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8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Slides Originally Created by Albert Lionelle (Albert.Lionelle@colostate.edu), updated by Marcia Moraes (marcia.moraes@colostate.edu)</a:t>
            </a:r>
            <a:endParaRPr lang="en-US" sz="800" b="0" dirty="0">
              <a:solidFill>
                <a:srgbClr val="7F7F7F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928672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49724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C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708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4872" y="6408506"/>
            <a:ext cx="3562728" cy="79688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18974DB-51D0-2C49-9088-48CE2D84AB1C}"/>
              </a:ext>
            </a:extLst>
          </p:cNvPr>
          <p:cNvSpPr txBox="1"/>
          <p:nvPr userDrawn="1"/>
        </p:nvSpPr>
        <p:spPr>
          <a:xfrm>
            <a:off x="11146797" y="6983076"/>
            <a:ext cx="24978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7F7F7F"/>
                </a:solidFill>
              </a:rPr>
              <a:t>Department of Computer Science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21E987-BD36-AF48-B11C-CC4BAD65092F}"/>
              </a:ext>
            </a:extLst>
          </p:cNvPr>
          <p:cNvSpPr/>
          <p:nvPr userDrawn="1"/>
        </p:nvSpPr>
        <p:spPr>
          <a:xfrm>
            <a:off x="10344104" y="7314728"/>
            <a:ext cx="356272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8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Slides Originally Created by Albert Lionelle (Albert.Lionelle@colostate.edu),  updated by Marcia Moraes (marcia.moraes@colostate.edu)</a:t>
            </a:r>
            <a:endParaRPr lang="en-US" sz="800" b="0" dirty="0">
              <a:solidFill>
                <a:srgbClr val="7F7F7F"/>
              </a:solidFill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Unit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95415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28075" y="4480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2015552"/>
          </a:xfrm>
        </p:spPr>
        <p:txBody>
          <a:bodyPr>
            <a:spAutoFit/>
          </a:bodyPr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rgbClr val="092529"/>
                </a:solidFill>
              </a:defRPr>
            </a:lvl2pPr>
            <a:lvl3pPr>
              <a:defRPr>
                <a:solidFill>
                  <a:srgbClr val="092529"/>
                </a:solidFill>
              </a:defRPr>
            </a:lvl3pPr>
            <a:lvl4pPr>
              <a:defRPr>
                <a:solidFill>
                  <a:srgbClr val="092529"/>
                </a:solidFill>
              </a:defRPr>
            </a:lvl4pPr>
            <a:lvl5pPr>
              <a:defRPr>
                <a:solidFill>
                  <a:srgbClr val="09252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2" name="Rectangle 1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64731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628073" y="5115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23408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Header Goes Here</a:t>
            </a:r>
          </a:p>
        </p:txBody>
      </p:sp>
      <p:sp>
        <p:nvSpPr>
          <p:cNvPr id="7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517065"/>
          </a:xfrm>
        </p:spPr>
        <p:txBody>
          <a:bodyPr wrap="square">
            <a:spAutoFit/>
          </a:bodyPr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0"/>
            <a:ext cx="2572932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1930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/>
          <a:p>
            <a:r>
              <a:rPr lang="en-US" dirty="0"/>
              <a:t>Section Header Goes Here</a:t>
            </a:r>
          </a:p>
        </p:txBody>
      </p:sp>
      <p:sp>
        <p:nvSpPr>
          <p:cNvPr id="4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486543"/>
          </a:xfrm>
        </p:spPr>
        <p:txBody>
          <a:bodyPr wrap="square">
            <a:spAutoFit/>
          </a:bodyPr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1"/>
            <a:ext cx="2572933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506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036701" y="2797385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ctr" anchorCtr="0">
            <a:sp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“Quote Goes Here.”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1" t="28562" r="1" b="57447"/>
          <a:stretch/>
        </p:blipFill>
        <p:spPr>
          <a:xfrm>
            <a:off x="246888" y="6034881"/>
            <a:ext cx="13267944" cy="1883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9916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742950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6796748"/>
            <a:ext cx="13817600" cy="617143"/>
            <a:chOff x="0" y="6739600"/>
            <a:chExt cx="13817600" cy="617143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6778192"/>
              <a:ext cx="6449921" cy="53996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0800000">
              <a:off x="7367679" y="6778192"/>
              <a:ext cx="6449921" cy="539962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0229" y="6739600"/>
              <a:ext cx="617143" cy="617143"/>
            </a:xfrm>
            <a:prstGeom prst="rect">
              <a:avLst/>
            </a:prstGeom>
          </p:spPr>
        </p:pic>
      </p:grpSp>
      <p:sp>
        <p:nvSpPr>
          <p:cNvPr id="14" name="Text Placeholder 24"/>
          <p:cNvSpPr>
            <a:spLocks noGrp="1"/>
          </p:cNvSpPr>
          <p:nvPr>
            <p:ph type="body" sz="quarter" idx="11" hasCustomPrompt="1"/>
          </p:nvPr>
        </p:nvSpPr>
        <p:spPr>
          <a:xfrm>
            <a:off x="5106473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12" hasCustomPrompt="1"/>
          </p:nvPr>
        </p:nvSpPr>
        <p:spPr>
          <a:xfrm>
            <a:off x="9469996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</p:spTree>
    <p:extLst>
      <p:ext uri="{BB962C8B-B14F-4D97-AF65-F5344CB8AC3E}">
        <p14:creationId xmlns:p14="http://schemas.microsoft.com/office/powerpoint/2010/main" val="250085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Green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9144000" y="0"/>
            <a:ext cx="4673600" cy="77724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9560560" y="2842090"/>
            <a:ext cx="3840480" cy="533740"/>
          </a:xfrm>
          <a:prstGeom prst="rect">
            <a:avLst/>
          </a:prstGeom>
        </p:spPr>
        <p:txBody>
          <a:bodyPr vert="horz" wrap="square" lIns="101858" tIns="50929" rIns="101858" bIns="50929" rtlCol="0" anchor="b" anchorCtr="0">
            <a:spAutoFit/>
          </a:bodyPr>
          <a:lstStyle>
            <a:lvl1pPr algn="ctr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Copy Goes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9560560" y="3886200"/>
            <a:ext cx="3840480" cy="500458"/>
          </a:xfrm>
        </p:spPr>
        <p:txBody>
          <a:bodyPr wrap="square">
            <a:spAutoFit/>
          </a:bodyPr>
          <a:lstStyle>
            <a:lvl1pPr marL="0" indent="0" algn="ctr">
              <a:lnSpc>
                <a:spcPct val="114000"/>
              </a:lnSpc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Supporting text goes here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2416" y="6948176"/>
            <a:ext cx="488944" cy="488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6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21745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1745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105893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A2D58C-F1E7-2C4F-8CE9-F5D5E5E4D827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015BA8-AF5B-B142-AFA9-18BB34B0C5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121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33452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3452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2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3417E2-5A79-F04D-8FCD-8556C2E6AF42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AF1CC3-AA21-684F-9E71-1EFCBAE9908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132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64008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00424" y="6654703"/>
            <a:ext cx="13016751" cy="77932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4396"/>
            </a:lvl1pPr>
          </a:lstStyle>
          <a:p>
            <a:r>
              <a:rPr lang="en-US" dirty="0"/>
              <a:t>Headline Copy Here</a:t>
            </a:r>
          </a:p>
        </p:txBody>
      </p:sp>
    </p:spTree>
    <p:extLst>
      <p:ext uri="{BB962C8B-B14F-4D97-AF65-F5344CB8AC3E}">
        <p14:creationId xmlns:p14="http://schemas.microsoft.com/office/powerpoint/2010/main" val="1078349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</p:spTree>
    <p:extLst>
      <p:ext uri="{BB962C8B-B14F-4D97-AF65-F5344CB8AC3E}">
        <p14:creationId xmlns:p14="http://schemas.microsoft.com/office/powerpoint/2010/main" val="1097036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9150030" y="2317590"/>
            <a:ext cx="4039498" cy="128651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384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150030" y="3729514"/>
            <a:ext cx="4039498" cy="468975"/>
          </a:xfrm>
        </p:spPr>
        <p:txBody>
          <a:bodyPr wrap="square">
            <a:spAutoFit/>
          </a:bodyPr>
          <a:lstStyle>
            <a:lvl1pPr marL="0" indent="0" algn="l">
              <a:lnSpc>
                <a:spcPct val="114000"/>
              </a:lnSpc>
              <a:buNone/>
              <a:defRPr>
                <a:solidFill>
                  <a:srgbClr val="09252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2" hasCustomPrompt="1"/>
          </p:nvPr>
        </p:nvSpPr>
        <p:spPr>
          <a:xfrm>
            <a:off x="1269232" y="1443039"/>
            <a:ext cx="6863004" cy="4996263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chart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01445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325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07062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794694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Dot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0" r="31394"/>
          <a:stretch/>
        </p:blipFill>
        <p:spPr>
          <a:xfrm>
            <a:off x="8406691" y="0"/>
            <a:ext cx="5410909" cy="7566210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837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Ram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814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>
          <a:xfrm>
            <a:off x="729343" y="4198802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881743" y="5936351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1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079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1_Title and Conten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4"/>
          <p:cNvGrpSpPr/>
          <p:nvPr/>
        </p:nvGrpSpPr>
        <p:grpSpPr>
          <a:xfrm>
            <a:off x="0" y="7372875"/>
            <a:ext cx="13849756" cy="400074"/>
            <a:chOff x="0" y="7372350"/>
            <a:chExt cx="13817700" cy="400053"/>
          </a:xfrm>
        </p:grpSpPr>
        <p:sp>
          <p:nvSpPr>
            <p:cNvPr id="55" name="Google Shape;55;p14"/>
            <p:cNvSpPr/>
            <p:nvPr/>
          </p:nvSpPr>
          <p:spPr>
            <a:xfrm>
              <a:off x="0" y="7372350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64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6" name="Google Shape;56;p1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1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7" name="Google Shape;57;p14"/>
            <p:cNvSpPr/>
            <p:nvPr/>
          </p:nvSpPr>
          <p:spPr>
            <a:xfrm>
              <a:off x="0" y="7372351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64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8" name="Google Shape;58;p1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2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628075" y="905258"/>
            <a:ext cx="12561413" cy="101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544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>
            <a:off x="628075" y="2487883"/>
            <a:ext cx="12561413" cy="2015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690875" marR="0" lvl="0" indent="-460583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813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381750" marR="0" lvl="1" indent="-450988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662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2072625" marR="0" lvl="2" indent="-450988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662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2763500" marR="0" lvl="3" indent="-450988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662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3454375" marR="0" lvl="4" indent="-450988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»"/>
              <a:defRPr sz="1662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4145250" marR="0" lvl="5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836124" marR="0" lvl="6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5526999" marR="0" lvl="7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217874" marR="0" lvl="8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79336258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C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655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Unit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07305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28075" y="4480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2015552"/>
          </a:xfrm>
        </p:spPr>
        <p:txBody>
          <a:bodyPr>
            <a:spAutoFit/>
          </a:bodyPr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rgbClr val="092529"/>
                </a:solidFill>
              </a:defRPr>
            </a:lvl2pPr>
            <a:lvl3pPr>
              <a:defRPr>
                <a:solidFill>
                  <a:srgbClr val="092529"/>
                </a:solidFill>
              </a:defRPr>
            </a:lvl3pPr>
            <a:lvl4pPr>
              <a:defRPr>
                <a:solidFill>
                  <a:srgbClr val="092529"/>
                </a:solidFill>
              </a:defRPr>
            </a:lvl4pPr>
            <a:lvl5pPr>
              <a:defRPr>
                <a:solidFill>
                  <a:srgbClr val="09252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2" name="Rectangle 1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92410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628073" y="5115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85938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Header Goes Here</a:t>
            </a:r>
          </a:p>
        </p:txBody>
      </p:sp>
      <p:sp>
        <p:nvSpPr>
          <p:cNvPr id="7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517065"/>
          </a:xfrm>
        </p:spPr>
        <p:txBody>
          <a:bodyPr wrap="square">
            <a:spAutoFit/>
          </a:bodyPr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0"/>
            <a:ext cx="2572932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3213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7.xml"/><Relationship Id="rId18" Type="http://schemas.openxmlformats.org/officeDocument/2006/relationships/slideLayout" Target="../slideLayouts/slideLayout42.xml"/><Relationship Id="rId26" Type="http://schemas.openxmlformats.org/officeDocument/2006/relationships/theme" Target="../theme/theme2.xml"/><Relationship Id="rId3" Type="http://schemas.openxmlformats.org/officeDocument/2006/relationships/slideLayout" Target="../slideLayouts/slideLayout27.xml"/><Relationship Id="rId21" Type="http://schemas.openxmlformats.org/officeDocument/2006/relationships/slideLayout" Target="../slideLayouts/slideLayout45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41.xml"/><Relationship Id="rId25" Type="http://schemas.openxmlformats.org/officeDocument/2006/relationships/slideLayout" Target="../slideLayouts/slideLayout49.xml"/><Relationship Id="rId2" Type="http://schemas.openxmlformats.org/officeDocument/2006/relationships/slideLayout" Target="../slideLayouts/slideLayout26.xml"/><Relationship Id="rId16" Type="http://schemas.openxmlformats.org/officeDocument/2006/relationships/slideLayout" Target="../slideLayouts/slideLayout40.xml"/><Relationship Id="rId20" Type="http://schemas.openxmlformats.org/officeDocument/2006/relationships/slideLayout" Target="../slideLayouts/slideLayout44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24" Type="http://schemas.openxmlformats.org/officeDocument/2006/relationships/slideLayout" Target="../slideLayouts/slideLayout48.xml"/><Relationship Id="rId5" Type="http://schemas.openxmlformats.org/officeDocument/2006/relationships/slideLayout" Target="../slideLayouts/slideLayout29.xml"/><Relationship Id="rId15" Type="http://schemas.openxmlformats.org/officeDocument/2006/relationships/slideLayout" Target="../slideLayouts/slideLayout39.xml"/><Relationship Id="rId23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34.xml"/><Relationship Id="rId19" Type="http://schemas.openxmlformats.org/officeDocument/2006/relationships/slideLayout" Target="../slideLayouts/slideLayout43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8.xml"/><Relationship Id="rId22" Type="http://schemas.openxmlformats.org/officeDocument/2006/relationships/slideLayout" Target="../slideLayouts/slideLayout4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074" y="3972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073" y="1725883"/>
            <a:ext cx="12561453" cy="3093154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5733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8" r:id="rId2"/>
    <p:sldLayoutId id="2147483689" r:id="rId3"/>
    <p:sldLayoutId id="2147483690" r:id="rId4"/>
    <p:sldLayoutId id="2147483665" r:id="rId5"/>
    <p:sldLayoutId id="2147483679" r:id="rId6"/>
    <p:sldLayoutId id="2147483649" r:id="rId7"/>
    <p:sldLayoutId id="2147483666" r:id="rId8"/>
    <p:sldLayoutId id="2147483668" r:id="rId9"/>
    <p:sldLayoutId id="2147483683" r:id="rId10"/>
    <p:sldLayoutId id="2147483687" r:id="rId11"/>
    <p:sldLayoutId id="2147483688" r:id="rId12"/>
    <p:sldLayoutId id="2147483669" r:id="rId13"/>
    <p:sldLayoutId id="2147483650" r:id="rId14"/>
    <p:sldLayoutId id="2147483686" r:id="rId15"/>
    <p:sldLayoutId id="2147483661" r:id="rId16"/>
    <p:sldLayoutId id="2147483680" r:id="rId17"/>
    <p:sldLayoutId id="2147483670" r:id="rId18"/>
    <p:sldLayoutId id="2147483681" r:id="rId19"/>
    <p:sldLayoutId id="2147483691" r:id="rId20"/>
    <p:sldLayoutId id="2147483682" r:id="rId21"/>
    <p:sldLayoutId id="2147483677" r:id="rId22"/>
    <p:sldLayoutId id="2147483692" r:id="rId23"/>
    <p:sldLayoutId id="2147483672" r:id="rId24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xStyles>
    <p:titleStyle>
      <a:lvl1pPr algn="l" defTabSz="699614" rtl="0" eaLnBrk="1" latinLnBrk="0" hangingPunct="1">
        <a:spcBef>
          <a:spcPct val="0"/>
        </a:spcBef>
        <a:buNone/>
        <a:defRPr sz="5400" b="0" i="0" kern="1200">
          <a:solidFill>
            <a:schemeClr val="tx2"/>
          </a:solidFill>
          <a:latin typeface="Vitesse Light" charset="0"/>
          <a:ea typeface="Vitesse Light" charset="0"/>
          <a:cs typeface="Vitesse Light" charset="0"/>
        </a:defRPr>
      </a:lvl1pPr>
    </p:titleStyle>
    <p:bodyStyle>
      <a:lvl1pPr marL="524712" indent="-524712" algn="l" defTabSz="69961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/>
        <a:buChar char="•"/>
        <a:defRPr sz="18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1pPr>
      <a:lvl2pPr marL="1136875" indent="-437261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2pPr>
      <a:lvl3pPr marL="1749040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•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3pPr>
      <a:lvl4pPr marL="2448655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4pPr>
      <a:lvl5pPr marL="3148272" indent="-349807" algn="l" defTabSz="699614" rtl="0" eaLnBrk="1" latinLnBrk="0" hangingPunct="1">
        <a:spcBef>
          <a:spcPct val="20000"/>
        </a:spcBef>
        <a:buFont typeface="Arial"/>
        <a:buChar char="»"/>
        <a:defRPr sz="1648" b="0" kern="1200">
          <a:solidFill>
            <a:schemeClr val="accent6">
              <a:lumMod val="75000"/>
            </a:schemeClr>
          </a:solidFill>
          <a:latin typeface="Franklin Gothic Book" charset="0"/>
          <a:ea typeface="Franklin Gothic Book" charset="0"/>
          <a:cs typeface="Franklin Gothic Book" charset="0"/>
        </a:defRPr>
      </a:lvl5pPr>
      <a:lvl6pPr marL="3847888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6pPr>
      <a:lvl7pPr marL="4547505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7pPr>
      <a:lvl8pPr marL="5247119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8pPr>
      <a:lvl9pPr marL="5946736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1pPr>
      <a:lvl2pPr marL="699614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2pPr>
      <a:lvl3pPr marL="139923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3pPr>
      <a:lvl4pPr marL="2098847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4pPr>
      <a:lvl5pPr marL="279846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5pPr>
      <a:lvl6pPr marL="349808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6pPr>
      <a:lvl7pPr marL="419769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7pPr>
      <a:lvl8pPr marL="489731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8pPr>
      <a:lvl9pPr marL="5596926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074" y="3972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073" y="1725883"/>
            <a:ext cx="12561453" cy="3093154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73477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  <p:sldLayoutId id="2147483711" r:id="rId17"/>
    <p:sldLayoutId id="2147483712" r:id="rId18"/>
    <p:sldLayoutId id="2147483713" r:id="rId19"/>
    <p:sldLayoutId id="2147483714" r:id="rId20"/>
    <p:sldLayoutId id="2147483715" r:id="rId21"/>
    <p:sldLayoutId id="2147483716" r:id="rId22"/>
    <p:sldLayoutId id="2147483717" r:id="rId23"/>
    <p:sldLayoutId id="2147483718" r:id="rId24"/>
    <p:sldLayoutId id="2147483719" r:id="rId25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xStyles>
    <p:titleStyle>
      <a:lvl1pPr algn="l" defTabSz="699614" rtl="0" eaLnBrk="1" latinLnBrk="0" hangingPunct="1">
        <a:spcBef>
          <a:spcPct val="0"/>
        </a:spcBef>
        <a:buNone/>
        <a:defRPr sz="5400" b="0" i="0" kern="1200">
          <a:solidFill>
            <a:schemeClr val="tx2"/>
          </a:solidFill>
          <a:latin typeface="Vitesse Light" charset="0"/>
          <a:ea typeface="Vitesse Light" charset="0"/>
          <a:cs typeface="Vitesse Light" charset="0"/>
        </a:defRPr>
      </a:lvl1pPr>
    </p:titleStyle>
    <p:bodyStyle>
      <a:lvl1pPr marL="524712" indent="-524712" algn="l" defTabSz="69961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/>
        <a:buChar char="•"/>
        <a:defRPr sz="18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1pPr>
      <a:lvl2pPr marL="1136875" indent="-437261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2pPr>
      <a:lvl3pPr marL="1749040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•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3pPr>
      <a:lvl4pPr marL="2448655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4pPr>
      <a:lvl5pPr marL="3148272" indent="-349807" algn="l" defTabSz="699614" rtl="0" eaLnBrk="1" latinLnBrk="0" hangingPunct="1">
        <a:spcBef>
          <a:spcPct val="20000"/>
        </a:spcBef>
        <a:buFont typeface="Arial"/>
        <a:buChar char="»"/>
        <a:defRPr sz="1648" b="0" kern="1200">
          <a:solidFill>
            <a:schemeClr val="accent6">
              <a:lumMod val="75000"/>
            </a:schemeClr>
          </a:solidFill>
          <a:latin typeface="Franklin Gothic Book" charset="0"/>
          <a:ea typeface="Franklin Gothic Book" charset="0"/>
          <a:cs typeface="Franklin Gothic Book" charset="0"/>
        </a:defRPr>
      </a:lvl5pPr>
      <a:lvl6pPr marL="3847888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6pPr>
      <a:lvl7pPr marL="4547505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7pPr>
      <a:lvl8pPr marL="5247119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8pPr>
      <a:lvl9pPr marL="5946736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1pPr>
      <a:lvl2pPr marL="699614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2pPr>
      <a:lvl3pPr marL="139923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3pPr>
      <a:lvl4pPr marL="2098847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4pPr>
      <a:lvl5pPr marL="279846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5pPr>
      <a:lvl6pPr marL="349808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6pPr>
      <a:lvl7pPr marL="419769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7pPr>
      <a:lvl8pPr marL="489731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8pPr>
      <a:lvl9pPr marL="5596926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830EDF-82C3-4D4E-8F52-61F2DB42DA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8075" y="2695562"/>
            <a:ext cx="12561453" cy="1107996"/>
          </a:xfrm>
        </p:spPr>
        <p:txBody>
          <a:bodyPr/>
          <a:lstStyle/>
          <a:p>
            <a:r>
              <a:rPr lang="en-US" dirty="0"/>
              <a:t>Inheritance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277C9B-9163-FB49-9FDB-50914D5C9EE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209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BC75B87-C129-C04D-B73A-32C854FEB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313" y="147087"/>
            <a:ext cx="12561453" cy="1015663"/>
          </a:xfrm>
        </p:spPr>
        <p:txBody>
          <a:bodyPr/>
          <a:lstStyle/>
          <a:p>
            <a:r>
              <a:rPr lang="en-US" dirty="0"/>
              <a:t>Inheritance – Example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3566818-4EB4-457E-ACB9-C32A397E1D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313" y="1352520"/>
            <a:ext cx="12685257" cy="532453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import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java.util.Scanner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class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QuestionApp2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static void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main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args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[]) 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ChoiceQuestion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first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ChoiceQuestion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"What was the original name of the Java language?"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first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.addChoice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"*7"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false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first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.addChoice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"Duke"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false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first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.addChoice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"Oak"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true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first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.addChoice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"Gosling"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false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ChoiceQuestion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second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ChoiceQuestion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"In which country was the inventor of Java born?"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second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.addChoice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"Australia"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false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second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.addChoice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"Canada"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true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second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.addChoice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"Denmark"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false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second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.addChoice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"United States"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false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presentQuestion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first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presentQuestion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second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8F16A16-6E4C-408D-A436-74AA4094B4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73257" y="4430287"/>
            <a:ext cx="6444343" cy="255454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static void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presentQuestion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ChoiceQuestion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q) 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Scanner in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Scanner(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in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q.display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"You answer: 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 response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in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.nextLine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q.checkAnswer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response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8180606-D88D-40BB-9421-D7D317BC5387}"/>
              </a:ext>
            </a:extLst>
          </p:cNvPr>
          <p:cNvCxnSpPr/>
          <p:nvPr/>
        </p:nvCxnSpPr>
        <p:spPr>
          <a:xfrm>
            <a:off x="3069773" y="6139540"/>
            <a:ext cx="293914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AC48463-ABC4-4846-9E22-1FDC6C69DA4C}"/>
              </a:ext>
            </a:extLst>
          </p:cNvPr>
          <p:cNvCxnSpPr/>
          <p:nvPr/>
        </p:nvCxnSpPr>
        <p:spPr>
          <a:xfrm flipV="1">
            <a:off x="6008916" y="4691741"/>
            <a:ext cx="0" cy="144779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0BA7891-42EC-445E-A103-11867793067C}"/>
              </a:ext>
            </a:extLst>
          </p:cNvPr>
          <p:cNvCxnSpPr/>
          <p:nvPr/>
        </p:nvCxnSpPr>
        <p:spPr>
          <a:xfrm>
            <a:off x="6008916" y="4691741"/>
            <a:ext cx="128451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993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3BD78-B36F-7F4F-A70E-ADD0393DA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5328" y="1968377"/>
            <a:ext cx="9744199" cy="1846659"/>
          </a:xfrm>
        </p:spPr>
        <p:txBody>
          <a:bodyPr/>
          <a:lstStyle/>
          <a:p>
            <a:r>
              <a:rPr lang="en-US" dirty="0"/>
              <a:t>Inheritance Summary and More Examples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F3BC72-BD31-E149-990E-1A61DDA022F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037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BC75B87-C129-C04D-B73A-32C854FEB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 – Makes Java DRY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FDC286-5F2E-A744-9400-818045889D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4161460"/>
          </a:xfrm>
        </p:spPr>
        <p:txBody>
          <a:bodyPr/>
          <a:lstStyle/>
          <a:p>
            <a:r>
              <a:rPr lang="en-US" sz="2000" dirty="0"/>
              <a:t>Inheritance</a:t>
            </a:r>
          </a:p>
          <a:p>
            <a:pPr lvl="1"/>
            <a:r>
              <a:rPr lang="en-US" sz="2000" dirty="0"/>
              <a:t>Heart of OOP!</a:t>
            </a:r>
          </a:p>
          <a:p>
            <a:pPr lvl="1"/>
            <a:r>
              <a:rPr lang="en-US" sz="2000" dirty="0"/>
              <a:t>Essential to large programs</a:t>
            </a:r>
          </a:p>
          <a:p>
            <a:pPr lvl="1"/>
            <a:r>
              <a:rPr lang="en-US" sz="2000" dirty="0"/>
              <a:t>DRY </a:t>
            </a:r>
          </a:p>
          <a:p>
            <a:r>
              <a:rPr lang="en-US" sz="2000" dirty="0"/>
              <a:t>A class can </a:t>
            </a:r>
            <a:r>
              <a:rPr lang="en-US" sz="2000" b="1" dirty="0"/>
              <a:t>extend</a:t>
            </a:r>
            <a:r>
              <a:rPr lang="en-US" sz="2000" dirty="0"/>
              <a:t> another class</a:t>
            </a:r>
          </a:p>
          <a:p>
            <a:pPr lvl="1"/>
            <a:r>
              <a:rPr lang="en-US" sz="2000" dirty="0"/>
              <a:t>By extending:</a:t>
            </a:r>
          </a:p>
          <a:p>
            <a:pPr lvl="2"/>
            <a:r>
              <a:rPr lang="en-US" sz="2000" b="1" dirty="0"/>
              <a:t>inherit </a:t>
            </a:r>
            <a:r>
              <a:rPr lang="en-US" sz="2000" dirty="0"/>
              <a:t>methods and properties!</a:t>
            </a:r>
          </a:p>
          <a:p>
            <a:pPr lvl="1"/>
            <a:r>
              <a:rPr lang="en-US" sz="2000" b="1" dirty="0"/>
              <a:t>override</a:t>
            </a:r>
          </a:p>
          <a:p>
            <a:pPr lvl="2"/>
            <a:r>
              <a:rPr lang="en-US" sz="2000" dirty="0"/>
              <a:t>allows you to change methods for children</a:t>
            </a:r>
          </a:p>
        </p:txBody>
      </p:sp>
      <p:sp>
        <p:nvSpPr>
          <p:cNvPr id="6" name="Snip Single Corner Rectangle 5">
            <a:extLst>
              <a:ext uri="{FF2B5EF4-FFF2-40B4-BE49-F238E27FC236}">
                <a16:creationId xmlns:a16="http://schemas.microsoft.com/office/drawing/2014/main" id="{3DE68233-CCE4-B44D-9FB6-CAD163F48FA0}"/>
              </a:ext>
            </a:extLst>
          </p:cNvPr>
          <p:cNvSpPr/>
          <p:nvPr/>
        </p:nvSpPr>
        <p:spPr>
          <a:xfrm>
            <a:off x="8681156" y="2291644"/>
            <a:ext cx="1840088" cy="1061156"/>
          </a:xfrm>
          <a:prstGeom prst="snip1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latin typeface="Proxima Nova" charset="0"/>
                <a:ea typeface="Proxima Nova" charset="0"/>
                <a:cs typeface="Proxima Nova" charset="0"/>
              </a:rPr>
              <a:t>class box</a:t>
            </a:r>
          </a:p>
        </p:txBody>
      </p:sp>
      <p:sp>
        <p:nvSpPr>
          <p:cNvPr id="7" name="Snip Single Corner Rectangle 6">
            <a:extLst>
              <a:ext uri="{FF2B5EF4-FFF2-40B4-BE49-F238E27FC236}">
                <a16:creationId xmlns:a16="http://schemas.microsoft.com/office/drawing/2014/main" id="{B8D57BB5-5B92-8A46-B12E-248DC256E2D6}"/>
              </a:ext>
            </a:extLst>
          </p:cNvPr>
          <p:cNvSpPr/>
          <p:nvPr/>
        </p:nvSpPr>
        <p:spPr>
          <a:xfrm>
            <a:off x="8681156" y="4340577"/>
            <a:ext cx="1840088" cy="1061156"/>
          </a:xfrm>
          <a:prstGeom prst="snip1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latin typeface="Proxima Nova" charset="0"/>
                <a:ea typeface="Proxima Nova" charset="0"/>
                <a:cs typeface="Proxima Nova" charset="0"/>
              </a:rPr>
              <a:t>class cube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5DF699F-13CC-B34A-A45E-CD9FEFDA97BC}"/>
              </a:ext>
            </a:extLst>
          </p:cNvPr>
          <p:cNvCxnSpPr>
            <a:stCxn id="7" idx="3"/>
            <a:endCxn id="6" idx="1"/>
          </p:cNvCxnSpPr>
          <p:nvPr/>
        </p:nvCxnSpPr>
        <p:spPr>
          <a:xfrm flipV="1">
            <a:off x="9601200" y="3352800"/>
            <a:ext cx="0" cy="9877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Snip Single Corner Rectangle 10">
            <a:extLst>
              <a:ext uri="{FF2B5EF4-FFF2-40B4-BE49-F238E27FC236}">
                <a16:creationId xmlns:a16="http://schemas.microsoft.com/office/drawing/2014/main" id="{89740C57-E136-8945-AB88-BCF8F63D0F9A}"/>
              </a:ext>
            </a:extLst>
          </p:cNvPr>
          <p:cNvSpPr/>
          <p:nvPr/>
        </p:nvSpPr>
        <p:spPr>
          <a:xfrm>
            <a:off x="10935342" y="4340577"/>
            <a:ext cx="2107558" cy="1061156"/>
          </a:xfrm>
          <a:prstGeom prst="snip1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latin typeface="Proxima Nova" charset="0"/>
                <a:ea typeface="Proxima Nova" charset="0"/>
                <a:cs typeface="Proxima Nova" charset="0"/>
              </a:rPr>
              <a:t>class </a:t>
            </a:r>
            <a:r>
              <a:rPr lang="en-US" dirty="0" err="1">
                <a:latin typeface="Proxima Nova" charset="0"/>
                <a:ea typeface="Proxima Nova" charset="0"/>
                <a:cs typeface="Proxima Nova" charset="0"/>
              </a:rPr>
              <a:t>flatbox</a:t>
            </a:r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7C2C2BE-05AC-BA41-80BE-693A19B973ED}"/>
              </a:ext>
            </a:extLst>
          </p:cNvPr>
          <p:cNvCxnSpPr>
            <a:cxnSpLocks/>
            <a:stCxn id="11" idx="3"/>
            <a:endCxn id="6" idx="1"/>
          </p:cNvCxnSpPr>
          <p:nvPr/>
        </p:nvCxnSpPr>
        <p:spPr>
          <a:xfrm flipH="1" flipV="1">
            <a:off x="9601200" y="3352800"/>
            <a:ext cx="2387921" cy="9877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1683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5E30B-352C-424F-8002-2A76F44B1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Box-Cube Example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21B94BD-1F1B-E947-B22D-FE0D15908A43}"/>
              </a:ext>
            </a:extLst>
          </p:cNvPr>
          <p:cNvSpPr/>
          <p:nvPr/>
        </p:nvSpPr>
        <p:spPr>
          <a:xfrm>
            <a:off x="474133" y="1676585"/>
            <a:ext cx="6434667" cy="397031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class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Box {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 int </a:t>
            </a:r>
            <a:r>
              <a:rPr lang="en-US" sz="1400" dirty="0">
                <a:solidFill>
                  <a:srgbClr val="9876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width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private int </a:t>
            </a:r>
            <a:r>
              <a:rPr lang="en-US" sz="1400" dirty="0">
                <a:solidFill>
                  <a:srgbClr val="9876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height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private int </a:t>
            </a:r>
            <a:r>
              <a:rPr lang="en-US" sz="1400" dirty="0">
                <a:solidFill>
                  <a:srgbClr val="9876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length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/** getters and setters **/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int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getArea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getHeight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()*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getLength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()*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getWidth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en-US" sz="1400" dirty="0">
                <a:solidFill>
                  <a:srgbClr val="BBB52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solidFill>
                  <a:srgbClr val="BBB52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toString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String.</a:t>
            </a:r>
            <a:r>
              <a:rPr lang="en-US" sz="14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format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"Width: %d Height: %d Length: %d"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getWidth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getHeight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getLength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())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Box(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width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int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height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int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length) {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setHeight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(height)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setWidth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(width)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setLength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(length)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7DAA2D7-19B0-A241-9EAA-D998C327F836}"/>
              </a:ext>
            </a:extLst>
          </p:cNvPr>
          <p:cNvSpPr/>
          <p:nvPr/>
        </p:nvSpPr>
        <p:spPr>
          <a:xfrm>
            <a:off x="7552266" y="1671126"/>
            <a:ext cx="5949245" cy="267765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class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Cube 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extends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Box{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protected int sides;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Cube(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side) {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super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(side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side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side)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   </a:t>
            </a:r>
            <a:r>
              <a:rPr lang="en-US" sz="1400" dirty="0" err="1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this.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sides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side;</a:t>
            </a:r>
            <a:b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BBB52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@Override</a:t>
            </a:r>
            <a:br>
              <a:rPr lang="en-US" sz="1400" dirty="0">
                <a:solidFill>
                  <a:srgbClr val="BBB52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solidFill>
                  <a:srgbClr val="BBB52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toString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String.</a:t>
            </a:r>
            <a:r>
              <a:rPr lang="en-US" sz="14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format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"Side Length: %d Area: %d"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</a:p>
          <a:p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		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getWidth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getArea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())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F66A10E-5E70-434A-A4B8-E51FEC4F4384}"/>
              </a:ext>
            </a:extLst>
          </p:cNvPr>
          <p:cNvSpPr/>
          <p:nvPr/>
        </p:nvSpPr>
        <p:spPr>
          <a:xfrm>
            <a:off x="474133" y="5777913"/>
            <a:ext cx="6434667" cy="138499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static void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main(String[]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Box bx = 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Box(</a:t>
            </a:r>
            <a:r>
              <a:rPr lang="en-US" sz="14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7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Cube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cb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Cube(</a:t>
            </a:r>
            <a:r>
              <a:rPr lang="en-US" sz="14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</a:t>
            </a:r>
            <a:r>
              <a:rPr lang="en-US" sz="1400" i="1" dirty="0" err="1">
                <a:solidFill>
                  <a:srgbClr val="9876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.println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(bx)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</a:t>
            </a:r>
            <a:r>
              <a:rPr lang="en-US" sz="1400" i="1" dirty="0" err="1">
                <a:solidFill>
                  <a:srgbClr val="9876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.println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cb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8CDA2F1-2D57-6645-AD46-202038CB107B}"/>
              </a:ext>
            </a:extLst>
          </p:cNvPr>
          <p:cNvSpPr/>
          <p:nvPr/>
        </p:nvSpPr>
        <p:spPr>
          <a:xfrm>
            <a:off x="8480776" y="4403764"/>
            <a:ext cx="421075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Width: 10 Height: 12 Length: 7</a:t>
            </a:r>
          </a:p>
          <a:p>
            <a:r>
              <a:rPr lang="en-US" dirty="0"/>
              <a:t>Side Length: 5 Area: 125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F910090-AB71-1746-9942-E0B65207B32F}"/>
              </a:ext>
            </a:extLst>
          </p:cNvPr>
          <p:cNvCxnSpPr/>
          <p:nvPr/>
        </p:nvCxnSpPr>
        <p:spPr>
          <a:xfrm>
            <a:off x="9436100" y="1930400"/>
            <a:ext cx="685800" cy="0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ight Brace 13">
            <a:extLst>
              <a:ext uri="{FF2B5EF4-FFF2-40B4-BE49-F238E27FC236}">
                <a16:creationId xmlns:a16="http://schemas.microsoft.com/office/drawing/2014/main" id="{D99F768D-6615-4A41-8AD3-8514AFFB1E10}"/>
              </a:ext>
            </a:extLst>
          </p:cNvPr>
          <p:cNvSpPr/>
          <p:nvPr/>
        </p:nvSpPr>
        <p:spPr>
          <a:xfrm>
            <a:off x="6908800" y="1798126"/>
            <a:ext cx="508000" cy="3065728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B1C5F96-BE64-A043-AA90-82BA4C0D44C4}"/>
              </a:ext>
            </a:extLst>
          </p:cNvPr>
          <p:cNvCxnSpPr>
            <a:cxnSpLocks/>
          </p:cNvCxnSpPr>
          <p:nvPr/>
        </p:nvCxnSpPr>
        <p:spPr>
          <a:xfrm>
            <a:off x="8470900" y="2567495"/>
            <a:ext cx="2260600" cy="0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93D77F2-380D-BC46-9C02-2E2217143072}"/>
              </a:ext>
            </a:extLst>
          </p:cNvPr>
          <p:cNvCxnSpPr>
            <a:cxnSpLocks/>
          </p:cNvCxnSpPr>
          <p:nvPr/>
        </p:nvCxnSpPr>
        <p:spPr>
          <a:xfrm>
            <a:off x="8010172" y="3239010"/>
            <a:ext cx="921456" cy="0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5790A44-4388-5740-BF20-F0F909D9FE91}"/>
              </a:ext>
            </a:extLst>
          </p:cNvPr>
          <p:cNvSpPr txBox="1"/>
          <p:nvPr/>
        </p:nvSpPr>
        <p:spPr>
          <a:xfrm rot="20731862">
            <a:off x="4293641" y="1951335"/>
            <a:ext cx="12170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Bradley Hand" pitchFamily="2" charset="77"/>
              </a:rPr>
              <a:t>Parent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0C1DF99-3E57-7644-8637-650F206B1286}"/>
              </a:ext>
            </a:extLst>
          </p:cNvPr>
          <p:cNvSpPr txBox="1"/>
          <p:nvPr/>
        </p:nvSpPr>
        <p:spPr>
          <a:xfrm rot="20731862">
            <a:off x="11603577" y="1847619"/>
            <a:ext cx="10390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Bradley Hand" pitchFamily="2" charset="77"/>
              </a:rPr>
              <a:t>Child</a:t>
            </a:r>
          </a:p>
        </p:txBody>
      </p:sp>
    </p:spTree>
    <p:extLst>
      <p:ext uri="{BB962C8B-B14F-4D97-AF65-F5344CB8AC3E}">
        <p14:creationId xmlns:p14="http://schemas.microsoft.com/office/powerpoint/2010/main" val="1354288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/>
      <p:bldP spid="14" grpId="0" animBg="1"/>
      <p:bldP spid="19" grpId="0"/>
      <p:bldP spid="2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DA898-55C4-494C-B923-2504710F1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Class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D78EC2-9F67-E240-B2FA-C686DD2B30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2"/>
            <a:ext cx="7753925" cy="5423344"/>
          </a:xfrm>
        </p:spPr>
        <p:txBody>
          <a:bodyPr/>
          <a:lstStyle/>
          <a:p>
            <a:r>
              <a:rPr lang="en-US" sz="2000" b="1" dirty="0"/>
              <a:t>All</a:t>
            </a:r>
            <a:r>
              <a:rPr lang="en-US" sz="2000" dirty="0"/>
              <a:t> classes in java extend Object</a:t>
            </a:r>
          </a:p>
          <a:p>
            <a:r>
              <a:rPr lang="en-US" sz="2000" b="1" dirty="0"/>
              <a:t>Object </a:t>
            </a:r>
            <a:r>
              <a:rPr lang="en-US" sz="2000" dirty="0"/>
              <a:t>is a type / class </a:t>
            </a:r>
          </a:p>
          <a:p>
            <a:pPr lvl="1"/>
            <a:r>
              <a:rPr lang="en-US" sz="2000" dirty="0"/>
              <a:t>Includes common methods</a:t>
            </a:r>
          </a:p>
          <a:p>
            <a:pPr lvl="1"/>
            <a:r>
              <a:rPr lang="en-US" sz="2000" dirty="0" err="1"/>
              <a:t>toString</a:t>
            </a:r>
            <a:r>
              <a:rPr lang="en-US" sz="2000" dirty="0"/>
              <a:t>()  </a:t>
            </a:r>
          </a:p>
          <a:p>
            <a:pPr lvl="2"/>
            <a:r>
              <a:rPr lang="en-US" sz="2000" dirty="0"/>
              <a:t>returns String of the object</a:t>
            </a:r>
          </a:p>
          <a:p>
            <a:pPr lvl="2"/>
            <a:r>
              <a:rPr lang="en-US" sz="2000" dirty="0"/>
              <a:t>by default memory location (not useful) – should override!</a:t>
            </a:r>
          </a:p>
          <a:p>
            <a:pPr lvl="2"/>
            <a:r>
              <a:rPr lang="en-US" sz="2000" dirty="0" err="1"/>
              <a:t>System.out.println</a:t>
            </a:r>
            <a:r>
              <a:rPr lang="en-US" sz="2000" dirty="0"/>
              <a:t>() – calls </a:t>
            </a:r>
            <a:r>
              <a:rPr lang="en-US" sz="2000" dirty="0" err="1"/>
              <a:t>toString</a:t>
            </a:r>
            <a:r>
              <a:rPr lang="en-US" sz="2000" dirty="0"/>
              <a:t>()</a:t>
            </a:r>
          </a:p>
          <a:p>
            <a:pPr lvl="2"/>
            <a:r>
              <a:rPr lang="en-US" sz="2000" dirty="0"/>
              <a:t>String concatenation calls </a:t>
            </a:r>
            <a:r>
              <a:rPr lang="en-US" sz="2000" dirty="0" err="1"/>
              <a:t>toString</a:t>
            </a:r>
            <a:r>
              <a:rPr lang="en-US" sz="2000" dirty="0"/>
              <a:t>()</a:t>
            </a:r>
          </a:p>
          <a:p>
            <a:pPr lvl="1"/>
            <a:r>
              <a:rPr lang="en-US" sz="2000" dirty="0"/>
              <a:t>equals(Object)</a:t>
            </a:r>
          </a:p>
          <a:p>
            <a:pPr lvl="2"/>
            <a:r>
              <a:rPr lang="en-US" sz="2000" dirty="0"/>
              <a:t>compares memory locations</a:t>
            </a:r>
          </a:p>
          <a:p>
            <a:pPr lvl="2"/>
            <a:r>
              <a:rPr lang="en-US" sz="2000" dirty="0"/>
              <a:t>should usually override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422575-BC63-A342-AE68-9C6CBB8B2631}"/>
              </a:ext>
            </a:extLst>
          </p:cNvPr>
          <p:cNvSpPr txBox="1"/>
          <p:nvPr/>
        </p:nvSpPr>
        <p:spPr>
          <a:xfrm rot="20731862">
            <a:off x="8379205" y="2167235"/>
            <a:ext cx="42979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Bradley Hand" pitchFamily="2" charset="77"/>
              </a:rPr>
              <a:t>Objects are the cells of java</a:t>
            </a:r>
          </a:p>
        </p:txBody>
      </p:sp>
    </p:spTree>
    <p:extLst>
      <p:ext uri="{BB962C8B-B14F-4D97-AF65-F5344CB8AC3E}">
        <p14:creationId xmlns:p14="http://schemas.microsoft.com/office/powerpoint/2010/main" val="602393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68F52-2DA6-9243-A1DA-BC29E7BEA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Revisiting Scope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E5E1A7-90FB-344C-B636-B46CD6ACE69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6560125" cy="4684680"/>
          </a:xfrm>
        </p:spPr>
        <p:txBody>
          <a:bodyPr/>
          <a:lstStyle/>
          <a:p>
            <a:r>
              <a:rPr lang="en-US" sz="2000" dirty="0"/>
              <a:t>public </a:t>
            </a:r>
          </a:p>
          <a:p>
            <a:pPr lvl="1"/>
            <a:r>
              <a:rPr lang="en-US" sz="2000" dirty="0"/>
              <a:t>Everyone has access</a:t>
            </a:r>
          </a:p>
          <a:p>
            <a:r>
              <a:rPr lang="en-US" sz="2000" dirty="0"/>
              <a:t>private</a:t>
            </a:r>
          </a:p>
          <a:p>
            <a:pPr lvl="1"/>
            <a:r>
              <a:rPr lang="en-US" sz="2000" dirty="0"/>
              <a:t>Only the class has access</a:t>
            </a:r>
          </a:p>
          <a:p>
            <a:pPr lvl="1"/>
            <a:r>
              <a:rPr lang="en-US" sz="2000" dirty="0"/>
              <a:t>This means child classes – can’t access private!</a:t>
            </a:r>
          </a:p>
          <a:p>
            <a:r>
              <a:rPr lang="en-US" sz="2000" dirty="0"/>
              <a:t>protected</a:t>
            </a:r>
          </a:p>
          <a:p>
            <a:pPr lvl="1"/>
            <a:r>
              <a:rPr lang="en-US" sz="2000" dirty="0"/>
              <a:t>child class has access only</a:t>
            </a:r>
          </a:p>
          <a:p>
            <a:r>
              <a:rPr lang="en-US" sz="2000" dirty="0"/>
              <a:t>&lt;blank/omitted&gt;</a:t>
            </a:r>
          </a:p>
          <a:p>
            <a:pPr lvl="1"/>
            <a:r>
              <a:rPr lang="en-US" sz="2000" dirty="0"/>
              <a:t>package and children have access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6BEF202-CD9C-694E-A69F-7B80D12E358A}"/>
              </a:ext>
            </a:extLst>
          </p:cNvPr>
          <p:cNvSpPr/>
          <p:nvPr/>
        </p:nvSpPr>
        <p:spPr>
          <a:xfrm>
            <a:off x="7240280" y="1353626"/>
            <a:ext cx="5949245" cy="181588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class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SuperCube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extends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Cube{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BBB52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@Override</a:t>
            </a:r>
            <a:endParaRPr lang="en-US" sz="1400" dirty="0">
              <a:solidFill>
                <a:srgbClr val="CC783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public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int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getArea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	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width*width*length*length*height;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}</a:t>
            </a:r>
          </a:p>
          <a:p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A297E05-8B14-3041-834E-2F61EB0FF0F0}"/>
              </a:ext>
            </a:extLst>
          </p:cNvPr>
          <p:cNvSpPr/>
          <p:nvPr/>
        </p:nvSpPr>
        <p:spPr>
          <a:xfrm>
            <a:off x="7240280" y="3169508"/>
            <a:ext cx="5949245" cy="181588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class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SuperCube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extends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Cube{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BBB52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@Override</a:t>
            </a:r>
            <a:endParaRPr lang="en-US" sz="1400" dirty="0">
              <a:solidFill>
                <a:srgbClr val="CC783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public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int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getArea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	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sides * 5;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}</a:t>
            </a:r>
          </a:p>
          <a:p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44611F-25AA-0D4B-8111-A4472209120D}"/>
              </a:ext>
            </a:extLst>
          </p:cNvPr>
          <p:cNvSpPr/>
          <p:nvPr/>
        </p:nvSpPr>
        <p:spPr>
          <a:xfrm rot="20133363">
            <a:off x="11390710" y="2293803"/>
            <a:ext cx="152638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  <a:latin typeface="Bradley Hand" pitchFamily="2" charset="77"/>
              </a:rPr>
              <a:t>Not Allowed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47C3232-5B79-2343-A133-6DA40B5CECE2}"/>
              </a:ext>
            </a:extLst>
          </p:cNvPr>
          <p:cNvSpPr/>
          <p:nvPr/>
        </p:nvSpPr>
        <p:spPr>
          <a:xfrm rot="20133363">
            <a:off x="11622343" y="4011970"/>
            <a:ext cx="106311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Bradley Hand" pitchFamily="2" charset="77"/>
              </a:rPr>
              <a:t>Allowed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419FAC-8D41-B542-903D-8215106F4896}"/>
              </a:ext>
            </a:extLst>
          </p:cNvPr>
          <p:cNvSpPr txBox="1"/>
          <p:nvPr/>
        </p:nvSpPr>
        <p:spPr>
          <a:xfrm>
            <a:off x="9122702" y="2680540"/>
            <a:ext cx="1092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private!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9DFADEB-0E9E-7246-BE12-F40CE3FAD0DA}"/>
              </a:ext>
            </a:extLst>
          </p:cNvPr>
          <p:cNvCxnSpPr/>
          <p:nvPr/>
        </p:nvCxnSpPr>
        <p:spPr>
          <a:xfrm flipH="1" flipV="1">
            <a:off x="8762207" y="2493858"/>
            <a:ext cx="889793" cy="1731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CFADF1D-B95F-4646-808F-4EF4C8218A18}"/>
              </a:ext>
            </a:extLst>
          </p:cNvPr>
          <p:cNvSpPr txBox="1"/>
          <p:nvPr/>
        </p:nvSpPr>
        <p:spPr>
          <a:xfrm>
            <a:off x="9152204" y="4585280"/>
            <a:ext cx="15030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protected!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6940040-A4D6-294F-A916-87FD856FCDF7}"/>
              </a:ext>
            </a:extLst>
          </p:cNvPr>
          <p:cNvCxnSpPr>
            <a:cxnSpLocks/>
          </p:cNvCxnSpPr>
          <p:nvPr/>
        </p:nvCxnSpPr>
        <p:spPr>
          <a:xfrm flipH="1" flipV="1">
            <a:off x="8762207" y="4288544"/>
            <a:ext cx="919296" cy="3720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8376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03104-1407-1C41-B43E-DCB96FDAA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5" y="22013"/>
            <a:ext cx="12561453" cy="1015663"/>
          </a:xfrm>
        </p:spPr>
        <p:txBody>
          <a:bodyPr/>
          <a:lstStyle/>
          <a:p>
            <a:r>
              <a:rPr lang="en-US" dirty="0"/>
              <a:t>Inheritance is Polymorphic!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958EE0-B31E-BA49-9C67-068BEED827B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3" y="1005527"/>
            <a:ext cx="12427525" cy="2453300"/>
          </a:xfrm>
        </p:spPr>
        <p:txBody>
          <a:bodyPr/>
          <a:lstStyle/>
          <a:p>
            <a:r>
              <a:rPr lang="en-US" sz="2000" dirty="0"/>
              <a:t>Substitution principle states that you can always use a subclass object when a superclass object is expected.</a:t>
            </a:r>
          </a:p>
          <a:p>
            <a:r>
              <a:rPr lang="en-US" sz="2000" dirty="0"/>
              <a:t>Children may appear to be their parents!</a:t>
            </a:r>
          </a:p>
          <a:p>
            <a:r>
              <a:rPr lang="en-US" sz="2000" dirty="0"/>
              <a:t>Define a data structure of the parent type and you can store parent and children types!</a:t>
            </a:r>
          </a:p>
          <a:p>
            <a:r>
              <a:rPr lang="en-US" sz="2000" dirty="0"/>
              <a:t>Calls correct class!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1B9CCD4-5A3F-314B-BB14-C222AC63FA98}"/>
              </a:ext>
            </a:extLst>
          </p:cNvPr>
          <p:cNvSpPr/>
          <p:nvPr/>
        </p:nvSpPr>
        <p:spPr>
          <a:xfrm>
            <a:off x="762000" y="3481269"/>
            <a:ext cx="5740400" cy="286232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C7832"/>
                </a:solidFill>
              </a:rPr>
              <a:t>public static void </a:t>
            </a:r>
            <a:r>
              <a:rPr lang="en-US" dirty="0">
                <a:solidFill>
                  <a:srgbClr val="FFC66D"/>
                </a:solidFill>
              </a:rPr>
              <a:t>main</a:t>
            </a:r>
            <a:r>
              <a:rPr lang="en-US" dirty="0"/>
              <a:t>(String[] </a:t>
            </a:r>
            <a:r>
              <a:rPr lang="en-US" dirty="0" err="1"/>
              <a:t>args</a:t>
            </a:r>
            <a:r>
              <a:rPr lang="en-US" dirty="0"/>
              <a:t>) {</a:t>
            </a:r>
            <a:br>
              <a:rPr lang="en-US" dirty="0"/>
            </a:br>
            <a:r>
              <a:rPr lang="en-US" dirty="0"/>
              <a:t>    Box bx = </a:t>
            </a:r>
            <a:r>
              <a:rPr lang="en-US" dirty="0">
                <a:solidFill>
                  <a:srgbClr val="CC7832"/>
                </a:solidFill>
              </a:rPr>
              <a:t>new </a:t>
            </a:r>
            <a:r>
              <a:rPr lang="en-US" dirty="0"/>
              <a:t>Box(</a:t>
            </a:r>
            <a:r>
              <a:rPr lang="en-US" dirty="0">
                <a:solidFill>
                  <a:srgbClr val="6897BB"/>
                </a:solidFill>
              </a:rPr>
              <a:t>10</a:t>
            </a:r>
            <a:r>
              <a:rPr lang="en-US" dirty="0">
                <a:solidFill>
                  <a:srgbClr val="CC7832"/>
                </a:solidFill>
              </a:rPr>
              <a:t>, </a:t>
            </a:r>
            <a:r>
              <a:rPr lang="en-US" dirty="0">
                <a:solidFill>
                  <a:srgbClr val="6897BB"/>
                </a:solidFill>
              </a:rPr>
              <a:t>12</a:t>
            </a:r>
            <a:r>
              <a:rPr lang="en-US" dirty="0">
                <a:solidFill>
                  <a:srgbClr val="CC7832"/>
                </a:solidFill>
              </a:rPr>
              <a:t>, </a:t>
            </a:r>
            <a:r>
              <a:rPr lang="en-US" dirty="0">
                <a:solidFill>
                  <a:srgbClr val="6897BB"/>
                </a:solidFill>
              </a:rPr>
              <a:t>7</a:t>
            </a:r>
            <a:r>
              <a:rPr lang="en-US" dirty="0"/>
              <a:t>)</a:t>
            </a:r>
            <a:r>
              <a:rPr lang="en-US" dirty="0">
                <a:solidFill>
                  <a:srgbClr val="CC7832"/>
                </a:solidFill>
              </a:rPr>
              <a:t>;</a:t>
            </a:r>
            <a:br>
              <a:rPr lang="en-US" dirty="0">
                <a:solidFill>
                  <a:srgbClr val="CC7832"/>
                </a:solidFill>
              </a:rPr>
            </a:br>
            <a:r>
              <a:rPr lang="en-US" dirty="0">
                <a:solidFill>
                  <a:srgbClr val="CC7832"/>
                </a:solidFill>
              </a:rPr>
              <a:t>    </a:t>
            </a:r>
            <a:r>
              <a:rPr lang="en-US" dirty="0"/>
              <a:t>Cube </a:t>
            </a:r>
            <a:r>
              <a:rPr lang="en-US" dirty="0" err="1"/>
              <a:t>cb</a:t>
            </a:r>
            <a:r>
              <a:rPr lang="en-US" dirty="0"/>
              <a:t> = </a:t>
            </a:r>
            <a:r>
              <a:rPr lang="en-US" dirty="0">
                <a:solidFill>
                  <a:srgbClr val="CC7832"/>
                </a:solidFill>
              </a:rPr>
              <a:t>new </a:t>
            </a:r>
            <a:r>
              <a:rPr lang="en-US" dirty="0"/>
              <a:t>Cube(</a:t>
            </a:r>
            <a:r>
              <a:rPr lang="en-US" dirty="0">
                <a:solidFill>
                  <a:srgbClr val="6897BB"/>
                </a:solidFill>
              </a:rPr>
              <a:t>5</a:t>
            </a:r>
            <a:r>
              <a:rPr lang="en-US" dirty="0"/>
              <a:t>)</a:t>
            </a:r>
            <a:r>
              <a:rPr lang="en-US" dirty="0">
                <a:solidFill>
                  <a:srgbClr val="CC7832"/>
                </a:solidFill>
              </a:rPr>
              <a:t>;</a:t>
            </a:r>
          </a:p>
          <a:p>
            <a:r>
              <a:rPr lang="en-US" dirty="0">
                <a:solidFill>
                  <a:srgbClr val="CC7832"/>
                </a:solidFill>
              </a:rPr>
              <a:t>   </a:t>
            </a:r>
          </a:p>
          <a:p>
            <a:r>
              <a:rPr lang="en-US" dirty="0">
                <a:solidFill>
                  <a:srgbClr val="CC7832"/>
                </a:solidFill>
              </a:rPr>
              <a:t>    </a:t>
            </a:r>
            <a:r>
              <a:rPr lang="en-US" dirty="0" err="1"/>
              <a:t>ArrayList</a:t>
            </a:r>
            <a:r>
              <a:rPr lang="en-US" dirty="0"/>
              <a:t>&lt;Box&gt; boxes = new </a:t>
            </a:r>
            <a:r>
              <a:rPr lang="en-US" dirty="0" err="1"/>
              <a:t>ArrayList</a:t>
            </a:r>
            <a:r>
              <a:rPr lang="en-US" dirty="0"/>
              <a:t>&lt;&gt;();</a:t>
            </a:r>
            <a:br>
              <a:rPr lang="en-US" dirty="0">
                <a:solidFill>
                  <a:srgbClr val="CC7832"/>
                </a:solidFill>
              </a:rPr>
            </a:br>
            <a:r>
              <a:rPr lang="en-US" dirty="0">
                <a:solidFill>
                  <a:srgbClr val="CC7832"/>
                </a:solidFill>
              </a:rPr>
              <a:t>    </a:t>
            </a:r>
            <a:r>
              <a:rPr lang="en-US" dirty="0" err="1"/>
              <a:t>boxes.add</a:t>
            </a:r>
            <a:r>
              <a:rPr lang="en-US" dirty="0"/>
              <a:t>(bx)</a:t>
            </a:r>
            <a:r>
              <a:rPr lang="en-US" dirty="0">
                <a:solidFill>
                  <a:srgbClr val="CC7832"/>
                </a:solidFill>
              </a:rPr>
              <a:t>;</a:t>
            </a:r>
            <a:br>
              <a:rPr lang="en-US" dirty="0">
                <a:solidFill>
                  <a:srgbClr val="CC7832"/>
                </a:solidFill>
              </a:rPr>
            </a:br>
            <a:r>
              <a:rPr lang="en-US" dirty="0">
                <a:solidFill>
                  <a:srgbClr val="CC7832"/>
                </a:solidFill>
              </a:rPr>
              <a:t>    </a:t>
            </a:r>
            <a:r>
              <a:rPr lang="en-US" dirty="0" err="1"/>
              <a:t>boxes.add</a:t>
            </a:r>
            <a:r>
              <a:rPr lang="en-US" dirty="0"/>
              <a:t>(</a:t>
            </a:r>
            <a:r>
              <a:rPr lang="en-US" dirty="0" err="1"/>
              <a:t>cb</a:t>
            </a:r>
            <a:r>
              <a:rPr lang="en-US" dirty="0"/>
              <a:t>)</a:t>
            </a:r>
            <a:r>
              <a:rPr lang="en-US" dirty="0">
                <a:solidFill>
                  <a:srgbClr val="CC7832"/>
                </a:solidFill>
              </a:rPr>
              <a:t>;</a:t>
            </a:r>
            <a:br>
              <a:rPr lang="en-US" dirty="0">
                <a:solidFill>
                  <a:srgbClr val="CC7832"/>
                </a:solidFill>
              </a:rPr>
            </a:br>
            <a:r>
              <a:rPr lang="en-US" dirty="0">
                <a:solidFill>
                  <a:srgbClr val="CC7832"/>
                </a:solidFill>
              </a:rPr>
              <a:t>    </a:t>
            </a:r>
            <a:r>
              <a:rPr lang="en-US" dirty="0" err="1"/>
              <a:t>System.</a:t>
            </a:r>
            <a:r>
              <a:rPr lang="en-US" i="1" dirty="0" err="1">
                <a:solidFill>
                  <a:srgbClr val="9876AA"/>
                </a:solidFill>
              </a:rPr>
              <a:t>out</a:t>
            </a:r>
            <a:r>
              <a:rPr lang="en-US" dirty="0" err="1"/>
              <a:t>.println</a:t>
            </a:r>
            <a:r>
              <a:rPr lang="en-US" dirty="0"/>
              <a:t>(boxes)</a:t>
            </a:r>
            <a:r>
              <a:rPr lang="en-US" dirty="0">
                <a:solidFill>
                  <a:srgbClr val="CC7832"/>
                </a:solidFill>
              </a:rPr>
              <a:t>;</a:t>
            </a:r>
            <a:br>
              <a:rPr lang="en-US" dirty="0">
                <a:solidFill>
                  <a:srgbClr val="CC7832"/>
                </a:solidFill>
              </a:rPr>
            </a:br>
            <a:r>
              <a:rPr lang="en-US" dirty="0"/>
              <a:t>}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ED21099-C903-6947-A46F-8B890F25F69B}"/>
              </a:ext>
            </a:extLst>
          </p:cNvPr>
          <p:cNvSpPr/>
          <p:nvPr/>
        </p:nvSpPr>
        <p:spPr>
          <a:xfrm>
            <a:off x="475093" y="6343591"/>
            <a:ext cx="674601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[Width: 10 Height: 12 Length: 7, Side Length: 5 Area: 125]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0EBAD9C-F0A9-BC41-861D-9B7E8D423A00}"/>
              </a:ext>
            </a:extLst>
          </p:cNvPr>
          <p:cNvSpPr txBox="1"/>
          <p:nvPr/>
        </p:nvSpPr>
        <p:spPr>
          <a:xfrm>
            <a:off x="1168400" y="6850762"/>
            <a:ext cx="15808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Box </a:t>
            </a:r>
            <a:r>
              <a:rPr lang="en-US" dirty="0" err="1"/>
              <a:t>toString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75B20D2-816E-F549-AAE0-15A1BD762EFE}"/>
              </a:ext>
            </a:extLst>
          </p:cNvPr>
          <p:cNvSpPr txBox="1"/>
          <p:nvPr/>
        </p:nvSpPr>
        <p:spPr>
          <a:xfrm>
            <a:off x="4470400" y="6853493"/>
            <a:ext cx="17524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Cube </a:t>
            </a:r>
            <a:r>
              <a:rPr lang="en-US" dirty="0" err="1"/>
              <a:t>toString</a:t>
            </a:r>
            <a:endParaRPr lang="en-US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85349B9A-CA81-7B4E-8DF2-C45135212713}"/>
              </a:ext>
            </a:extLst>
          </p:cNvPr>
          <p:cNvSpPr txBox="1">
            <a:spLocks/>
          </p:cNvSpPr>
          <p:nvPr/>
        </p:nvSpPr>
        <p:spPr>
          <a:xfrm>
            <a:off x="8178802" y="3458827"/>
            <a:ext cx="5010725" cy="2822632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>
            <a:lvl1pPr marL="524712" indent="-524712" algn="l" defTabSz="69961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 sz="18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1pPr>
            <a:lvl2pPr marL="1136875" indent="-437261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2pPr>
            <a:lvl3pPr marL="1749040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3pPr>
            <a:lvl4pPr marL="2448655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4pPr>
            <a:lvl5pPr marL="3148272" indent="-349807" algn="l" defTabSz="699614" rtl="0" eaLnBrk="1" latinLnBrk="0" hangingPunct="1">
              <a:spcBef>
                <a:spcPct val="20000"/>
              </a:spcBef>
              <a:buFont typeface="Arial"/>
              <a:buChar char="»"/>
              <a:defRPr sz="1648" b="0" kern="1200">
                <a:solidFill>
                  <a:srgbClr val="092529"/>
                </a:solidFill>
                <a:latin typeface="Franklin Gothic Book" charset="0"/>
                <a:ea typeface="Franklin Gothic Book" charset="0"/>
                <a:cs typeface="Franklin Gothic Book" charset="0"/>
              </a:defRPr>
            </a:lvl5pPr>
            <a:lvl6pPr marL="3847888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547505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247119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946736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Pretty cool</a:t>
            </a:r>
          </a:p>
          <a:p>
            <a:r>
              <a:rPr lang="en-US" sz="2000" dirty="0"/>
              <a:t>Will learn more after Exam 2</a:t>
            </a:r>
          </a:p>
          <a:p>
            <a:r>
              <a:rPr lang="en-US" sz="2000" b="1" dirty="0"/>
              <a:t>Take away: </a:t>
            </a:r>
          </a:p>
          <a:p>
            <a:pPr lvl="1"/>
            <a:r>
              <a:rPr lang="en-US" sz="2000" dirty="0"/>
              <a:t>inheritance is DRY</a:t>
            </a:r>
          </a:p>
          <a:p>
            <a:pPr lvl="1"/>
            <a:r>
              <a:rPr lang="en-US" sz="2000" dirty="0"/>
              <a:t>inheritance lets </a:t>
            </a:r>
            <a:r>
              <a:rPr lang="en-US" sz="2000" b="1" dirty="0"/>
              <a:t>children</a:t>
            </a:r>
            <a:r>
              <a:rPr lang="en-US" sz="2000" dirty="0"/>
              <a:t> use methods from parent</a:t>
            </a:r>
          </a:p>
        </p:txBody>
      </p:sp>
    </p:spTree>
    <p:extLst>
      <p:ext uri="{BB962C8B-B14F-4D97-AF65-F5344CB8AC3E}">
        <p14:creationId xmlns:p14="http://schemas.microsoft.com/office/powerpoint/2010/main" val="1733493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  <p:bldP spid="2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19AD8F2-D5DB-A84B-A5B3-F7935E3E6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861" y="171136"/>
            <a:ext cx="5642096" cy="916848"/>
          </a:xfrm>
        </p:spPr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A0DBC1-29A7-4498-B9AA-9B174D0FEC3E}"/>
              </a:ext>
            </a:extLst>
          </p:cNvPr>
          <p:cNvSpPr txBox="1"/>
          <p:nvPr/>
        </p:nvSpPr>
        <p:spPr>
          <a:xfrm>
            <a:off x="230197" y="1239322"/>
            <a:ext cx="9746001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TODO Reminders:</a:t>
            </a:r>
          </a:p>
          <a:p>
            <a:pPr marL="0" marR="0" lvl="0" indent="0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  <a:p>
            <a:pPr marL="0" marR="0" lvl="0" indent="0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Readings are due </a:t>
            </a: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before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lecture</a:t>
            </a:r>
          </a:p>
          <a:p>
            <a:pPr marL="0" marR="0" lvl="0" indent="0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  <a:p>
            <a:pPr marL="431797" marR="0" lvl="0" indent="-431797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Reading 14 (zybooks) – you should have already done that </a:t>
            </a: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Wingdings" panose="05000000000000000000" pitchFamily="2" charset="2"/>
              </a:rPr>
              <a:t></a:t>
            </a:r>
          </a:p>
          <a:p>
            <a:pPr marL="431797" marR="0" lvl="0" indent="-431797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Lab 09 – go to your lab to have your participation points</a:t>
            </a:r>
          </a:p>
          <a:p>
            <a:pPr marL="431797" marR="0" lvl="0" indent="-431797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Reading 15 (zyBooks) – you should have already done that </a:t>
            </a: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Arial"/>
                <a:sym typeface="Wingdings" panose="05000000000000000000" pitchFamily="2" charset="2"/>
              </a:rPr>
              <a:t></a:t>
            </a:r>
            <a:endParaRPr kumimoji="0" lang="en-US" sz="2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  <a:p>
            <a:pPr marL="431797" marR="0" lvl="0" indent="-431797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Lab 10 – go to your lab to have your participation points</a:t>
            </a:r>
          </a:p>
          <a:p>
            <a:pPr marL="431797" indent="-431797" defTabSz="1381750"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Reading 16 (</a:t>
            </a:r>
            <a:r>
              <a:rPr kumimoji="0" lang="en-US" sz="2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zybooks</a:t>
            </a: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) </a:t>
            </a:r>
            <a:r>
              <a:rPr lang="en-US" sz="2600" kern="0" dirty="0">
                <a:solidFill>
                  <a:srgbClr val="000000"/>
                </a:solidFill>
                <a:cs typeface="Arial"/>
                <a:sym typeface="Arial"/>
              </a:rPr>
              <a:t>– you should have already done that </a:t>
            </a:r>
            <a:r>
              <a:rPr lang="en-US" sz="2600" kern="0" dirty="0">
                <a:solidFill>
                  <a:srgbClr val="000000"/>
                </a:solidFill>
                <a:cs typeface="Arial"/>
                <a:sym typeface="Wingdings" panose="05000000000000000000" pitchFamily="2" charset="2"/>
              </a:rPr>
              <a:t></a:t>
            </a:r>
            <a:endParaRPr lang="en-US" sz="2600" kern="0" dirty="0">
              <a:solidFill>
                <a:srgbClr val="000000"/>
              </a:solidFill>
              <a:cs typeface="Arial"/>
              <a:sym typeface="Arial"/>
            </a:endParaRPr>
          </a:p>
          <a:p>
            <a:pPr marR="0" lvl="0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endParaRPr kumimoji="0" lang="en-US" sz="2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  <a:p>
            <a:pPr marL="431797" marR="0" lvl="0" indent="-431797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RPA 7 – remember to do it by Sunday </a:t>
            </a:r>
            <a:r>
              <a:rPr lang="en-US" sz="26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or earlier to have your Exam’s module open!</a:t>
            </a:r>
            <a:endParaRPr kumimoji="0" lang="en-US" sz="2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  <a:p>
            <a:pPr marL="431797" marR="0" lvl="0" indent="-431797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  <a:p>
            <a:pPr marL="0" marR="0" lvl="0" indent="0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Keep practicing your RPAs in a spaced and mixed manner </a:t>
            </a: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Wingdings" panose="05000000000000000000" pitchFamily="2" charset="2"/>
              </a:rPr>
              <a:t></a:t>
            </a:r>
            <a:endParaRPr kumimoji="0" lang="en-US" sz="2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494937-C0C7-4ABC-A6FF-48F67C26DCCE}"/>
              </a:ext>
            </a:extLst>
          </p:cNvPr>
          <p:cNvSpPr txBox="1"/>
          <p:nvPr/>
        </p:nvSpPr>
        <p:spPr>
          <a:xfrm>
            <a:off x="7664644" y="96732"/>
            <a:ext cx="2623491" cy="19389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5092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NEXT WEEK</a:t>
            </a:r>
          </a:p>
          <a:p>
            <a:pPr marL="0" marR="0" lvl="0" indent="0" algn="l" defTabSz="5092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Exam 2</a:t>
            </a:r>
          </a:p>
          <a:p>
            <a:pPr marL="0" marR="0" lvl="0" indent="0" algn="l" defTabSz="5092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0" marR="0" lvl="0" indent="0" algn="l" defTabSz="5092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Don’t procrastinate</a:t>
            </a:r>
          </a:p>
          <a:p>
            <a:pPr marL="0" marR="0" lvl="0" indent="0" algn="l" defTabSz="5092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and catch up if you need!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4CD52E7-9878-46B0-B322-12FDC9581986}"/>
              </a:ext>
            </a:extLst>
          </p:cNvPr>
          <p:cNvSpPr/>
          <p:nvPr/>
        </p:nvSpPr>
        <p:spPr>
          <a:xfrm>
            <a:off x="10463151" y="3256558"/>
            <a:ext cx="3470822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600" dirty="0">
                <a:solidFill>
                  <a:srgbClr val="000000"/>
                </a:solidFill>
              </a:rPr>
              <a:t>https://www.ellevatenetwork.com/articles/8013-inspirational-quotes-from-black-women-pioneers</a:t>
            </a:r>
            <a:endParaRPr kumimoji="0" lang="en-US" sz="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pic>
        <p:nvPicPr>
          <p:cNvPr id="1030" name="Picture 6" descr="Madam C.J. Walker Quote">
            <a:extLst>
              <a:ext uri="{FF2B5EF4-FFF2-40B4-BE49-F238E27FC236}">
                <a16:creationId xmlns:a16="http://schemas.microsoft.com/office/drawing/2014/main" id="{09C80CDA-F041-4168-BFBD-3B06B25C39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7475" y="0"/>
            <a:ext cx="3222171" cy="3222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8CB7BA7-C9D5-4931-818B-9924E5A5A5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1787058"/>
              </p:ext>
            </p:extLst>
          </p:nvPr>
        </p:nvGraphicFramePr>
        <p:xfrm>
          <a:off x="10025176" y="4145454"/>
          <a:ext cx="3671207" cy="3097098"/>
        </p:xfrm>
        <a:graphic>
          <a:graphicData uri="http://schemas.openxmlformats.org/drawingml/2006/table">
            <a:tbl>
              <a:tblPr/>
              <a:tblGrid>
                <a:gridCol w="1197995">
                  <a:extLst>
                    <a:ext uri="{9D8B030D-6E8A-4147-A177-3AD203B41FA5}">
                      <a16:colId xmlns:a16="http://schemas.microsoft.com/office/drawing/2014/main" val="3463123554"/>
                    </a:ext>
                  </a:extLst>
                </a:gridCol>
                <a:gridCol w="2473212">
                  <a:extLst>
                    <a:ext uri="{9D8B030D-6E8A-4147-A177-3AD203B41FA5}">
                      <a16:colId xmlns:a16="http://schemas.microsoft.com/office/drawing/2014/main" val="378576746"/>
                    </a:ext>
                  </a:extLst>
                </a:gridCol>
              </a:tblGrid>
              <a:tr h="289830">
                <a:tc>
                  <a:txBody>
                    <a:bodyPr/>
                    <a:lstStyle/>
                    <a:p>
                      <a:pPr algn="l"/>
                      <a:r>
                        <a:rPr lang="en-US" sz="1700">
                          <a:solidFill>
                            <a:srgbClr val="000000"/>
                          </a:solidFill>
                          <a:effectLst/>
                        </a:rPr>
                        <a:t>Day</a:t>
                      </a:r>
                    </a:p>
                  </a:txBody>
                  <a:tcPr marL="15681" marR="15681" marT="15681" marB="15681" anchor="ctr">
                    <a:lnL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dirty="0">
                          <a:solidFill>
                            <a:srgbClr val="000000"/>
                          </a:solidFill>
                          <a:effectLst/>
                        </a:rPr>
                        <a:t>Time : Room</a:t>
                      </a:r>
                    </a:p>
                  </a:txBody>
                  <a:tcPr marL="15681" marR="15681" marT="15681" marB="15681" anchor="ctr">
                    <a:lnL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7578678"/>
                  </a:ext>
                </a:extLst>
              </a:tr>
              <a:tr h="548296">
                <a:tc>
                  <a:txBody>
                    <a:bodyPr/>
                    <a:lstStyle/>
                    <a:p>
                      <a:r>
                        <a:rPr lang="en-US" sz="1700">
                          <a:effectLst/>
                        </a:rPr>
                        <a:t>Monday</a:t>
                      </a:r>
                    </a:p>
                  </a:txBody>
                  <a:tcPr marL="15681" marR="15681" marT="15681" marB="15681" anchor="ctr">
                    <a:lnL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>
                          <a:effectLst/>
                        </a:rPr>
                        <a:t>2 PM - 5 PM : CSB 120</a:t>
                      </a:r>
                    </a:p>
                  </a:txBody>
                  <a:tcPr marL="15681" marR="15681" marT="15681" marB="15681" anchor="ctr">
                    <a:lnL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2848274"/>
                  </a:ext>
                </a:extLst>
              </a:tr>
              <a:tr h="289830">
                <a:tc>
                  <a:txBody>
                    <a:bodyPr/>
                    <a:lstStyle/>
                    <a:p>
                      <a:r>
                        <a:rPr lang="en-US" sz="1700">
                          <a:effectLst/>
                        </a:rPr>
                        <a:t>Tuesday</a:t>
                      </a:r>
                    </a:p>
                  </a:txBody>
                  <a:tcPr marL="15681" marR="15681" marT="15681" marB="15681" anchor="ctr">
                    <a:lnL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>
                          <a:effectLst/>
                        </a:rPr>
                        <a:t>6 PM - 8 PM : Teams</a:t>
                      </a:r>
                    </a:p>
                  </a:txBody>
                  <a:tcPr marL="15681" marR="15681" marT="15681" marB="15681" anchor="ctr">
                    <a:lnL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786881"/>
                  </a:ext>
                </a:extLst>
              </a:tr>
              <a:tr h="548296">
                <a:tc>
                  <a:txBody>
                    <a:bodyPr/>
                    <a:lstStyle/>
                    <a:p>
                      <a:r>
                        <a:rPr lang="en-US" sz="1700">
                          <a:effectLst/>
                        </a:rPr>
                        <a:t>Wednesday</a:t>
                      </a:r>
                    </a:p>
                  </a:txBody>
                  <a:tcPr marL="15681" marR="15681" marT="15681" marB="15681" anchor="ctr">
                    <a:lnL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>
                          <a:effectLst/>
                        </a:rPr>
                        <a:t>3 PM - 5 PM : CSB 120</a:t>
                      </a:r>
                    </a:p>
                  </a:txBody>
                  <a:tcPr marL="15681" marR="15681" marT="15681" marB="15681" anchor="ctr">
                    <a:lnL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902362"/>
                  </a:ext>
                </a:extLst>
              </a:tr>
              <a:tr h="289830">
                <a:tc>
                  <a:txBody>
                    <a:bodyPr/>
                    <a:lstStyle/>
                    <a:p>
                      <a:r>
                        <a:rPr lang="en-US" sz="1700">
                          <a:effectLst/>
                        </a:rPr>
                        <a:t>Thursday</a:t>
                      </a:r>
                    </a:p>
                  </a:txBody>
                  <a:tcPr marL="15681" marR="15681" marT="15681" marB="15681" anchor="ctr">
                    <a:lnL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>
                          <a:effectLst/>
                        </a:rPr>
                        <a:t>6 PM - 8 PM : Teams</a:t>
                      </a:r>
                    </a:p>
                  </a:txBody>
                  <a:tcPr marL="15681" marR="15681" marT="15681" marB="15681" anchor="ctr">
                    <a:lnL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5508035"/>
                  </a:ext>
                </a:extLst>
              </a:tr>
              <a:tr h="548296">
                <a:tc>
                  <a:txBody>
                    <a:bodyPr/>
                    <a:lstStyle/>
                    <a:p>
                      <a:r>
                        <a:rPr lang="en-US" sz="1700">
                          <a:effectLst/>
                        </a:rPr>
                        <a:t>Friday</a:t>
                      </a:r>
                    </a:p>
                  </a:txBody>
                  <a:tcPr marL="15681" marR="15681" marT="15681" marB="15681" anchor="ctr">
                    <a:lnL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>
                          <a:effectLst/>
                        </a:rPr>
                        <a:t>3 PM - 5 PM : CSB 120</a:t>
                      </a:r>
                    </a:p>
                  </a:txBody>
                  <a:tcPr marL="15681" marR="15681" marT="15681" marB="15681" anchor="ctr">
                    <a:lnL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2220127"/>
                  </a:ext>
                </a:extLst>
              </a:tr>
              <a:tr h="289830">
                <a:tc>
                  <a:txBody>
                    <a:bodyPr/>
                    <a:lstStyle/>
                    <a:p>
                      <a:r>
                        <a:rPr lang="en-US" sz="1700">
                          <a:effectLst/>
                        </a:rPr>
                        <a:t>Saturday</a:t>
                      </a:r>
                    </a:p>
                  </a:txBody>
                  <a:tcPr marL="15681" marR="15681" marT="15681" marB="15681" anchor="ctr">
                    <a:lnL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>
                          <a:effectLst/>
                        </a:rPr>
                        <a:t>12 PM - 4 PM : Teams</a:t>
                      </a:r>
                    </a:p>
                  </a:txBody>
                  <a:tcPr marL="15681" marR="15681" marT="15681" marB="15681" anchor="ctr">
                    <a:lnL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4499503"/>
                  </a:ext>
                </a:extLst>
              </a:tr>
              <a:tr h="289830">
                <a:tc>
                  <a:txBody>
                    <a:bodyPr/>
                    <a:lstStyle/>
                    <a:p>
                      <a:r>
                        <a:rPr lang="en-US" sz="1700">
                          <a:effectLst/>
                        </a:rPr>
                        <a:t>Sunday</a:t>
                      </a:r>
                    </a:p>
                  </a:txBody>
                  <a:tcPr marL="15681" marR="15681" marT="15681" marB="15681" anchor="ctr">
                    <a:lnL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>
                          <a:effectLst/>
                        </a:rPr>
                        <a:t>12 PM - 4 PM : Teams</a:t>
                      </a:r>
                    </a:p>
                  </a:txBody>
                  <a:tcPr marL="15681" marR="15681" marT="15681" marB="15681" anchor="ctr">
                    <a:lnL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891905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76BB3E1-5623-474B-A458-C2159FA9FFB5}"/>
              </a:ext>
            </a:extLst>
          </p:cNvPr>
          <p:cNvSpPr txBox="1"/>
          <p:nvPr/>
        </p:nvSpPr>
        <p:spPr>
          <a:xfrm flipH="1">
            <a:off x="9976198" y="3686145"/>
            <a:ext cx="24449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Help Desk</a:t>
            </a:r>
          </a:p>
        </p:txBody>
      </p:sp>
    </p:spTree>
    <p:extLst>
      <p:ext uri="{BB962C8B-B14F-4D97-AF65-F5344CB8AC3E}">
        <p14:creationId xmlns:p14="http://schemas.microsoft.com/office/powerpoint/2010/main" val="2571368551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BC75B87-C129-C04D-B73A-32C854FEB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FDC286-5F2E-A744-9400-818045889D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463722"/>
            <a:ext cx="12561453" cy="1620508"/>
          </a:xfrm>
        </p:spPr>
        <p:txBody>
          <a:bodyPr/>
          <a:lstStyle/>
          <a:p>
            <a:r>
              <a:rPr lang="en-US" sz="2400" dirty="0"/>
              <a:t>Is a relationship between a more general class (called </a:t>
            </a:r>
            <a:r>
              <a:rPr lang="en-US" sz="2400" b="1" dirty="0"/>
              <a:t>superclass</a:t>
            </a:r>
            <a:r>
              <a:rPr lang="en-US" sz="2400" dirty="0"/>
              <a:t>) and a more specialized class (called </a:t>
            </a:r>
            <a:r>
              <a:rPr lang="en-US" sz="2400" b="1" dirty="0"/>
              <a:t>subclass</a:t>
            </a:r>
            <a:r>
              <a:rPr lang="en-US" sz="2400" dirty="0"/>
              <a:t>) </a:t>
            </a:r>
          </a:p>
          <a:p>
            <a:r>
              <a:rPr lang="en-US" sz="2400" dirty="0"/>
              <a:t>The subclass inherits data and behavior from the superclass</a:t>
            </a:r>
          </a:p>
        </p:txBody>
      </p:sp>
      <p:pic>
        <p:nvPicPr>
          <p:cNvPr id="1026" name="Picture 2" descr="Horstmann Chapter 9">
            <a:extLst>
              <a:ext uri="{FF2B5EF4-FFF2-40B4-BE49-F238E27FC236}">
                <a16:creationId xmlns:a16="http://schemas.microsoft.com/office/drawing/2014/main" id="{53F62CF6-CE9C-4F53-958B-461106AF63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9824" y="3125972"/>
            <a:ext cx="4609995" cy="3670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1004562-EA75-4163-A6D9-9A3F8A599DA3}"/>
              </a:ext>
            </a:extLst>
          </p:cNvPr>
          <p:cNvSpPr txBox="1"/>
          <p:nvPr/>
        </p:nvSpPr>
        <p:spPr>
          <a:xfrm>
            <a:off x="1267209" y="6703383"/>
            <a:ext cx="48526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/>
              <a:t>Horstmann</a:t>
            </a:r>
            <a:r>
              <a:rPr lang="en-US" sz="1000" dirty="0"/>
              <a:t>, C. (2013) Java for Everyone: Late Objects. Chapter 9, Figure 1, p. 416.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960DAE-B88B-406F-8FDA-8C28CFA755D0}"/>
              </a:ext>
            </a:extLst>
          </p:cNvPr>
          <p:cNvSpPr txBox="1"/>
          <p:nvPr/>
        </p:nvSpPr>
        <p:spPr>
          <a:xfrm>
            <a:off x="6447128" y="3409001"/>
            <a:ext cx="722563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092529"/>
                </a:solidFill>
                <a:latin typeface="Proxima Nova" charset="0"/>
              </a:rPr>
              <a:t>Car is a vehicle.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092529"/>
                </a:solidFill>
                <a:latin typeface="Proxima Nova" charset="0"/>
              </a:rPr>
              <a:t>The class Car inherits from class Vehicle.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092529"/>
                </a:solidFill>
                <a:latin typeface="Proxima Nova" charset="0"/>
              </a:rPr>
              <a:t>In this relationship Vehicle is the superclass and Car is the</a:t>
            </a:r>
          </a:p>
          <a:p>
            <a:r>
              <a:rPr lang="en-US" dirty="0">
                <a:solidFill>
                  <a:srgbClr val="092529"/>
                </a:solidFill>
                <a:latin typeface="Proxima Nova" charset="0"/>
              </a:rPr>
              <a:t>subclass.</a:t>
            </a:r>
          </a:p>
          <a:p>
            <a:r>
              <a:rPr lang="en-US" dirty="0">
                <a:solidFill>
                  <a:srgbClr val="092529"/>
                </a:solidFill>
                <a:latin typeface="Proxima Nova" charset="0"/>
              </a:rPr>
              <a:t>4. Superclass and subclass are joined with an arrow that point</a:t>
            </a:r>
          </a:p>
          <a:p>
            <a:r>
              <a:rPr lang="en-US" dirty="0">
                <a:solidFill>
                  <a:srgbClr val="092529"/>
                </a:solidFill>
                <a:latin typeface="Proxima Nova" charset="0"/>
              </a:rPr>
              <a:t>to superclass.</a:t>
            </a:r>
          </a:p>
        </p:txBody>
      </p:sp>
    </p:spTree>
    <p:extLst>
      <p:ext uri="{BB962C8B-B14F-4D97-AF65-F5344CB8AC3E}">
        <p14:creationId xmlns:p14="http://schemas.microsoft.com/office/powerpoint/2010/main" val="456769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BC75B87-C129-C04D-B73A-32C854FEB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495" y="245148"/>
            <a:ext cx="12561453" cy="1015663"/>
          </a:xfrm>
        </p:spPr>
        <p:txBody>
          <a:bodyPr/>
          <a:lstStyle/>
          <a:p>
            <a:r>
              <a:rPr lang="en-US" dirty="0"/>
              <a:t>Inheritance – Substitution Principle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FDC286-5F2E-A744-9400-818045889D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2" y="1352554"/>
            <a:ext cx="12561453" cy="1620508"/>
          </a:xfrm>
        </p:spPr>
        <p:txBody>
          <a:bodyPr/>
          <a:lstStyle/>
          <a:p>
            <a:r>
              <a:rPr lang="en-US" sz="2400" dirty="0"/>
              <a:t>Substitution principle states that you can always use a subclass object when a superclass object is expected.</a:t>
            </a:r>
          </a:p>
          <a:p>
            <a:r>
              <a:rPr lang="en-US" sz="2400" dirty="0"/>
              <a:t>What does that mean in practice? Let’s consider our Vehicle hierarchy of classes</a:t>
            </a:r>
          </a:p>
        </p:txBody>
      </p:sp>
      <p:pic>
        <p:nvPicPr>
          <p:cNvPr id="1026" name="Picture 2" descr="Horstmann Chapter 9">
            <a:extLst>
              <a:ext uri="{FF2B5EF4-FFF2-40B4-BE49-F238E27FC236}">
                <a16:creationId xmlns:a16="http://schemas.microsoft.com/office/drawing/2014/main" id="{53F62CF6-CE9C-4F53-958B-461106AF63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9824" y="3125972"/>
            <a:ext cx="4609995" cy="3670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1004562-EA75-4163-A6D9-9A3F8A599DA3}"/>
              </a:ext>
            </a:extLst>
          </p:cNvPr>
          <p:cNvSpPr txBox="1"/>
          <p:nvPr/>
        </p:nvSpPr>
        <p:spPr>
          <a:xfrm>
            <a:off x="1267209" y="6703383"/>
            <a:ext cx="48526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/>
              <a:t>Horstmann</a:t>
            </a:r>
            <a:r>
              <a:rPr lang="en-US" sz="1000" dirty="0"/>
              <a:t>, C. (2013) Java for Everyone: Late Objects. Chapter 9, Figure 1, p. 416.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D43643-09D8-4488-BB22-A443216664C6}"/>
              </a:ext>
            </a:extLst>
          </p:cNvPr>
          <p:cNvSpPr txBox="1"/>
          <p:nvPr/>
        </p:nvSpPr>
        <p:spPr>
          <a:xfrm>
            <a:off x="6435964" y="3088348"/>
            <a:ext cx="7381636" cy="29854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092529"/>
                </a:solidFill>
                <a:latin typeface="Proxima Nova" charset="0"/>
              </a:rPr>
              <a:t>Consider a method that takes an argument type Vehicle</a:t>
            </a:r>
          </a:p>
          <a:p>
            <a:r>
              <a:rPr lang="en-US" sz="1800" dirty="0">
                <a:solidFill>
                  <a:srgbClr val="092529"/>
                </a:solidFill>
                <a:latin typeface="Proxima Nova" charset="0"/>
              </a:rPr>
              <a:t>     </a:t>
            </a:r>
            <a:r>
              <a:rPr lang="en-US" sz="1800" dirty="0">
                <a:solidFill>
                  <a:srgbClr val="09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800" dirty="0" err="1">
                <a:solidFill>
                  <a:srgbClr val="09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processVehicle</a:t>
            </a:r>
            <a:r>
              <a:rPr lang="en-US" sz="1800" dirty="0">
                <a:solidFill>
                  <a:srgbClr val="09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(Vehicle v)</a:t>
            </a:r>
          </a:p>
          <a:p>
            <a:endParaRPr lang="en-US" sz="1600" dirty="0">
              <a:solidFill>
                <a:srgbClr val="09252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dirty="0">
                <a:solidFill>
                  <a:srgbClr val="092529"/>
                </a:solidFill>
                <a:latin typeface="Proxima Nova" charset="0"/>
              </a:rPr>
              <a:t>2. </a:t>
            </a:r>
            <a:r>
              <a:rPr lang="en-US" dirty="0">
                <a:solidFill>
                  <a:srgbClr val="092529"/>
                </a:solidFill>
                <a:latin typeface="Proxima Nova" charset="0"/>
              </a:rPr>
              <a:t>Because Car is a subclass of Vehicle, you can call the method</a:t>
            </a:r>
          </a:p>
          <a:p>
            <a:r>
              <a:rPr lang="en-US" dirty="0">
                <a:solidFill>
                  <a:srgbClr val="092529"/>
                </a:solidFill>
                <a:latin typeface="Proxima Nova" charset="0"/>
              </a:rPr>
              <a:t>with a Car object:</a:t>
            </a:r>
          </a:p>
          <a:p>
            <a:r>
              <a:rPr lang="en-US" sz="1800" dirty="0">
                <a:solidFill>
                  <a:srgbClr val="092529"/>
                </a:solidFill>
                <a:latin typeface="Proxima Nova" charset="0"/>
              </a:rPr>
              <a:t>    </a:t>
            </a:r>
            <a:r>
              <a:rPr lang="en-US" sz="1800" dirty="0">
                <a:solidFill>
                  <a:srgbClr val="09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Car car1 = new Car( … );</a:t>
            </a:r>
          </a:p>
          <a:p>
            <a:r>
              <a:rPr lang="en-US" sz="1800" dirty="0">
                <a:solidFill>
                  <a:srgbClr val="09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 err="1">
                <a:solidFill>
                  <a:srgbClr val="09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processVehicle</a:t>
            </a:r>
            <a:r>
              <a:rPr lang="en-US" sz="1800" dirty="0">
                <a:solidFill>
                  <a:srgbClr val="09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(car1);</a:t>
            </a:r>
            <a:endParaRPr lang="en-US" sz="1800" dirty="0">
              <a:solidFill>
                <a:srgbClr val="092529"/>
              </a:solidFill>
              <a:latin typeface="Proxima Nova" charset="0"/>
            </a:endParaRPr>
          </a:p>
          <a:p>
            <a:endParaRPr lang="en-US" sz="1800" dirty="0">
              <a:solidFill>
                <a:srgbClr val="092529"/>
              </a:solidFill>
              <a:latin typeface="Proxima Nova" charset="0"/>
            </a:endParaRPr>
          </a:p>
          <a:p>
            <a:r>
              <a:rPr lang="en-US" sz="1800" dirty="0">
                <a:solidFill>
                  <a:srgbClr val="092529"/>
                </a:solidFill>
                <a:latin typeface="Proxima Nova" charset="0"/>
              </a:rPr>
              <a:t>3. </a:t>
            </a:r>
            <a:r>
              <a:rPr lang="en-US" dirty="0">
                <a:solidFill>
                  <a:srgbClr val="092529"/>
                </a:solidFill>
                <a:latin typeface="Proxima Nova" charset="0"/>
              </a:rPr>
              <a:t>Why provide a method that processes Vehicle objects</a:t>
            </a:r>
          </a:p>
          <a:p>
            <a:r>
              <a:rPr lang="en-US" dirty="0">
                <a:solidFill>
                  <a:srgbClr val="092529"/>
                </a:solidFill>
                <a:latin typeface="Proxima Nova" charset="0"/>
              </a:rPr>
              <a:t>instead of Car objects?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9756DE-2A5E-4103-98F0-389EF50F897B}"/>
              </a:ext>
            </a:extLst>
          </p:cNvPr>
          <p:cNvSpPr txBox="1"/>
          <p:nvPr/>
        </p:nvSpPr>
        <p:spPr>
          <a:xfrm>
            <a:off x="7697783" y="6175970"/>
            <a:ext cx="5323060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800" dirty="0"/>
              <a:t>That method is more useful because it handles</a:t>
            </a:r>
          </a:p>
          <a:p>
            <a:r>
              <a:rPr lang="en-US" sz="1800" dirty="0"/>
              <a:t>ANY kind of vehicles (Car, Truck, and Motorcycle)!</a:t>
            </a:r>
          </a:p>
        </p:txBody>
      </p:sp>
    </p:spTree>
    <p:extLst>
      <p:ext uri="{BB962C8B-B14F-4D97-AF65-F5344CB8AC3E}">
        <p14:creationId xmlns:p14="http://schemas.microsoft.com/office/powerpoint/2010/main" val="2153849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BC75B87-C129-C04D-B73A-32C854FEB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 – Example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FDC286-5F2E-A744-9400-818045889D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495995"/>
            <a:ext cx="6442576" cy="1037528"/>
          </a:xfrm>
        </p:spPr>
        <p:txBody>
          <a:bodyPr/>
          <a:lstStyle/>
          <a:p>
            <a:r>
              <a:rPr lang="en-US" sz="2000" dirty="0"/>
              <a:t>Consider the following hierarchy of question types</a:t>
            </a:r>
          </a:p>
          <a:p>
            <a:r>
              <a:rPr lang="en-US" sz="2000" dirty="0"/>
              <a:t>The root of this hierarchy is the Question type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1004562-EA75-4163-A6D9-9A3F8A599DA3}"/>
              </a:ext>
            </a:extLst>
          </p:cNvPr>
          <p:cNvSpPr txBox="1"/>
          <p:nvPr/>
        </p:nvSpPr>
        <p:spPr>
          <a:xfrm>
            <a:off x="1267209" y="6703383"/>
            <a:ext cx="48526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/>
              <a:t>Horstmann</a:t>
            </a:r>
            <a:r>
              <a:rPr lang="en-US" sz="1000" dirty="0"/>
              <a:t>, C. (2013) Java for Everyone: Late Objects. Chapter 9, Figure 3, p. 417.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34BEC3F-9A55-46BD-A23F-760684E474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040" y="2743830"/>
            <a:ext cx="6657975" cy="3648075"/>
          </a:xfrm>
          <a:prstGeom prst="rect">
            <a:avLst/>
          </a:prstGeom>
        </p:spPr>
      </p:pic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97573F1E-A8C4-477C-98EF-22E5460CBF0E}"/>
              </a:ext>
            </a:extLst>
          </p:cNvPr>
          <p:cNvSpPr txBox="1">
            <a:spLocks/>
          </p:cNvSpPr>
          <p:nvPr/>
        </p:nvSpPr>
        <p:spPr>
          <a:xfrm>
            <a:off x="7353616" y="1486777"/>
            <a:ext cx="6442576" cy="1622304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>
            <a:lvl1pPr marL="524712" indent="-524712" algn="l" defTabSz="69961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 sz="18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1pPr>
            <a:lvl2pPr marL="1136875" indent="-437261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2pPr>
            <a:lvl3pPr marL="1749040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3pPr>
            <a:lvl4pPr marL="2448655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4pPr>
            <a:lvl5pPr marL="3148272" indent="-349807" algn="l" defTabSz="699614" rtl="0" eaLnBrk="1" latinLnBrk="0" hangingPunct="1">
              <a:spcBef>
                <a:spcPct val="20000"/>
              </a:spcBef>
              <a:buFont typeface="Arial"/>
              <a:buChar char="»"/>
              <a:defRPr sz="1648" b="0" kern="1200">
                <a:solidFill>
                  <a:srgbClr val="092529"/>
                </a:solidFill>
                <a:latin typeface="Franklin Gothic Book" charset="0"/>
                <a:ea typeface="Franklin Gothic Book" charset="0"/>
                <a:cs typeface="Franklin Gothic Book" charset="0"/>
              </a:defRPr>
            </a:lvl5pPr>
            <a:lvl6pPr marL="3847888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547505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247119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946736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Considering that all question types can display its text and can check whether a given response is a correct answer, which class should implement these functionalities?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269AACF-DE05-4932-A0AA-8CF1D395D92C}"/>
              </a:ext>
            </a:extLst>
          </p:cNvPr>
          <p:cNvSpPr txBox="1"/>
          <p:nvPr/>
        </p:nvSpPr>
        <p:spPr>
          <a:xfrm>
            <a:off x="8473132" y="3275534"/>
            <a:ext cx="1107996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800" dirty="0"/>
              <a:t>Question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876AB1C7-B71F-467E-8C2D-24823FD80EE7}"/>
              </a:ext>
            </a:extLst>
          </p:cNvPr>
          <p:cNvSpPr txBox="1">
            <a:spLocks/>
          </p:cNvSpPr>
          <p:nvPr/>
        </p:nvSpPr>
        <p:spPr>
          <a:xfrm>
            <a:off x="7353616" y="3811319"/>
            <a:ext cx="6442576" cy="514308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>
            <a:lvl1pPr marL="524712" indent="-524712" algn="l" defTabSz="69961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 sz="18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1pPr>
            <a:lvl2pPr marL="1136875" indent="-437261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2pPr>
            <a:lvl3pPr marL="1749040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3pPr>
            <a:lvl4pPr marL="2448655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4pPr>
            <a:lvl5pPr marL="3148272" indent="-349807" algn="l" defTabSz="699614" rtl="0" eaLnBrk="1" latinLnBrk="0" hangingPunct="1">
              <a:spcBef>
                <a:spcPct val="20000"/>
              </a:spcBef>
              <a:buFont typeface="Arial"/>
              <a:buChar char="»"/>
              <a:defRPr sz="1648" b="0" kern="1200">
                <a:solidFill>
                  <a:srgbClr val="092529"/>
                </a:solidFill>
                <a:latin typeface="Franklin Gothic Book" charset="0"/>
                <a:ea typeface="Franklin Gothic Book" charset="0"/>
                <a:cs typeface="Franklin Gothic Book" charset="0"/>
              </a:defRPr>
            </a:lvl5pPr>
            <a:lvl6pPr marL="3847888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547505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247119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946736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What data and behaviors should be implemented?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98505EB-D0F9-4317-A4AA-B2C303EE9B12}"/>
              </a:ext>
            </a:extLst>
          </p:cNvPr>
          <p:cNvSpPr txBox="1"/>
          <p:nvPr/>
        </p:nvSpPr>
        <p:spPr>
          <a:xfrm>
            <a:off x="8473132" y="4459186"/>
            <a:ext cx="2327560" cy="230832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800" dirty="0"/>
              <a:t>Data</a:t>
            </a:r>
          </a:p>
          <a:p>
            <a:r>
              <a:rPr lang="en-US" sz="1800" dirty="0"/>
              <a:t>	text and answer</a:t>
            </a:r>
          </a:p>
          <a:p>
            <a:r>
              <a:rPr lang="en-US" sz="1800" dirty="0"/>
              <a:t>Behavior</a:t>
            </a:r>
          </a:p>
          <a:p>
            <a:r>
              <a:rPr lang="en-US" sz="1800" dirty="0"/>
              <a:t>	constructor</a:t>
            </a:r>
          </a:p>
          <a:p>
            <a:r>
              <a:rPr lang="en-US" sz="1800" dirty="0"/>
              <a:t>	set</a:t>
            </a:r>
          </a:p>
          <a:p>
            <a:r>
              <a:rPr lang="en-US" sz="1800" dirty="0"/>
              <a:t>	get</a:t>
            </a:r>
          </a:p>
          <a:p>
            <a:r>
              <a:rPr lang="en-US" sz="1800" dirty="0"/>
              <a:t>	</a:t>
            </a:r>
            <a:r>
              <a:rPr lang="en-US" sz="1800" dirty="0" err="1"/>
              <a:t>checkAnswer</a:t>
            </a:r>
            <a:endParaRPr lang="en-US" sz="1800" dirty="0"/>
          </a:p>
          <a:p>
            <a:r>
              <a:rPr lang="en-US" sz="1800" dirty="0"/>
              <a:t>	display</a:t>
            </a:r>
          </a:p>
        </p:txBody>
      </p:sp>
    </p:spTree>
    <p:extLst>
      <p:ext uri="{BB962C8B-B14F-4D97-AF65-F5344CB8AC3E}">
        <p14:creationId xmlns:p14="http://schemas.microsoft.com/office/powerpoint/2010/main" val="2016202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 animBg="1"/>
      <p:bldP spid="11" grpId="0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BC75B87-C129-C04D-B73A-32C854FEB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989" y="132373"/>
            <a:ext cx="12561453" cy="1015663"/>
          </a:xfrm>
        </p:spPr>
        <p:txBody>
          <a:bodyPr/>
          <a:lstStyle/>
          <a:p>
            <a:r>
              <a:rPr lang="en-US" dirty="0"/>
              <a:t>Inheritance – Example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0E995B1-E4A5-439E-955B-528D98844D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028" y="1004292"/>
            <a:ext cx="6019800" cy="646330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class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Question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private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text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private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answer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Question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//calls the constructor with two parameters</a:t>
            </a:r>
            <a:b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this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Question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text,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answer) 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setText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(text);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setAnswer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(answer);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void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setText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text) 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this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text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text;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void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setAnswer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answer) 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this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answer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answer;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getText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return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text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getAnswer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return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answer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D2F3001-69EF-4FD5-B742-3B05BFB895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45514" y="1071723"/>
            <a:ext cx="6908800" cy="20313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boolean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checkAnswer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answer){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return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this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answer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.equals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(answer));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void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display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text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3A31289-385D-497E-85FF-75FC8BBE95C1}"/>
              </a:ext>
            </a:extLst>
          </p:cNvPr>
          <p:cNvCxnSpPr>
            <a:cxnSpLocks/>
          </p:cNvCxnSpPr>
          <p:nvPr/>
        </p:nvCxnSpPr>
        <p:spPr>
          <a:xfrm>
            <a:off x="3962400" y="7119257"/>
            <a:ext cx="157842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8F67558-FAFB-4AD9-84B9-F084E536E759}"/>
              </a:ext>
            </a:extLst>
          </p:cNvPr>
          <p:cNvCxnSpPr/>
          <p:nvPr/>
        </p:nvCxnSpPr>
        <p:spPr>
          <a:xfrm flipV="1">
            <a:off x="5540828" y="1251857"/>
            <a:ext cx="0" cy="5867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5AFF0B6-106A-4883-BEE9-FB2B26822549}"/>
              </a:ext>
            </a:extLst>
          </p:cNvPr>
          <p:cNvCxnSpPr>
            <a:cxnSpLocks/>
          </p:cNvCxnSpPr>
          <p:nvPr/>
        </p:nvCxnSpPr>
        <p:spPr>
          <a:xfrm>
            <a:off x="5540828" y="1251857"/>
            <a:ext cx="109388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3">
            <a:extLst>
              <a:ext uri="{FF2B5EF4-FFF2-40B4-BE49-F238E27FC236}">
                <a16:creationId xmlns:a16="http://schemas.microsoft.com/office/drawing/2014/main" id="{062B80E9-54DC-4917-91F6-F6B501D009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2429" y="3543976"/>
            <a:ext cx="7971970" cy="3139321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import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java.util.Scanner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class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QuestionApp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static void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main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args[]){</a:t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Scanner in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Scanner(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sz="18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in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Question q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Question(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"Who was the inventor of Java?"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"James Gosling"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q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.display();</a:t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sz="18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.println(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"You answer: "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 response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in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.nextLine();</a:t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sz="18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.println(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q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.checkAnswer(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response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));</a:t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8837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BC75B87-C129-C04D-B73A-32C854FEB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 – Example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FDC286-5F2E-A744-9400-818045889D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6" y="1516990"/>
            <a:ext cx="6708389" cy="2945743"/>
          </a:xfrm>
        </p:spPr>
        <p:txBody>
          <a:bodyPr/>
          <a:lstStyle/>
          <a:p>
            <a:r>
              <a:rPr lang="en-US" sz="2000" dirty="0"/>
              <a:t>Suppose we want our program to handle questions like this: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	In which country was the inventor of Java born?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	1. Australia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	2. Canada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	3. Denmark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	4. United States</a:t>
            </a:r>
          </a:p>
          <a:p>
            <a:r>
              <a:rPr lang="en-US" sz="2000" dirty="0"/>
              <a:t>What we could do?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1004562-EA75-4163-A6D9-9A3F8A599DA3}"/>
              </a:ext>
            </a:extLst>
          </p:cNvPr>
          <p:cNvSpPr txBox="1"/>
          <p:nvPr/>
        </p:nvSpPr>
        <p:spPr>
          <a:xfrm>
            <a:off x="1267209" y="6703383"/>
            <a:ext cx="48526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/>
              <a:t>Horstmann</a:t>
            </a:r>
            <a:r>
              <a:rPr lang="en-US" sz="1000" dirty="0"/>
              <a:t>, C. (2013) Java for Everyone: Late Objects. Chapter 9, Figure 4, p. 420.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E697F1A-5787-45F9-B85B-3DD47989B9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051" y="4642546"/>
            <a:ext cx="1510562" cy="206083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6DC8C87-BCBE-4C38-A16B-98635423B2B2}"/>
              </a:ext>
            </a:extLst>
          </p:cNvPr>
          <p:cNvSpPr txBox="1"/>
          <p:nvPr/>
        </p:nvSpPr>
        <p:spPr>
          <a:xfrm>
            <a:off x="3093057" y="5332080"/>
            <a:ext cx="3815743" cy="92333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800" dirty="0"/>
              <a:t>Use inheritance to implement </a:t>
            </a:r>
            <a:r>
              <a:rPr lang="en-US" sz="1800" dirty="0" err="1"/>
              <a:t>ChoiceQuestion</a:t>
            </a:r>
            <a:endParaRPr lang="en-US" sz="1800" dirty="0"/>
          </a:p>
          <a:p>
            <a:r>
              <a:rPr lang="en-US" sz="1800" dirty="0"/>
              <a:t>as a subclass of Question!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E766F170-FD35-4D06-AAD6-F58B1719111A}"/>
              </a:ext>
            </a:extLst>
          </p:cNvPr>
          <p:cNvSpPr txBox="1">
            <a:spLocks/>
          </p:cNvSpPr>
          <p:nvPr/>
        </p:nvSpPr>
        <p:spPr>
          <a:xfrm>
            <a:off x="7697783" y="1476919"/>
            <a:ext cx="5844361" cy="5561844"/>
          </a:xfrm>
          <a:prstGeom prst="rect">
            <a:avLst/>
          </a:prstGeom>
        </p:spPr>
        <p:txBody>
          <a:bodyPr vert="horz" wrap="square" lIns="91440" tIns="91440" rIns="91440" bIns="91440" rtlCol="0">
            <a:spAutoFit/>
          </a:bodyPr>
          <a:lstStyle>
            <a:lvl1pPr marL="524712" indent="-524712" algn="l" defTabSz="69961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 sz="18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1pPr>
            <a:lvl2pPr marL="1136875" indent="-437261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2pPr>
            <a:lvl3pPr marL="1749040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3pPr>
            <a:lvl4pPr marL="2448655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4pPr>
            <a:lvl5pPr marL="3148272" indent="-349807" algn="l" defTabSz="699614" rtl="0" eaLnBrk="1" latinLnBrk="0" hangingPunct="1">
              <a:spcBef>
                <a:spcPct val="20000"/>
              </a:spcBef>
              <a:buFont typeface="Arial"/>
              <a:buChar char="»"/>
              <a:defRPr sz="1648" b="0" kern="1200">
                <a:solidFill>
                  <a:srgbClr val="092529"/>
                </a:solidFill>
                <a:latin typeface="Franklin Gothic Book" charset="0"/>
                <a:ea typeface="Franklin Gothic Book" charset="0"/>
                <a:cs typeface="Franklin Gothic Book" charset="0"/>
              </a:defRPr>
            </a:lvl5pPr>
            <a:lvl6pPr marL="3847888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547505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247119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946736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Subclass</a:t>
            </a:r>
          </a:p>
          <a:p>
            <a:pPr lvl="1"/>
            <a:r>
              <a:rPr lang="en-US" sz="2000" dirty="0"/>
              <a:t>Automatically have the instance variables that are declared in the superclass</a:t>
            </a:r>
          </a:p>
          <a:p>
            <a:pPr lvl="1"/>
            <a:r>
              <a:rPr lang="en-US" sz="2000" dirty="0"/>
              <a:t>Inherits all public methods from the superclass</a:t>
            </a:r>
          </a:p>
          <a:p>
            <a:r>
              <a:rPr lang="en-US" sz="2000" dirty="0"/>
              <a:t>We declare new instance variables (attributes) in the subclass</a:t>
            </a:r>
          </a:p>
          <a:p>
            <a:r>
              <a:rPr lang="en-US" sz="2000" dirty="0"/>
              <a:t>We declare new methods (behaviors) in the subclass</a:t>
            </a:r>
          </a:p>
          <a:p>
            <a:r>
              <a:rPr lang="en-US" sz="2000" dirty="0"/>
              <a:t>We can change the implementation of inherited methods if the inherited behavior is not appropriated – this is called </a:t>
            </a:r>
            <a:r>
              <a:rPr lang="en-US" sz="2000" b="1" dirty="0"/>
              <a:t>override</a:t>
            </a:r>
          </a:p>
        </p:txBody>
      </p:sp>
    </p:spTree>
    <p:extLst>
      <p:ext uri="{BB962C8B-B14F-4D97-AF65-F5344CB8AC3E}">
        <p14:creationId xmlns:p14="http://schemas.microsoft.com/office/powerpoint/2010/main" val="2838885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3" grpId="0" animBg="1"/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BC75B87-C129-C04D-B73A-32C854FEB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 – Example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FDC286-5F2E-A744-9400-818045889D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3643" y="1444262"/>
            <a:ext cx="6506371" cy="2945743"/>
          </a:xfrm>
        </p:spPr>
        <p:txBody>
          <a:bodyPr/>
          <a:lstStyle/>
          <a:p>
            <a:r>
              <a:rPr lang="en-US" sz="2000" dirty="0"/>
              <a:t>Considering the </a:t>
            </a:r>
            <a:r>
              <a:rPr lang="en-US" sz="2000" dirty="0" err="1"/>
              <a:t>ChoiceQuestion</a:t>
            </a:r>
            <a:r>
              <a:rPr lang="en-US" sz="2000" dirty="0"/>
              <a:t> format below: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	In which country was the inventor of Java born?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	1. Australia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	2. Canada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	3. Denmark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	4. United States</a:t>
            </a:r>
          </a:p>
          <a:p>
            <a:r>
              <a:rPr lang="en-US" sz="2000" dirty="0"/>
              <a:t>What instance variables and methods do we need to have on </a:t>
            </a:r>
            <a:r>
              <a:rPr lang="en-US" sz="2000" dirty="0" err="1"/>
              <a:t>ChoiceQuestion</a:t>
            </a:r>
            <a:r>
              <a:rPr lang="en-US" sz="2000" dirty="0"/>
              <a:t> class?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E766F170-FD35-4D06-AAD6-F58B1719111A}"/>
              </a:ext>
            </a:extLst>
          </p:cNvPr>
          <p:cNvSpPr txBox="1">
            <a:spLocks/>
          </p:cNvSpPr>
          <p:nvPr/>
        </p:nvSpPr>
        <p:spPr>
          <a:xfrm>
            <a:off x="543014" y="4625825"/>
            <a:ext cx="6365785" cy="238430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vert="horz" wrap="square" lIns="91440" tIns="91440" rIns="91440" bIns="91440" rtlCol="0">
            <a:spAutoFit/>
          </a:bodyPr>
          <a:lstStyle>
            <a:lvl1pPr marL="524712" indent="-524712" algn="l" defTabSz="69961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 sz="18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1pPr>
            <a:lvl2pPr marL="1136875" indent="-437261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2pPr>
            <a:lvl3pPr marL="1749040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3pPr>
            <a:lvl4pPr marL="2448655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4pPr>
            <a:lvl5pPr marL="3148272" indent="-349807" algn="l" defTabSz="699614" rtl="0" eaLnBrk="1" latinLnBrk="0" hangingPunct="1">
              <a:spcBef>
                <a:spcPct val="20000"/>
              </a:spcBef>
              <a:buFont typeface="Arial"/>
              <a:buChar char="»"/>
              <a:defRPr sz="1648" b="0" kern="1200">
                <a:solidFill>
                  <a:srgbClr val="092529"/>
                </a:solidFill>
                <a:latin typeface="Franklin Gothic Book" charset="0"/>
                <a:ea typeface="Franklin Gothic Book" charset="0"/>
                <a:cs typeface="Franklin Gothic Book" charset="0"/>
              </a:defRPr>
            </a:lvl5pPr>
            <a:lvl6pPr marL="3847888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547505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247119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946736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	Instance variable</a:t>
            </a:r>
          </a:p>
          <a:p>
            <a:pPr lvl="1"/>
            <a:r>
              <a:rPr lang="en-US" dirty="0" err="1"/>
              <a:t>ArrayList</a:t>
            </a:r>
            <a:r>
              <a:rPr lang="en-US" dirty="0"/>
              <a:t> of Strings to store various choices for answers</a:t>
            </a:r>
          </a:p>
          <a:p>
            <a:pPr marL="0" indent="0">
              <a:buNone/>
            </a:pPr>
            <a:r>
              <a:rPr lang="en-US" dirty="0"/>
              <a:t>	Methods</a:t>
            </a:r>
          </a:p>
          <a:p>
            <a:pPr lvl="1"/>
            <a:r>
              <a:rPr lang="en-US" dirty="0" err="1"/>
              <a:t>addChoice</a:t>
            </a:r>
            <a:r>
              <a:rPr lang="en-US" dirty="0"/>
              <a:t>(String choice, Boolean correct) – new method</a:t>
            </a:r>
          </a:p>
          <a:p>
            <a:pPr lvl="1"/>
            <a:r>
              <a:rPr lang="en-US" dirty="0"/>
              <a:t>display() – override display method from the superclass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19C255FD-0EE1-499D-919E-CFC825642644}"/>
              </a:ext>
            </a:extLst>
          </p:cNvPr>
          <p:cNvSpPr txBox="1">
            <a:spLocks/>
          </p:cNvSpPr>
          <p:nvPr/>
        </p:nvSpPr>
        <p:spPr>
          <a:xfrm>
            <a:off x="7311229" y="1463722"/>
            <a:ext cx="6506371" cy="4827925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>
            <a:lvl1pPr marL="524712" indent="-524712" algn="l" defTabSz="69961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 sz="18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1pPr>
            <a:lvl2pPr marL="1136875" indent="-437261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2pPr>
            <a:lvl3pPr marL="1749040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3pPr>
            <a:lvl4pPr marL="2448655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4pPr>
            <a:lvl5pPr marL="3148272" indent="-349807" algn="l" defTabSz="699614" rtl="0" eaLnBrk="1" latinLnBrk="0" hangingPunct="1">
              <a:spcBef>
                <a:spcPct val="20000"/>
              </a:spcBef>
              <a:buFont typeface="Arial"/>
              <a:buChar char="»"/>
              <a:defRPr sz="1648" b="0" kern="1200">
                <a:solidFill>
                  <a:srgbClr val="092529"/>
                </a:solidFill>
                <a:latin typeface="Franklin Gothic Book" charset="0"/>
                <a:ea typeface="Franklin Gothic Book" charset="0"/>
                <a:cs typeface="Franklin Gothic Book" charset="0"/>
              </a:defRPr>
            </a:lvl5pPr>
            <a:lvl6pPr marL="3847888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547505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247119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946736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Okay, so how does the constructor on a subclass works?</a:t>
            </a:r>
          </a:p>
          <a:p>
            <a:r>
              <a:rPr lang="en-US" sz="2000" dirty="0"/>
              <a:t>We need to initialize the instance variables that are inherited as well the new instance variables (those who belong to the subclass)</a:t>
            </a:r>
          </a:p>
          <a:p>
            <a:r>
              <a:rPr lang="en-US" sz="2000" dirty="0"/>
              <a:t>To initialize the inherited instance variables</a:t>
            </a:r>
          </a:p>
          <a:p>
            <a:pPr lvl="1"/>
            <a:r>
              <a:rPr lang="en-US" sz="2000" dirty="0"/>
              <a:t>We do that by calling the constructor of the super class using the reserved work </a:t>
            </a:r>
            <a:r>
              <a:rPr lang="en-US" sz="2000" b="1" dirty="0"/>
              <a:t>super </a:t>
            </a:r>
            <a:r>
              <a:rPr lang="en-US" sz="2000" dirty="0"/>
              <a:t>and passing the necessary parameters</a:t>
            </a:r>
          </a:p>
          <a:p>
            <a:r>
              <a:rPr lang="en-US" sz="2000" dirty="0"/>
              <a:t>To initialize the new instance variables</a:t>
            </a:r>
          </a:p>
          <a:p>
            <a:pPr lvl="1"/>
            <a:r>
              <a:rPr lang="en-US" sz="2000" dirty="0"/>
              <a:t>We do what we always have done so far </a:t>
            </a:r>
            <a:r>
              <a:rPr lang="en-US" sz="2000" dirty="0">
                <a:sym typeface="Wingdings" panose="05000000000000000000" pitchFamily="2" charset="2"/>
              </a:rPr>
              <a:t>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54478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BC75B87-C129-C04D-B73A-32C854FEB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176" y="-126102"/>
            <a:ext cx="12561453" cy="1015663"/>
          </a:xfrm>
        </p:spPr>
        <p:txBody>
          <a:bodyPr/>
          <a:lstStyle/>
          <a:p>
            <a:r>
              <a:rPr lang="en-US" dirty="0"/>
              <a:t>Inheritance – Example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3061F2D-4641-4B99-B402-54A48802DA96}"/>
              </a:ext>
            </a:extLst>
          </p:cNvPr>
          <p:cNvSpPr txBox="1"/>
          <p:nvPr/>
        </p:nvSpPr>
        <p:spPr>
          <a:xfrm>
            <a:off x="8350206" y="942997"/>
            <a:ext cx="33906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extends denotes inheritance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C82880F-498C-4ED3-BC9B-4BDA5D32D646}"/>
              </a:ext>
            </a:extLst>
          </p:cNvPr>
          <p:cNvCxnSpPr>
            <a:cxnSpLocks/>
          </p:cNvCxnSpPr>
          <p:nvPr/>
        </p:nvCxnSpPr>
        <p:spPr>
          <a:xfrm flipH="1">
            <a:off x="4125535" y="1464767"/>
            <a:ext cx="422467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CE8154D-7941-4A14-A4A6-9E7C246FC7D5}"/>
              </a:ext>
            </a:extLst>
          </p:cNvPr>
          <p:cNvSpPr txBox="1"/>
          <p:nvPr/>
        </p:nvSpPr>
        <p:spPr>
          <a:xfrm>
            <a:off x="8350104" y="1350565"/>
            <a:ext cx="55752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declaring instance variable added to subclass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F4FCCA6-B43E-4348-A332-ECEC3FE2CAAD}"/>
              </a:ext>
            </a:extLst>
          </p:cNvPr>
          <p:cNvCxnSpPr>
            <a:cxnSpLocks/>
          </p:cNvCxnSpPr>
          <p:nvPr/>
        </p:nvCxnSpPr>
        <p:spPr>
          <a:xfrm flipH="1">
            <a:off x="4825492" y="2364244"/>
            <a:ext cx="3375756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B3CE95F-5CE1-4F99-9C21-CA3DE80D968D}"/>
              </a:ext>
            </a:extLst>
          </p:cNvPr>
          <p:cNvSpPr txBox="1"/>
          <p:nvPr/>
        </p:nvSpPr>
        <p:spPr>
          <a:xfrm>
            <a:off x="8304028" y="2076520"/>
            <a:ext cx="47649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super – calls the super class constructor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2AAE84F-C448-44D1-8174-E8B6D576E7AE}"/>
              </a:ext>
            </a:extLst>
          </p:cNvPr>
          <p:cNvCxnSpPr>
            <a:cxnSpLocks/>
          </p:cNvCxnSpPr>
          <p:nvPr/>
        </p:nvCxnSpPr>
        <p:spPr>
          <a:xfrm flipH="1">
            <a:off x="4017930" y="2608355"/>
            <a:ext cx="422467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E4B8564-F237-4656-A055-A35251971140}"/>
              </a:ext>
            </a:extLst>
          </p:cNvPr>
          <p:cNvSpPr txBox="1"/>
          <p:nvPr/>
        </p:nvSpPr>
        <p:spPr>
          <a:xfrm>
            <a:off x="8304028" y="2371506"/>
            <a:ext cx="47649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initializing instance variables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E51DE82-A8AA-4951-9762-5825745563C2}"/>
              </a:ext>
            </a:extLst>
          </p:cNvPr>
          <p:cNvCxnSpPr>
            <a:cxnSpLocks/>
          </p:cNvCxnSpPr>
          <p:nvPr/>
        </p:nvCxnSpPr>
        <p:spPr>
          <a:xfrm flipH="1">
            <a:off x="5987279" y="3024439"/>
            <a:ext cx="221397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888486BA-00E1-4366-B779-38ABFB2C220B}"/>
              </a:ext>
            </a:extLst>
          </p:cNvPr>
          <p:cNvSpPr txBox="1"/>
          <p:nvPr/>
        </p:nvSpPr>
        <p:spPr>
          <a:xfrm>
            <a:off x="8307573" y="2873051"/>
            <a:ext cx="41440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new method added to the subclass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F96355C-3DCC-4F1E-B31C-2E76804EC608}"/>
              </a:ext>
            </a:extLst>
          </p:cNvPr>
          <p:cNvCxnSpPr>
            <a:cxnSpLocks/>
          </p:cNvCxnSpPr>
          <p:nvPr/>
        </p:nvCxnSpPr>
        <p:spPr>
          <a:xfrm flipH="1">
            <a:off x="4825494" y="3914335"/>
            <a:ext cx="340478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86322917-946B-4B2C-BC16-E26573BE8755}"/>
              </a:ext>
            </a:extLst>
          </p:cNvPr>
          <p:cNvSpPr txBox="1"/>
          <p:nvPr/>
        </p:nvSpPr>
        <p:spPr>
          <a:xfrm>
            <a:off x="8350104" y="3741201"/>
            <a:ext cx="47649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using the inherited method </a:t>
            </a:r>
            <a:r>
              <a:rPr lang="en-US" dirty="0" err="1"/>
              <a:t>setAnswer</a:t>
            </a:r>
            <a:endParaRPr lang="en-US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0208C26-80E6-4857-A0FB-9F2A651665CD}"/>
              </a:ext>
            </a:extLst>
          </p:cNvPr>
          <p:cNvCxnSpPr>
            <a:cxnSpLocks/>
          </p:cNvCxnSpPr>
          <p:nvPr/>
        </p:nvCxnSpPr>
        <p:spPr>
          <a:xfrm flipH="1">
            <a:off x="3434315" y="4731502"/>
            <a:ext cx="476693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E58043DF-F986-4617-8FFE-9F414D420B96}"/>
              </a:ext>
            </a:extLst>
          </p:cNvPr>
          <p:cNvSpPr txBox="1"/>
          <p:nvPr/>
        </p:nvSpPr>
        <p:spPr>
          <a:xfrm>
            <a:off x="8242601" y="4531447"/>
            <a:ext cx="47649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overriding method display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F961336-4BE3-436A-BF8D-6D38553D77D1}"/>
              </a:ext>
            </a:extLst>
          </p:cNvPr>
          <p:cNvCxnSpPr>
            <a:cxnSpLocks/>
          </p:cNvCxnSpPr>
          <p:nvPr/>
        </p:nvCxnSpPr>
        <p:spPr>
          <a:xfrm flipH="1">
            <a:off x="3475668" y="5219723"/>
            <a:ext cx="476693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FEC46234-0FB6-45DC-8547-AC3AB392EBD2}"/>
              </a:ext>
            </a:extLst>
          </p:cNvPr>
          <p:cNvSpPr txBox="1"/>
          <p:nvPr/>
        </p:nvSpPr>
        <p:spPr>
          <a:xfrm>
            <a:off x="8242601" y="5070814"/>
            <a:ext cx="47649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calling the super class method display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A13146B-EAB7-45D5-BAFE-63322B1538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464" y="689507"/>
            <a:ext cx="6908800" cy="674030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import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java.util.ArrayList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class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ChoiceQuestion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extends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Question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private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ArrayList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choices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ChoiceQuestion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questionText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super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questionText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choices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ArrayList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&gt;();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void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addChoice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choice,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boolean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correct){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choices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.add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(choice);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if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(correct){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setAnswer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choices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.get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choices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.size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()-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));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}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void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display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//display the question text</a:t>
            </a:r>
            <a:b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super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.display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//display the answer choices</a:t>
            </a:r>
            <a:b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for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int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=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&lt;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choices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.size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();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++) 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int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choiceNumber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+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choiceNumber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+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": "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+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choices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.get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));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}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3589CA4-6262-452B-B8B2-8F45CC276C30}"/>
              </a:ext>
            </a:extLst>
          </p:cNvPr>
          <p:cNvCxnSpPr>
            <a:cxnSpLocks/>
          </p:cNvCxnSpPr>
          <p:nvPr/>
        </p:nvCxnSpPr>
        <p:spPr>
          <a:xfrm flipH="1">
            <a:off x="4928272" y="1166063"/>
            <a:ext cx="3375756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7685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7" grpId="0"/>
      <p:bldP spid="20" grpId="0"/>
      <p:bldP spid="24" grpId="0"/>
      <p:bldP spid="26" grpId="0"/>
      <p:bldP spid="29" grpId="0"/>
      <p:bldP spid="32" grpId="0"/>
      <p:bldP spid="34" grpId="0"/>
    </p:bldLst>
  </p:timing>
</p:sld>
</file>

<file path=ppt/theme/theme1.xml><?xml version="1.0" encoding="utf-8"?>
<a:theme xmlns:a="http://schemas.openxmlformats.org/drawingml/2006/main" name="Office Theme">
  <a:themeElements>
    <a:clrScheme name="Custom 2">
      <a:dk1>
        <a:srgbClr val="000000"/>
      </a:dk1>
      <a:lt1>
        <a:srgbClr val="FFFFFF"/>
      </a:lt1>
      <a:dk2>
        <a:srgbClr val="1E4D2B"/>
      </a:dk2>
      <a:lt2>
        <a:srgbClr val="C8C371"/>
      </a:lt2>
      <a:accent1>
        <a:srgbClr val="D9782C"/>
      </a:accent1>
      <a:accent2>
        <a:srgbClr val="C9D845"/>
      </a:accent2>
      <a:accent3>
        <a:srgbClr val="CC5430"/>
      </a:accent3>
      <a:accent4>
        <a:srgbClr val="105456"/>
      </a:accent4>
      <a:accent5>
        <a:srgbClr val="12A3B6"/>
      </a:accent5>
      <a:accent6>
        <a:srgbClr val="ECC530"/>
      </a:accent6>
      <a:hlink>
        <a:srgbClr val="F3B000"/>
      </a:hlink>
      <a:folHlink>
        <a:srgbClr val="FFDC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lIns="274320" tIns="182880" rIns="274320" bIns="182880" rtlCol="0" anchor="ctr"/>
      <a:lstStyle>
        <a:defPPr>
          <a:defRPr dirty="0" smtClean="0">
            <a:latin typeface="Proxima Nova" charset="0"/>
            <a:ea typeface="Proxima Nova" charset="0"/>
            <a:cs typeface="Proxima Nova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SU-BrandedTemplate" id="{D21336EF-F334-3B4F-A1D4-F3514C27726B}" vid="{CC5F3D7E-502D-3244-B4FD-FBC9866393C9}"/>
    </a:ext>
  </a:extLst>
</a:theme>
</file>

<file path=ppt/theme/theme2.xml><?xml version="1.0" encoding="utf-8"?>
<a:theme xmlns:a="http://schemas.openxmlformats.org/drawingml/2006/main" name="1_Office Theme">
  <a:themeElements>
    <a:clrScheme name="Custom 2">
      <a:dk1>
        <a:srgbClr val="000000"/>
      </a:dk1>
      <a:lt1>
        <a:srgbClr val="FFFFFF"/>
      </a:lt1>
      <a:dk2>
        <a:srgbClr val="1E4D2B"/>
      </a:dk2>
      <a:lt2>
        <a:srgbClr val="C8C371"/>
      </a:lt2>
      <a:accent1>
        <a:srgbClr val="D9782C"/>
      </a:accent1>
      <a:accent2>
        <a:srgbClr val="C9D845"/>
      </a:accent2>
      <a:accent3>
        <a:srgbClr val="CC5430"/>
      </a:accent3>
      <a:accent4>
        <a:srgbClr val="105456"/>
      </a:accent4>
      <a:accent5>
        <a:srgbClr val="12A3B6"/>
      </a:accent5>
      <a:accent6>
        <a:srgbClr val="ECC530"/>
      </a:accent6>
      <a:hlink>
        <a:srgbClr val="F3B000"/>
      </a:hlink>
      <a:folHlink>
        <a:srgbClr val="FFDC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lIns="274320" tIns="182880" rIns="274320" bIns="182880" rtlCol="0" anchor="ctr"/>
      <a:lstStyle>
        <a:defPPr>
          <a:defRPr dirty="0" smtClean="0">
            <a:latin typeface="Proxima Nova" charset="0"/>
            <a:ea typeface="Proxima Nova" charset="0"/>
            <a:cs typeface="Proxima Nova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SU-BrandedTemplate" id="{31910DE5-B791-3B46-B211-001FA3515BA1}" vid="{6952B2FF-1D33-344D-9507-8DB4983233D5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2c41bee-f0ee-4aa6-9399-a35fbb883510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74387D78AC76C4289401EF66FB51FCC" ma:contentTypeVersion="15" ma:contentTypeDescription="Create a new document." ma:contentTypeScope="" ma:versionID="d3659bec8b8330148a03d82a9d99f412">
  <xsd:schema xmlns:xsd="http://www.w3.org/2001/XMLSchema" xmlns:xs="http://www.w3.org/2001/XMLSchema" xmlns:p="http://schemas.microsoft.com/office/2006/metadata/properties" xmlns:ns3="92c41bee-f0ee-4aa6-9399-a35fbb883510" xmlns:ns4="e06ed288-fd75-4b50-bbed-f5a5df88c31c" targetNamespace="http://schemas.microsoft.com/office/2006/metadata/properties" ma:root="true" ma:fieldsID="1a21d371127b63848c9a2290f5945250" ns3:_="" ns4:_="">
    <xsd:import namespace="92c41bee-f0ee-4aa6-9399-a35fbb883510"/>
    <xsd:import namespace="e06ed288-fd75-4b50-bbed-f5a5df88c31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c41bee-f0ee-4aa6-9399-a35fbb88351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06ed288-fd75-4b50-bbed-f5a5df88c31c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0B144E4-EB8A-4FA0-8858-53967A2814D9}">
  <ds:schemaRefs>
    <ds:schemaRef ds:uri="http://schemas.microsoft.com/office/2006/metadata/properties"/>
    <ds:schemaRef ds:uri="e06ed288-fd75-4b50-bbed-f5a5df88c31c"/>
    <ds:schemaRef ds:uri="92c41bee-f0ee-4aa6-9399-a35fbb883510"/>
    <ds:schemaRef ds:uri="http://schemas.microsoft.com/office/2006/documentManagement/types"/>
    <ds:schemaRef ds:uri="http://purl.org/dc/dcmitype/"/>
    <ds:schemaRef ds:uri="http://purl.org/dc/elements/1.1/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4E37624A-CB4C-4775-9D5B-87C3560EF40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2c41bee-f0ee-4aa6-9399-a35fbb883510"/>
    <ds:schemaRef ds:uri="e06ed288-fd75-4b50-bbed-f5a5df88c31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E2291BD-DFC5-49CA-979A-25104A0406F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590</TotalTime>
  <Words>2230</Words>
  <Application>Microsoft Office PowerPoint</Application>
  <PresentationFormat>Custom</PresentationFormat>
  <Paragraphs>217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9" baseType="lpstr">
      <vt:lpstr>Arial</vt:lpstr>
      <vt:lpstr>Bradley Hand</vt:lpstr>
      <vt:lpstr>Calibri</vt:lpstr>
      <vt:lpstr>Consolas</vt:lpstr>
      <vt:lpstr>Courier New</vt:lpstr>
      <vt:lpstr>Franklin Gothic Book</vt:lpstr>
      <vt:lpstr>JetBrains Mono</vt:lpstr>
      <vt:lpstr>Proxima Nova</vt:lpstr>
      <vt:lpstr>Source Sans Pro</vt:lpstr>
      <vt:lpstr>Vitesse Light</vt:lpstr>
      <vt:lpstr>Wingdings</vt:lpstr>
      <vt:lpstr>Office Theme</vt:lpstr>
      <vt:lpstr>1_Office Theme</vt:lpstr>
      <vt:lpstr>PowerPoint Presentation</vt:lpstr>
      <vt:lpstr>Announcements</vt:lpstr>
      <vt:lpstr>Inheritance</vt:lpstr>
      <vt:lpstr>Inheritance – Substitution Principle</vt:lpstr>
      <vt:lpstr>Inheritance – Example</vt:lpstr>
      <vt:lpstr>Inheritance – Example</vt:lpstr>
      <vt:lpstr>Inheritance – Example</vt:lpstr>
      <vt:lpstr>Inheritance – Example</vt:lpstr>
      <vt:lpstr>Inheritance – Example</vt:lpstr>
      <vt:lpstr>Inheritance – Example</vt:lpstr>
      <vt:lpstr>Inheritance Summary and More Examples</vt:lpstr>
      <vt:lpstr>Inheritance – Makes Java DRY</vt:lpstr>
      <vt:lpstr>Box-Cube Example</vt:lpstr>
      <vt:lpstr>Object Class</vt:lpstr>
      <vt:lpstr>Revisiting Scope</vt:lpstr>
      <vt:lpstr>Inheritance is Polymorphic!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Lionelle,Albert</dc:creator>
  <cp:lastModifiedBy>Marcia Moraes</cp:lastModifiedBy>
  <cp:revision>15</cp:revision>
  <dcterms:created xsi:type="dcterms:W3CDTF">2020-04-18T06:00:53Z</dcterms:created>
  <dcterms:modified xsi:type="dcterms:W3CDTF">2024-02-16T17:46:46Z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0x010100074387D78AC76C4289401EF66FB51FCC</vt:lpwstr>
  </property>
</Properties>
</file>