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72" r:id="rId4"/>
    <p:sldId id="274" r:id="rId5"/>
    <p:sldId id="273" r:id="rId6"/>
    <p:sldId id="258" r:id="rId7"/>
    <p:sldId id="262" r:id="rId8"/>
    <p:sldId id="261" r:id="rId9"/>
    <p:sldId id="259" r:id="rId10"/>
    <p:sldId id="260" r:id="rId11"/>
    <p:sldId id="263" r:id="rId12"/>
    <p:sldId id="264" r:id="rId13"/>
    <p:sldId id="265" r:id="rId14"/>
    <p:sldId id="275" r:id="rId15"/>
    <p:sldId id="277" r:id="rId16"/>
    <p:sldId id="278" r:id="rId17"/>
    <p:sldId id="266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66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59E7016-62AC-4BEE-AFC5-BBAF8A187100}"/>
  </pc:docChgLst>
  <pc:docChgLst>
    <pc:chgData name="Marcia Moraes" userId="c9c67e8a-58e2-4733-9a1c-5d44fec4775b" providerId="ADAL" clId="{FADBB162-9D64-40A8-8959-BE3407ABC9DB}"/>
  </pc:docChgLst>
  <pc:docChgLst>
    <pc:chgData name="Marcia Moraes" userId="c9c67e8a-58e2-4733-9a1c-5d44fec4775b" providerId="ADAL" clId="{633E1713-1820-4C8D-BC41-9FCDADECAA40}"/>
    <pc:docChg chg="custSel addSld delSld modSld sldOrd">
      <pc:chgData name="Marcia Moraes" userId="c9c67e8a-58e2-4733-9a1c-5d44fec4775b" providerId="ADAL" clId="{633E1713-1820-4C8D-BC41-9FCDADECAA40}" dt="2023-10-11T00:29:33.332" v="12"/>
      <pc:docMkLst>
        <pc:docMk/>
      </pc:docMkLst>
      <pc:sldChg chg="addSp delSp modSp">
        <pc:chgData name="Marcia Moraes" userId="c9c67e8a-58e2-4733-9a1c-5d44fec4775b" providerId="ADAL" clId="{633E1713-1820-4C8D-BC41-9FCDADECAA40}" dt="2023-10-11T00:29:02.379" v="5"/>
        <pc:sldMkLst>
          <pc:docMk/>
          <pc:sldMk cId="2571368551" sldId="272"/>
        </pc:sldMkLst>
        <pc:spChg chg="add">
          <ac:chgData name="Marcia Moraes" userId="c9c67e8a-58e2-4733-9a1c-5d44fec4775b" providerId="ADAL" clId="{633E1713-1820-4C8D-BC41-9FCDADECAA40}" dt="2023-10-11T00:29:02.379" v="5"/>
          <ac:spMkLst>
            <pc:docMk/>
            <pc:sldMk cId="2571368551" sldId="272"/>
            <ac:spMk id="6" creationId="{520B4A45-6C4F-48DC-8957-6A33C421851F}"/>
          </ac:spMkLst>
        </pc:spChg>
        <pc:graphicFrameChg chg="add">
          <ac:chgData name="Marcia Moraes" userId="c9c67e8a-58e2-4733-9a1c-5d44fec4775b" providerId="ADAL" clId="{633E1713-1820-4C8D-BC41-9FCDADECAA40}" dt="2023-10-11T00:29:02.379" v="5"/>
          <ac:graphicFrameMkLst>
            <pc:docMk/>
            <pc:sldMk cId="2571368551" sldId="272"/>
            <ac:graphicFrameMk id="7" creationId="{9B410987-44AC-47BB-A8EC-818EE1B0A06C}"/>
          </ac:graphicFrameMkLst>
        </pc:graphicFrameChg>
        <pc:picChg chg="del mod">
          <ac:chgData name="Marcia Moraes" userId="c9c67e8a-58e2-4733-9a1c-5d44fec4775b" providerId="ADAL" clId="{633E1713-1820-4C8D-BC41-9FCDADECAA40}" dt="2023-10-11T00:28:59.356" v="4" actId="478"/>
          <ac:picMkLst>
            <pc:docMk/>
            <pc:sldMk cId="2571368551" sldId="272"/>
            <ac:picMk id="1026" creationId="{FAA94CC7-39DC-490E-87D2-27F1157EAB7B}"/>
          </ac:picMkLst>
        </pc:picChg>
      </pc:sldChg>
      <pc:sldChg chg="add del">
        <pc:chgData name="Marcia Moraes" userId="c9c67e8a-58e2-4733-9a1c-5d44fec4775b" providerId="ADAL" clId="{633E1713-1820-4C8D-BC41-9FCDADECAA40}" dt="2023-10-11T00:28:49.194" v="1"/>
        <pc:sldMkLst>
          <pc:docMk/>
          <pc:sldMk cId="967945617" sldId="279"/>
        </pc:sldMkLst>
      </pc:sldChg>
      <pc:sldChg chg="addSp delSp modSp add ord">
        <pc:chgData name="Marcia Moraes" userId="c9c67e8a-58e2-4733-9a1c-5d44fec4775b" providerId="ADAL" clId="{633E1713-1820-4C8D-BC41-9FCDADECAA40}" dt="2023-10-11T00:29:33.332" v="12"/>
        <pc:sldMkLst>
          <pc:docMk/>
          <pc:sldMk cId="3883210581" sldId="279"/>
        </pc:sldMkLst>
        <pc:spChg chg="mod">
          <ac:chgData name="Marcia Moraes" userId="c9c67e8a-58e2-4733-9a1c-5d44fec4775b" providerId="ADAL" clId="{633E1713-1820-4C8D-BC41-9FCDADECAA40}" dt="2023-10-11T00:29:30.581" v="11" actId="1076"/>
          <ac:spMkLst>
            <pc:docMk/>
            <pc:sldMk cId="3883210581" sldId="279"/>
            <ac:spMk id="2" creationId="{84CD52E7-9878-46B0-B322-12FDC9581986}"/>
          </ac:spMkLst>
        </pc:spChg>
        <pc:spChg chg="del">
          <ac:chgData name="Marcia Moraes" userId="c9c67e8a-58e2-4733-9a1c-5d44fec4775b" providerId="ADAL" clId="{633E1713-1820-4C8D-BC41-9FCDADECAA40}" dt="2023-10-11T00:29:18.956" v="7" actId="478"/>
          <ac:spMkLst>
            <pc:docMk/>
            <pc:sldMk cId="3883210581" sldId="279"/>
            <ac:spMk id="4" creationId="{119AD8F2-D5DB-A84B-A5B3-F7935E3E6D1D}"/>
          </ac:spMkLst>
        </pc:spChg>
        <pc:spChg chg="add del mod">
          <ac:chgData name="Marcia Moraes" userId="c9c67e8a-58e2-4733-9a1c-5d44fec4775b" providerId="ADAL" clId="{633E1713-1820-4C8D-BC41-9FCDADECAA40}" dt="2023-10-11T00:29:23" v="8" actId="478"/>
          <ac:spMkLst>
            <pc:docMk/>
            <pc:sldMk cId="3883210581" sldId="279"/>
            <ac:spMk id="5" creationId="{AF1FDE87-7C07-4F66-8DCC-8153A0E638A7}"/>
          </ac:spMkLst>
        </pc:spChg>
        <pc:spChg chg="del">
          <ac:chgData name="Marcia Moraes" userId="c9c67e8a-58e2-4733-9a1c-5d44fec4775b" providerId="ADAL" clId="{633E1713-1820-4C8D-BC41-9FCDADECAA40}" dt="2023-10-11T00:29:15.987" v="6" actId="478"/>
          <ac:spMkLst>
            <pc:docMk/>
            <pc:sldMk cId="3883210581" sldId="279"/>
            <ac:spMk id="11" creationId="{BDA0DBC1-29A7-4498-B9AA-9B174D0FEC3E}"/>
          </ac:spMkLst>
        </pc:spChg>
        <pc:picChg chg="mod">
          <ac:chgData name="Marcia Moraes" userId="c9c67e8a-58e2-4733-9a1c-5d44fec4775b" providerId="ADAL" clId="{633E1713-1820-4C8D-BC41-9FCDADECAA40}" dt="2023-10-11T00:29:26.466" v="9" actId="1076"/>
          <ac:picMkLst>
            <pc:docMk/>
            <pc:sldMk cId="3883210581" sldId="279"/>
            <ac:picMk id="1026" creationId="{FAA94CC7-39DC-490E-87D2-27F1157EAB7B}"/>
          </ac:picMkLst>
        </pc:picChg>
      </pc:sldChg>
    </pc:docChg>
  </pc:docChgLst>
  <pc:docChgLst>
    <pc:chgData name="Moraes,Marcia" userId="c9c67e8a-58e2-4733-9a1c-5d44fec4775b" providerId="ADAL" clId="{4356BC4C-E2BB-4A77-8BF2-2569A52BB92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3569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99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ADA7691-52F5-43FD-866F-B4E5A75A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92186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BMIExceptHandling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weight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weight (in pounds):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weight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weight."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height (in)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height (in inches):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height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height."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D676CC-4307-40DF-81C0-F1476B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0"/>
            <a:ext cx="6491767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float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Calculate BMI and print user health info if no input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// Source: http://www.cdc.gov/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703.0f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"BMI: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"(CDC: 18.6-24.9 normal)"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Prints the error message passed by throw statement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"Cannot compute health info"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Prompt user to continue/quit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any key ('q' to quit):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9BA1-8B4E-4AC0-9A7F-11883C1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6" y="1463722"/>
            <a:ext cx="4238625" cy="54768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316279" y="2349795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337005" y="296844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exceptions can happen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359D79-1FA9-4B4C-8B8C-30DE3571D978}"/>
              </a:ext>
            </a:extLst>
          </p:cNvPr>
          <p:cNvSpPr/>
          <p:nvPr/>
        </p:nvSpPr>
        <p:spPr>
          <a:xfrm>
            <a:off x="5316279" y="4437320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337005" y="5055972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handle the more specifics first than the more generic</a:t>
            </a:r>
          </a:p>
        </p:txBody>
      </p:sp>
    </p:spTree>
    <p:extLst>
      <p:ext uri="{BB962C8B-B14F-4D97-AF65-F5344CB8AC3E}">
        <p14:creationId xmlns:p14="http://schemas.microsoft.com/office/powerpoint/2010/main" val="1953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635256" y="2785730"/>
            <a:ext cx="701749" cy="1184114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464596" y="316850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can happen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464596" y="447493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the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49D49-462C-4B4D-9E0F-8896525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8" y="2174137"/>
            <a:ext cx="5505450" cy="401955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F6766D9-3B85-427C-AD8B-22D42489F777}"/>
              </a:ext>
            </a:extLst>
          </p:cNvPr>
          <p:cNvSpPr/>
          <p:nvPr/>
        </p:nvSpPr>
        <p:spPr>
          <a:xfrm>
            <a:off x="5694918" y="4282985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DB970-17A9-4B47-AEAF-4FD1566FFA9B}"/>
              </a:ext>
            </a:extLst>
          </p:cNvPr>
          <p:cNvSpPr/>
          <p:nvPr/>
        </p:nvSpPr>
        <p:spPr>
          <a:xfrm>
            <a:off x="5756646" y="5181600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C33F-0FB8-4A0B-84A9-FF66CBCA60C6}"/>
              </a:ext>
            </a:extLst>
          </p:cNvPr>
          <p:cNvSpPr txBox="1"/>
          <p:nvPr/>
        </p:nvSpPr>
        <p:spPr>
          <a:xfrm>
            <a:off x="6464596" y="5269235"/>
            <a:ext cx="710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commands that executes after the program exits the corresponding try or catch blocks. It is always executed!</a:t>
            </a:r>
          </a:p>
        </p:txBody>
      </p:sp>
    </p:spTree>
    <p:extLst>
      <p:ext uri="{BB962C8B-B14F-4D97-AF65-F5344CB8AC3E}">
        <p14:creationId xmlns:p14="http://schemas.microsoft.com/office/powerpoint/2010/main" val="24982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-2044931"/>
            <a:ext cx="4241637" cy="5931131"/>
          </a:xfrm>
        </p:spPr>
        <p:txBody>
          <a:bodyPr/>
          <a:lstStyle/>
          <a:p>
            <a:r>
              <a:rPr lang="en-US" dirty="0"/>
              <a:t>Example of Multiple Handlers and Finally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C872D-7CF3-441D-8E24-06FD808C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777" y="0"/>
            <a:ext cx="8474149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 wrong with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3242FC8-1D00-4D33-9FC4-884B256D324D}"/>
              </a:ext>
            </a:extLst>
          </p:cNvPr>
          <p:cNvSpPr/>
          <p:nvPr/>
        </p:nvSpPr>
        <p:spPr>
          <a:xfrm>
            <a:off x="10014857" y="4593771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FA9F-1F7E-4C02-909D-1DB9B0709052}"/>
              </a:ext>
            </a:extLst>
          </p:cNvPr>
          <p:cNvSpPr txBox="1"/>
          <p:nvPr/>
        </p:nvSpPr>
        <p:spPr>
          <a:xfrm>
            <a:off x="10414675" y="467674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handler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184359F-0AE4-4F64-AF95-F0DB76665438}"/>
              </a:ext>
            </a:extLst>
          </p:cNvPr>
          <p:cNvSpPr/>
          <p:nvPr/>
        </p:nvSpPr>
        <p:spPr>
          <a:xfrm>
            <a:off x="10819725" y="5251026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AF26-22DF-4CC4-9D5A-03091A47E8C7}"/>
              </a:ext>
            </a:extLst>
          </p:cNvPr>
          <p:cNvSpPr txBox="1"/>
          <p:nvPr/>
        </p:nvSpPr>
        <p:spPr>
          <a:xfrm>
            <a:off x="11219543" y="53340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 handler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8CAE6B-4ABD-4CF1-B882-B2DC5B84A164}"/>
              </a:ext>
            </a:extLst>
          </p:cNvPr>
          <p:cNvSpPr/>
          <p:nvPr/>
        </p:nvSpPr>
        <p:spPr>
          <a:xfrm>
            <a:off x="8087442" y="5734110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E9404-6D42-4840-94BF-B4AD7D7B89CC}"/>
              </a:ext>
            </a:extLst>
          </p:cNvPr>
          <p:cNvSpPr txBox="1"/>
          <p:nvPr/>
        </p:nvSpPr>
        <p:spPr>
          <a:xfrm>
            <a:off x="8487260" y="581708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Finally –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047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0C43F73-6D87-44A9-AC4A-BC3B45B5C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3894977"/>
          </a:xfrm>
        </p:spPr>
        <p:txBody>
          <a:bodyPr/>
          <a:lstStyle/>
          <a:p>
            <a:r>
              <a:rPr lang="en-US" sz="2400" dirty="0"/>
              <a:t>You can create and throw your own exceptions (often called "raise" in other languages) </a:t>
            </a:r>
          </a:p>
          <a:p>
            <a:r>
              <a:rPr lang="en-US" sz="2400" dirty="0"/>
              <a:t>In java, you have to </a:t>
            </a:r>
            <a:r>
              <a:rPr lang="en-US" sz="2400" b="1" dirty="0"/>
              <a:t>extend </a:t>
            </a:r>
            <a:r>
              <a:rPr lang="en-US" sz="2400" dirty="0"/>
              <a:t>the </a:t>
            </a:r>
            <a:r>
              <a:rPr lang="en-US" sz="2400" i="1" dirty="0"/>
              <a:t>Exception </a:t>
            </a:r>
            <a:r>
              <a:rPr lang="en-US" sz="2400" dirty="0"/>
              <a:t>class to do that</a:t>
            </a:r>
          </a:p>
          <a:p>
            <a:pPr lvl="1"/>
            <a:r>
              <a:rPr lang="en-US" sz="2200" dirty="0"/>
              <a:t>Ensures certain methods are implements for try/catch/throw/throws </a:t>
            </a:r>
          </a:p>
          <a:p>
            <a:endParaRPr lang="en-US" sz="2400" dirty="0"/>
          </a:p>
          <a:p>
            <a:r>
              <a:rPr lang="en-US" sz="2400" dirty="0"/>
              <a:t>Won't use much in this class, but worth knowing </a:t>
            </a:r>
          </a:p>
          <a:p>
            <a:r>
              <a:rPr lang="en-US" sz="2400" dirty="0"/>
              <a:t>Especially useful if you are developing an SDK (Software Development Kit)/API (Application Programming Interface) </a:t>
            </a:r>
          </a:p>
        </p:txBody>
      </p:sp>
    </p:spTree>
    <p:extLst>
      <p:ext uri="{BB962C8B-B14F-4D97-AF65-F5344CB8AC3E}">
        <p14:creationId xmlns:p14="http://schemas.microsoft.com/office/powerpoint/2010/main" val="7053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B63A1-B8CF-45D3-94E4-1CE2FF26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30" y="1638446"/>
            <a:ext cx="677454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(msg);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"SUPER COOL: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D968C6-A8C0-4DB7-BD20-928707500E97}"/>
              </a:ext>
            </a:extLst>
          </p:cNvPr>
          <p:cNvCxnSpPr/>
          <p:nvPr/>
        </p:nvCxnSpPr>
        <p:spPr>
          <a:xfrm flipH="1">
            <a:off x="7119256" y="1894937"/>
            <a:ext cx="1719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A6407-46E3-441D-A6D7-C907CAA84D4E}"/>
              </a:ext>
            </a:extLst>
          </p:cNvPr>
          <p:cNvSpPr txBox="1"/>
          <p:nvPr/>
        </p:nvSpPr>
        <p:spPr>
          <a:xfrm>
            <a:off x="9046029" y="1547417"/>
            <a:ext cx="4246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– </a:t>
            </a:r>
            <a:r>
              <a:rPr lang="en-US" dirty="0" err="1"/>
              <a:t>MyCoolException</a:t>
            </a:r>
            <a:r>
              <a:rPr lang="en-US" dirty="0"/>
              <a:t> inherits all attributes and methods from Exception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39234-A0EA-4FF6-9D8A-45B52EAFBEDF}"/>
              </a:ext>
            </a:extLst>
          </p:cNvPr>
          <p:cNvCxnSpPr>
            <a:cxnSpLocks/>
          </p:cNvCxnSpPr>
          <p:nvPr/>
        </p:nvCxnSpPr>
        <p:spPr>
          <a:xfrm flipH="1">
            <a:off x="2821260" y="3066585"/>
            <a:ext cx="58765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4AF1C2-C5F6-4EF8-A267-B7A11595D627}"/>
              </a:ext>
            </a:extLst>
          </p:cNvPr>
          <p:cNvSpPr txBox="1"/>
          <p:nvPr/>
        </p:nvSpPr>
        <p:spPr>
          <a:xfrm>
            <a:off x="9046029" y="2867882"/>
            <a:ext cx="407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super class constructor – setting the message for the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40F6D-1DF7-4CDA-80F7-D1BE647400F7}"/>
              </a:ext>
            </a:extLst>
          </p:cNvPr>
          <p:cNvCxnSpPr>
            <a:cxnSpLocks/>
          </p:cNvCxnSpPr>
          <p:nvPr/>
        </p:nvCxnSpPr>
        <p:spPr>
          <a:xfrm flipH="1">
            <a:off x="4783873" y="4121464"/>
            <a:ext cx="394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C991AB-1DBA-4D8F-A3AC-0CE5AF296151}"/>
              </a:ext>
            </a:extLst>
          </p:cNvPr>
          <p:cNvSpPr txBox="1"/>
          <p:nvPr/>
        </p:nvSpPr>
        <p:spPr>
          <a:xfrm>
            <a:off x="8958985" y="3983906"/>
            <a:ext cx="424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Overrides the </a:t>
            </a:r>
            <a:r>
              <a:rPr lang="en-US" dirty="0" err="1"/>
              <a:t>getMessage</a:t>
            </a:r>
            <a:r>
              <a:rPr lang="en-US" dirty="0"/>
              <a:t> method inherited from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4AA99-9D47-4A63-BCE8-E5353C3CCCE7}"/>
              </a:ext>
            </a:extLst>
          </p:cNvPr>
          <p:cNvSpPr/>
          <p:nvPr/>
        </p:nvSpPr>
        <p:spPr>
          <a:xfrm>
            <a:off x="571499" y="6347991"/>
            <a:ext cx="9127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https://docs.oracle.com/javase/7/docs/api/java/lang/Exception.html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4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D440A9-DBB9-4E19-8D40-43BF26305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3904" y="1021442"/>
            <a:ext cx="9027554" cy="6217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"This is a personal message"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"General exceptions can have messages"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EA0ED-FCED-4CDE-A198-127D4B306567}"/>
              </a:ext>
            </a:extLst>
          </p:cNvPr>
          <p:cNvCxnSpPr/>
          <p:nvPr/>
        </p:nvCxnSpPr>
        <p:spPr>
          <a:xfrm flipH="1">
            <a:off x="9481458" y="1572322"/>
            <a:ext cx="710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145B48-8938-4E55-839E-27CB479F3E17}"/>
              </a:ext>
            </a:extLst>
          </p:cNvPr>
          <p:cNvSpPr txBox="1"/>
          <p:nvPr/>
        </p:nvSpPr>
        <p:spPr>
          <a:xfrm>
            <a:off x="10314878" y="1372266"/>
            <a:ext cx="3345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 – other method needs to treat both </a:t>
            </a:r>
            <a:r>
              <a:rPr lang="en-US" dirty="0" err="1"/>
              <a:t>MyCoolException</a:t>
            </a:r>
            <a:r>
              <a:rPr lang="en-US" dirty="0"/>
              <a:t> and Exception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071B3-EB88-4B30-A24C-7AF3B15E2BBB}"/>
              </a:ext>
            </a:extLst>
          </p:cNvPr>
          <p:cNvCxnSpPr/>
          <p:nvPr/>
        </p:nvCxnSpPr>
        <p:spPr>
          <a:xfrm flipH="1">
            <a:off x="8051180" y="1895707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E4E48-6BCB-47A3-BA2F-8D587D59721B}"/>
              </a:ext>
            </a:extLst>
          </p:cNvPr>
          <p:cNvCxnSpPr>
            <a:cxnSpLocks/>
          </p:cNvCxnSpPr>
          <p:nvPr/>
        </p:nvCxnSpPr>
        <p:spPr>
          <a:xfrm>
            <a:off x="8631044" y="1895707"/>
            <a:ext cx="0" cy="93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7D174-FEE2-4A18-8F20-9EFD24AA8097}"/>
              </a:ext>
            </a:extLst>
          </p:cNvPr>
          <p:cNvCxnSpPr/>
          <p:nvPr/>
        </p:nvCxnSpPr>
        <p:spPr>
          <a:xfrm>
            <a:off x="8631044" y="2832410"/>
            <a:ext cx="1561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13285F-C7C2-47D7-A8CB-371F55AFCF5F}"/>
              </a:ext>
            </a:extLst>
          </p:cNvPr>
          <p:cNvSpPr txBox="1"/>
          <p:nvPr/>
        </p:nvSpPr>
        <p:spPr>
          <a:xfrm>
            <a:off x="10192215" y="2695704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</a:t>
            </a:r>
            <a:r>
              <a:rPr lang="en-US" dirty="0" err="1"/>
              <a:t>MyCoolException</a:t>
            </a:r>
            <a:r>
              <a:rPr lang="en-US" dirty="0"/>
              <a:t>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E6963-091C-42F1-BA3A-CB5956661888}"/>
              </a:ext>
            </a:extLst>
          </p:cNvPr>
          <p:cNvCxnSpPr/>
          <p:nvPr/>
        </p:nvCxnSpPr>
        <p:spPr>
          <a:xfrm flipH="1">
            <a:off x="7645621" y="2295706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019C3-F4CA-46E5-879F-FF300ACF84C2}"/>
              </a:ext>
            </a:extLst>
          </p:cNvPr>
          <p:cNvCxnSpPr>
            <a:cxnSpLocks/>
          </p:cNvCxnSpPr>
          <p:nvPr/>
        </p:nvCxnSpPr>
        <p:spPr>
          <a:xfrm>
            <a:off x="8225485" y="2295706"/>
            <a:ext cx="0" cy="1338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4035E-87D3-4CB8-80B6-F7DF30E0FA81}"/>
              </a:ext>
            </a:extLst>
          </p:cNvPr>
          <p:cNvCxnSpPr>
            <a:cxnSpLocks/>
          </p:cNvCxnSpPr>
          <p:nvPr/>
        </p:nvCxnSpPr>
        <p:spPr>
          <a:xfrm>
            <a:off x="8225485" y="3633853"/>
            <a:ext cx="18552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7C738-7208-4BB7-8A89-7A956945C944}"/>
              </a:ext>
            </a:extLst>
          </p:cNvPr>
          <p:cNvSpPr txBox="1"/>
          <p:nvPr/>
        </p:nvSpPr>
        <p:spPr>
          <a:xfrm>
            <a:off x="10192215" y="3478030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Exception object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877578C-BB6D-42E2-A58C-0891F778CCD2}"/>
              </a:ext>
            </a:extLst>
          </p:cNvPr>
          <p:cNvSpPr/>
          <p:nvPr/>
        </p:nvSpPr>
        <p:spPr>
          <a:xfrm>
            <a:off x="5769429" y="2950029"/>
            <a:ext cx="413653" cy="21227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6698B-E28B-4CE2-8DC4-B3C1992F3CFF}"/>
              </a:ext>
            </a:extLst>
          </p:cNvPr>
          <p:cNvSpPr txBox="1"/>
          <p:nvPr/>
        </p:nvSpPr>
        <p:spPr>
          <a:xfrm>
            <a:off x="6487886" y="4310279"/>
            <a:ext cx="6527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doSomething</a:t>
            </a:r>
            <a:r>
              <a:rPr lang="en-US" dirty="0"/>
              <a:t> can throw two exception, we need to handle both exceptions</a:t>
            </a:r>
          </a:p>
          <a:p>
            <a:r>
              <a:rPr lang="en-US" dirty="0"/>
              <a:t>Ordering of the handling – more specific first (</a:t>
            </a:r>
            <a:r>
              <a:rPr lang="en-US" dirty="0" err="1"/>
              <a:t>MyCoolException</a:t>
            </a:r>
            <a:r>
              <a:rPr lang="en-US" dirty="0"/>
              <a:t>), then the more general (Exception)</a:t>
            </a:r>
          </a:p>
        </p:txBody>
      </p:sp>
    </p:spTree>
    <p:extLst>
      <p:ext uri="{BB962C8B-B14F-4D97-AF65-F5344CB8AC3E}">
        <p14:creationId xmlns:p14="http://schemas.microsoft.com/office/powerpoint/2010/main" val="21682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25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1" y="531374"/>
            <a:ext cx="11163432" cy="1015663"/>
          </a:xfrm>
        </p:spPr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319C36-2A77-4B6D-8745-F563C3FB0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1177310"/>
          </a:xfrm>
        </p:spPr>
        <p:txBody>
          <a:bodyPr/>
          <a:lstStyle/>
          <a:p>
            <a:r>
              <a:rPr lang="en-US" sz="2400" dirty="0"/>
              <a:t>Worksheet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5224718" y="7004201"/>
            <a:ext cx="37160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https://www.amazon.com/Inspirational-Motivational-Paintings-Educational-Classroom/dp/B0B5THMZ8F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https://m.media-amazon.com/images/I/51DJWf8O66L._AC_.jpg">
            <a:extLst>
              <a:ext uri="{FF2B5EF4-FFF2-40B4-BE49-F238E27FC236}">
                <a16:creationId xmlns:a16="http://schemas.microsoft.com/office/drawing/2014/main" id="{FAA94CC7-39DC-490E-87D2-27F1157E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58920"/>
            <a:ext cx="46863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10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864655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101518" y="6938887"/>
            <a:ext cx="37160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https://www.amazon.com/Inspirational-Motivational-Paintings-Educational-Classroom/dp/B0B5THMZ8F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B4A45-6C4F-48DC-8957-6A33C421851F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410987-44AC-47BB-A8EC-818EE1B0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73793"/>
              </p:ext>
            </p:extLst>
          </p:nvPr>
        </p:nvGraphicFramePr>
        <p:xfrm>
          <a:off x="9987253" y="3863702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453534"/>
            <a:ext cx="8733638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892848"/>
            <a:ext cx="12946410" cy="1247265"/>
          </a:xfrm>
        </p:spPr>
        <p:txBody>
          <a:bodyPr/>
          <a:lstStyle/>
          <a:p>
            <a:r>
              <a:rPr lang="en-US" sz="2600" dirty="0"/>
              <a:t>What are exceptions in Java? Explain providing an example.</a:t>
            </a:r>
          </a:p>
          <a:p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4185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214048"/>
            <a:ext cx="8733638" cy="1015663"/>
          </a:xfrm>
        </p:spPr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359448"/>
            <a:ext cx="12946410" cy="3423758"/>
          </a:xfrm>
        </p:spPr>
        <p:txBody>
          <a:bodyPr/>
          <a:lstStyle/>
          <a:p>
            <a:r>
              <a:rPr lang="en-US" sz="2600" dirty="0"/>
              <a:t>Classes / Objects! </a:t>
            </a:r>
          </a:p>
          <a:p>
            <a:pPr lvl="1"/>
            <a:r>
              <a:rPr lang="en-US" sz="2400" dirty="0"/>
              <a:t>They contain information about the error that is happening </a:t>
            </a:r>
          </a:p>
          <a:p>
            <a:endParaRPr lang="en-US" sz="2600" dirty="0"/>
          </a:p>
          <a:p>
            <a:r>
              <a:rPr lang="en-US" sz="2600" dirty="0"/>
              <a:t>What about try/catch and throws?</a:t>
            </a:r>
          </a:p>
          <a:p>
            <a:pPr lvl="1"/>
            <a:r>
              <a:rPr lang="en-US" sz="2400" dirty="0"/>
              <a:t>Those are commands that use those objects!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64364-7216-480C-A72C-693AC8D0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5" y="4614182"/>
            <a:ext cx="12496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104" y="1709058"/>
            <a:ext cx="4297937" cy="5561844"/>
          </a:xfrm>
        </p:spPr>
        <p:txBody>
          <a:bodyPr/>
          <a:lstStyle/>
          <a:p>
            <a:r>
              <a:rPr lang="en-US" sz="2000" dirty="0"/>
              <a:t>Error class is used to indicate a more serious problem in the architecture and should not be handled in the application code.</a:t>
            </a:r>
          </a:p>
          <a:p>
            <a:endParaRPr lang="en-US" sz="2000" dirty="0"/>
          </a:p>
          <a:p>
            <a:r>
              <a:rPr lang="en-US" sz="2000" dirty="0"/>
              <a:t>Exception class is used for exception conditions that the application may need to handle.</a:t>
            </a:r>
          </a:p>
          <a:p>
            <a:endParaRPr lang="en-US" sz="2000" dirty="0"/>
          </a:p>
          <a:p>
            <a:r>
              <a:rPr lang="en-US" sz="2000" dirty="0"/>
              <a:t>Exceptions are further subdivided into checked (compile-time) and unchecked (run-time) exceptions.</a:t>
            </a:r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221378"/>
            <a:ext cx="6991924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075" y="1575428"/>
            <a:ext cx="4793009" cy="5623399"/>
          </a:xfrm>
        </p:spPr>
        <p:txBody>
          <a:bodyPr/>
          <a:lstStyle/>
          <a:p>
            <a:r>
              <a:rPr lang="en-US" sz="2000" dirty="0"/>
              <a:t>Exceptions that can occur at </a:t>
            </a:r>
            <a:r>
              <a:rPr lang="en-US" sz="2000" b="1" dirty="0"/>
              <a:t>compile-time</a:t>
            </a:r>
            <a:r>
              <a:rPr lang="en-US" sz="2000" dirty="0"/>
              <a:t> are called </a:t>
            </a:r>
            <a:r>
              <a:rPr lang="en-US" sz="2000" b="1" dirty="0"/>
              <a:t>checked exceptions</a:t>
            </a:r>
            <a:r>
              <a:rPr lang="en-US" sz="2000" dirty="0"/>
              <a:t> since they need to be explicitly checked and handled in code.</a:t>
            </a:r>
          </a:p>
          <a:p>
            <a:pPr lvl="1"/>
            <a:r>
              <a:rPr lang="en-US" sz="2000" dirty="0"/>
              <a:t>All classes with the exception of Error and </a:t>
            </a:r>
            <a:r>
              <a:rPr lang="en-US" sz="2000" dirty="0" err="1"/>
              <a:t>RuntimeException</a:t>
            </a:r>
            <a:r>
              <a:rPr lang="en-US" sz="2000" dirty="0"/>
              <a:t> are checked</a:t>
            </a:r>
          </a:p>
          <a:p>
            <a:r>
              <a:rPr lang="en-US" sz="2000" dirty="0"/>
              <a:t>Unchecked exceptions can be thrown "at any time" (i.e. run-time). Therefore, methods don't have to explicitly catch or throw unchecked exceptions.</a:t>
            </a:r>
          </a:p>
          <a:p>
            <a:pPr lvl="1"/>
            <a:r>
              <a:rPr lang="en-US" sz="2000" dirty="0" err="1"/>
              <a:t>RuntimeException</a:t>
            </a:r>
            <a:endParaRPr lang="en-US" sz="2000" dirty="0"/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17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38404"/>
          </a:xfrm>
        </p:spPr>
        <p:txBody>
          <a:bodyPr/>
          <a:lstStyle/>
          <a:p>
            <a:r>
              <a:rPr lang="en-US" sz="2000" dirty="0"/>
              <a:t>We can’t control every possible error situation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2000" dirty="0"/>
              <a:t>What happens if the file is not there?</a:t>
            </a:r>
          </a:p>
          <a:p>
            <a:pPr lvl="1"/>
            <a:r>
              <a:rPr lang="en-US" sz="2000" dirty="0"/>
              <a:t>What if you don’t have permission to read it?</a:t>
            </a:r>
          </a:p>
          <a:p>
            <a:pPr lvl="1"/>
            <a:r>
              <a:rPr lang="en-US" sz="2000" dirty="0"/>
              <a:t>Not just files</a:t>
            </a:r>
          </a:p>
          <a:p>
            <a:pPr lvl="2"/>
            <a:r>
              <a:rPr lang="en-US" sz="2000" dirty="0"/>
              <a:t>What about network connections?</a:t>
            </a:r>
          </a:p>
          <a:p>
            <a:pPr lvl="2"/>
            <a:r>
              <a:rPr lang="en-US" sz="2000" dirty="0"/>
              <a:t>What if printers aren’t there?</a:t>
            </a:r>
          </a:p>
          <a:p>
            <a:r>
              <a:rPr lang="en-US" sz="2000" dirty="0"/>
              <a:t>Exception handling</a:t>
            </a:r>
          </a:p>
          <a:p>
            <a:pPr lvl="1"/>
            <a:r>
              <a:rPr lang="en-US" sz="2000" dirty="0"/>
              <a:t>try – catch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2" y="1889453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exception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dirty="0"/>
              <a:t>Checked (compile time) or Unchecked (run time)</a:t>
            </a:r>
          </a:p>
          <a:p>
            <a:pPr lvl="2"/>
            <a:r>
              <a:rPr lang="en-US" dirty="0"/>
              <a:t>Checked requires try/catch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1659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PowerPoint Presentation</vt:lpstr>
      <vt:lpstr>Announcements</vt:lpstr>
      <vt:lpstr>Recall Activity</vt:lpstr>
      <vt:lpstr>What are Exceptions?</vt:lpstr>
      <vt:lpstr>Java Exception Hierarchy</vt:lpstr>
      <vt:lpstr>Java Exception Hierarchy</vt:lpstr>
      <vt:lpstr>Controlling Exceptions</vt:lpstr>
      <vt:lpstr>Try - Catch</vt:lpstr>
      <vt:lpstr>PowerPoint Presentation</vt:lpstr>
      <vt:lpstr>Multiple Handlers</vt:lpstr>
      <vt:lpstr>Finally Block</vt:lpstr>
      <vt:lpstr>Example of Multiple Handlers and Finally</vt:lpstr>
      <vt:lpstr>Advanced: Creating your Own Exception</vt:lpstr>
      <vt:lpstr>Advanced: Creating your Own Exception</vt:lpstr>
      <vt:lpstr>Advanced: Creating your Own Exception</vt:lpstr>
      <vt:lpstr>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2020-04-14T03:49:47Z</dcterms:created>
  <dcterms:modified xsi:type="dcterms:W3CDTF">2023-10-11T00:29:35Z</dcterms:modified>
</cp:coreProperties>
</file>