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60" r:id="rId7"/>
    <p:sldId id="257" r:id="rId8"/>
    <p:sldId id="261" r:id="rId9"/>
    <p:sldId id="262" r:id="rId10"/>
    <p:sldId id="258" r:id="rId11"/>
    <p:sldId id="259" r:id="rId12"/>
    <p:sldId id="264" r:id="rId13"/>
    <p:sldId id="273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72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F9F4715-2091-4503-AE47-A65429C44549}"/>
  </pc:docChgLst>
  <pc:docChgLst>
    <pc:chgData name="Moraes,Marcia" userId="c9c67e8a-58e2-4733-9a1c-5d44fec4775b" providerId="ADAL" clId="{BF01F34B-4E2B-4B7C-8812-D38C67F6E7AD}"/>
  </pc:docChgLst>
  <pc:docChgLst>
    <pc:chgData name="Marcia Moraes" userId="c9c67e8a-58e2-4733-9a1c-5d44fec4775b" providerId="ADAL" clId="{CEC216D5-F2AA-4A6A-BA0F-ED2FDC307F4F}"/>
    <pc:docChg chg="custSel modSld">
      <pc:chgData name="Marcia Moraes" userId="c9c67e8a-58e2-4733-9a1c-5d44fec4775b" providerId="ADAL" clId="{CEC216D5-F2AA-4A6A-BA0F-ED2FDC307F4F}" dt="2023-10-23T19:13:59.752" v="6" actId="478"/>
      <pc:docMkLst>
        <pc:docMk/>
      </pc:docMkLst>
      <pc:sldChg chg="delSp modSp">
        <pc:chgData name="Marcia Moraes" userId="c9c67e8a-58e2-4733-9a1c-5d44fec4775b" providerId="ADAL" clId="{CEC216D5-F2AA-4A6A-BA0F-ED2FDC307F4F}" dt="2023-10-23T19:13:59.752" v="6" actId="478"/>
        <pc:sldMkLst>
          <pc:docMk/>
          <pc:sldMk cId="1439199420" sldId="264"/>
        </pc:sldMkLst>
        <pc:spChg chg="del mod">
          <ac:chgData name="Marcia Moraes" userId="c9c67e8a-58e2-4733-9a1c-5d44fec4775b" providerId="ADAL" clId="{CEC216D5-F2AA-4A6A-BA0F-ED2FDC307F4F}" dt="2023-10-23T19:13:59.752" v="6" actId="478"/>
          <ac:spMkLst>
            <pc:docMk/>
            <pc:sldMk cId="1439199420" sldId="264"/>
            <ac:spMk id="3" creationId="{507F2138-38CE-FB4F-963C-1AF7D9CA4471}"/>
          </ac:spMkLst>
        </pc:spChg>
        <pc:spChg chg="mod">
          <ac:chgData name="Marcia Moraes" userId="c9c67e8a-58e2-4733-9a1c-5d44fec4775b" providerId="ADAL" clId="{CEC216D5-F2AA-4A6A-BA0F-ED2FDC307F4F}" dt="2023-10-23T19:13:57.213" v="5" actId="255"/>
          <ac:spMkLst>
            <pc:docMk/>
            <pc:sldMk cId="1439199420" sldId="264"/>
            <ac:spMk id="5" creationId="{BC3294FB-6AA5-4C38-ACE3-3B21B7375403}"/>
          </ac:spMkLst>
        </pc:spChg>
      </pc:sldChg>
      <pc:sldChg chg="addSp delSp modSp">
        <pc:chgData name="Marcia Moraes" userId="c9c67e8a-58e2-4733-9a1c-5d44fec4775b" providerId="ADAL" clId="{CEC216D5-F2AA-4A6A-BA0F-ED2FDC307F4F}" dt="2023-10-19T17:24:55.912" v="2" actId="1076"/>
        <pc:sldMkLst>
          <pc:docMk/>
          <pc:sldMk cId="2571368551" sldId="272"/>
        </pc:sldMkLst>
        <pc:spChg chg="del">
          <ac:chgData name="Marcia Moraes" userId="c9c67e8a-58e2-4733-9a1c-5d44fec4775b" providerId="ADAL" clId="{CEC216D5-F2AA-4A6A-BA0F-ED2FDC307F4F}" dt="2023-10-19T17:24:50.673" v="0" actId="478"/>
          <ac:spMkLst>
            <pc:docMk/>
            <pc:sldMk cId="2571368551" sldId="272"/>
            <ac:spMk id="5" creationId="{1E54CBCD-3447-4F03-970A-F1628F46BEF2}"/>
          </ac:spMkLst>
        </pc:spChg>
        <pc:spChg chg="add mod">
          <ac:chgData name="Marcia Moraes" userId="c9c67e8a-58e2-4733-9a1c-5d44fec4775b" providerId="ADAL" clId="{CEC216D5-F2AA-4A6A-BA0F-ED2FDC307F4F}" dt="2023-10-19T17:24:55.912" v="2" actId="1076"/>
          <ac:spMkLst>
            <pc:docMk/>
            <pc:sldMk cId="2571368551" sldId="272"/>
            <ac:spMk id="7" creationId="{90E74110-EF94-47B3-9416-28189EB12EAC}"/>
          </ac:spMkLst>
        </pc:spChg>
        <pc:graphicFrameChg chg="add mod">
          <ac:chgData name="Marcia Moraes" userId="c9c67e8a-58e2-4733-9a1c-5d44fec4775b" providerId="ADAL" clId="{CEC216D5-F2AA-4A6A-BA0F-ED2FDC307F4F}" dt="2023-10-19T17:24:55.912" v="2" actId="1076"/>
          <ac:graphicFrameMkLst>
            <pc:docMk/>
            <pc:sldMk cId="2571368551" sldId="272"/>
            <ac:graphicFrameMk id="8" creationId="{7668D128-08A9-40F7-AB83-D8469375D7B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Polymorphis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217595"/>
          </a:xfrm>
        </p:spPr>
        <p:txBody>
          <a:bodyPr/>
          <a:lstStyle/>
          <a:p>
            <a:r>
              <a:rPr lang="en-US" sz="2400" dirty="0"/>
              <a:t>Complete the Polymorphism worksheet</a:t>
            </a:r>
          </a:p>
          <a:p>
            <a:endParaRPr lang="en-US" sz="2400" dirty="0"/>
          </a:p>
          <a:p>
            <a:r>
              <a:rPr lang="en-US" sz="2400" dirty="0"/>
              <a:t>Codes from this lecture </a:t>
            </a:r>
            <a:r>
              <a:rPr lang="en-US" sz="2400"/>
              <a:t>and worksheet - </a:t>
            </a:r>
            <a:r>
              <a:rPr lang="en-US" sz="2400">
                <a:hlinkClick r:id="rId2"/>
              </a:rPr>
              <a:t>https://github.com/CSU-CompSci-CS163-4/Handouts/tree/main/ClassExamples/10Polymorphism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805511" y="3510532"/>
            <a:ext cx="20120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https://www.pinterest.com/pin/342062534189160703/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That's right! | Famous women quotes, Woman quotes, Important quotes">
            <a:extLst>
              <a:ext uri="{FF2B5EF4-FFF2-40B4-BE49-F238E27FC236}">
                <a16:creationId xmlns:a16="http://schemas.microsoft.com/office/drawing/2014/main" id="{76F90ADF-7BC1-487D-A39C-C9BE9DA5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523" y="-2050"/>
            <a:ext cx="2317630" cy="3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74110-EF94-47B3-9416-28189EB12EAC}"/>
              </a:ext>
            </a:extLst>
          </p:cNvPr>
          <p:cNvSpPr txBox="1"/>
          <p:nvPr/>
        </p:nvSpPr>
        <p:spPr>
          <a:xfrm flipH="1">
            <a:off x="9976198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68D128-08A9-40F7-AB83-D8469375D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49765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8191"/>
            <a:ext cx="12946411" cy="1565621"/>
          </a:xfrm>
        </p:spPr>
        <p:txBody>
          <a:bodyPr/>
          <a:lstStyle/>
          <a:p>
            <a:r>
              <a:rPr lang="en-US" sz="2400" dirty="0"/>
              <a:t>Analyze the classes below. What type of relationship do we have: ‘has-a’ or ‘is-a’?</a:t>
            </a:r>
          </a:p>
          <a:p>
            <a:r>
              <a:rPr lang="en-US" sz="2400" dirty="0"/>
              <a:t>Explain using your own words.</a:t>
            </a:r>
          </a:p>
          <a:p>
            <a:pPr marL="699614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72A2D-2676-4340-837C-2C528969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3" y="3053812"/>
            <a:ext cx="5019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0" y="154145"/>
            <a:ext cx="12561453" cy="1015663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590" y="1169808"/>
            <a:ext cx="7910444" cy="481414"/>
          </a:xfrm>
        </p:spPr>
        <p:txBody>
          <a:bodyPr/>
          <a:lstStyle/>
          <a:p>
            <a:r>
              <a:rPr lang="en-US" dirty="0"/>
              <a:t>Has-a relationship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EDCA0-4E45-4E7A-8A78-F26564F1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0" y="2052326"/>
            <a:ext cx="5019675" cy="3933825"/>
          </a:xfrm>
          <a:prstGeom prst="rect">
            <a:avLst/>
          </a:prstGeom>
        </p:spPr>
      </p:pic>
      <p:pic>
        <p:nvPicPr>
          <p:cNvPr id="2050" name="Picture 2" descr="What Is the Difference Between UML Aggregation and Composition? - Software  Ideas Modeler">
            <a:extLst>
              <a:ext uri="{FF2B5EF4-FFF2-40B4-BE49-F238E27FC236}">
                <a16:creationId xmlns:a16="http://schemas.microsoft.com/office/drawing/2014/main" id="{D10C563A-EA21-43FB-9554-885D828A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2052326"/>
            <a:ext cx="6810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0.3. Whole-Part Relationships">
            <a:extLst>
              <a:ext uri="{FF2B5EF4-FFF2-40B4-BE49-F238E27FC236}">
                <a16:creationId xmlns:a16="http://schemas.microsoft.com/office/drawing/2014/main" id="{A17FB983-41B4-47E9-BD5C-99CDEBEC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03" y="3651477"/>
            <a:ext cx="3714296" cy="36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1846"/>
            <a:ext cx="11919196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19" y="1018202"/>
            <a:ext cx="6164610" cy="857735"/>
          </a:xfrm>
        </p:spPr>
        <p:txBody>
          <a:bodyPr/>
          <a:lstStyle/>
          <a:p>
            <a:r>
              <a:rPr lang="en-US" dirty="0"/>
              <a:t>Is-a relationship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899AB-6ADE-4A6C-94F5-7519A5B4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681162"/>
            <a:ext cx="5000625" cy="441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DC8D55-0773-46B4-9744-71626ED1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06" y="140152"/>
            <a:ext cx="6386985" cy="3736603"/>
          </a:xfrm>
          <a:prstGeom prst="rect">
            <a:avLst/>
          </a:prstGeom>
        </p:spPr>
      </p:pic>
      <p:pic>
        <p:nvPicPr>
          <p:cNvPr id="3080" name="Picture 8" descr="Classes and object orientation / CSE 2122">
            <a:extLst>
              <a:ext uri="{FF2B5EF4-FFF2-40B4-BE49-F238E27FC236}">
                <a16:creationId xmlns:a16="http://schemas.microsoft.com/office/drawing/2014/main" id="{671554FA-C0CC-4B8D-96FD-AE025D0E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57" y="3886199"/>
            <a:ext cx="3821112" cy="34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7" y="143259"/>
            <a:ext cx="12561453" cy="1015663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03" y="1158922"/>
            <a:ext cx="13175011" cy="6312818"/>
          </a:xfrm>
        </p:spPr>
        <p:txBody>
          <a:bodyPr/>
          <a:lstStyle/>
          <a:p>
            <a:r>
              <a:rPr lang="en-US" sz="2800" dirty="0"/>
              <a:t>Refers to determining which program behavior to execute depending on data types</a:t>
            </a:r>
          </a:p>
          <a:p>
            <a:endParaRPr lang="en-US" sz="2800" dirty="0"/>
          </a:p>
          <a:p>
            <a:r>
              <a:rPr lang="en-US" sz="2800" dirty="0"/>
              <a:t>Polymorphism of methods – methods overloading</a:t>
            </a:r>
          </a:p>
          <a:p>
            <a:pPr lvl="1"/>
            <a:r>
              <a:rPr lang="en-US" sz="2000" b="1" dirty="0"/>
              <a:t>compile-time polymorphism</a:t>
            </a:r>
          </a:p>
          <a:p>
            <a:pPr lvl="1"/>
            <a:r>
              <a:rPr lang="en-US" sz="2000" dirty="0"/>
              <a:t>compiler determines which of several identically-named methods to call based on the method's arguments</a:t>
            </a:r>
          </a:p>
          <a:p>
            <a:endParaRPr lang="en-US" sz="2400" dirty="0"/>
          </a:p>
          <a:p>
            <a:r>
              <a:rPr lang="en-US" sz="2800" dirty="0"/>
              <a:t>Polymorphism of variables – involves derived classes (inheritance)</a:t>
            </a:r>
          </a:p>
          <a:p>
            <a:pPr lvl="1"/>
            <a:r>
              <a:rPr lang="en-US" sz="2000" b="1" dirty="0"/>
              <a:t>runtime polymorphism</a:t>
            </a:r>
            <a:r>
              <a:rPr lang="en-US" dirty="0"/>
              <a:t> </a:t>
            </a:r>
          </a:p>
          <a:p>
            <a:pPr lvl="1"/>
            <a:r>
              <a:rPr lang="en-US" sz="2000" dirty="0"/>
              <a:t>compiler cannot make the determination but instead the determination is made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0" y="113461"/>
            <a:ext cx="12561453" cy="1015663"/>
          </a:xfrm>
        </p:spPr>
        <p:txBody>
          <a:bodyPr/>
          <a:lstStyle/>
          <a:p>
            <a:r>
              <a:rPr lang="en-US" dirty="0"/>
              <a:t>Polymorphism of variable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3DDC95-08FB-4AC5-BD5A-0B4AD73A6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620" y="1297711"/>
            <a:ext cx="12561453" cy="2896499"/>
          </a:xfrm>
        </p:spPr>
        <p:txBody>
          <a:bodyPr/>
          <a:lstStyle/>
          <a:p>
            <a:r>
              <a:rPr lang="en-US" sz="2800" dirty="0"/>
              <a:t>Substitution principle </a:t>
            </a:r>
            <a:r>
              <a:rPr lang="en-US" sz="2000" dirty="0"/>
              <a:t>- you can always use a subclass object when a superclass object is expected</a:t>
            </a:r>
          </a:p>
          <a:p>
            <a:r>
              <a:rPr lang="en-US" sz="2800" dirty="0"/>
              <a:t>Super class variable can store super class types and sub class types as well</a:t>
            </a:r>
          </a:p>
          <a:p>
            <a:r>
              <a:rPr lang="en-US" sz="2800" dirty="0"/>
              <a:t>Sub class variable can only store sub class types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D74CC-A1E4-4E37-A585-EF1FCFA6ECDC}"/>
              </a:ext>
            </a:extLst>
          </p:cNvPr>
          <p:cNvSpPr txBox="1"/>
          <p:nvPr/>
        </p:nvSpPr>
        <p:spPr>
          <a:xfrm>
            <a:off x="164898" y="419742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g1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C53D8-A891-4EFC-BE05-CDFF2BF33530}"/>
              </a:ext>
            </a:extLst>
          </p:cNvPr>
          <p:cNvSpPr txBox="1"/>
          <p:nvPr/>
        </p:nvSpPr>
        <p:spPr>
          <a:xfrm>
            <a:off x="164898" y="458405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g2 = new Item();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D10DE-ABB4-4E06-B309-A93185B51C07}"/>
              </a:ext>
            </a:extLst>
          </p:cNvPr>
          <p:cNvSpPr txBox="1"/>
          <p:nvPr/>
        </p:nvSpPr>
        <p:spPr>
          <a:xfrm>
            <a:off x="164898" y="511774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g3 = new Item();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1CECD-7DC6-4D1E-BC73-033D0FDE486D}"/>
              </a:ext>
            </a:extLst>
          </p:cNvPr>
          <p:cNvSpPr txBox="1"/>
          <p:nvPr/>
        </p:nvSpPr>
        <p:spPr>
          <a:xfrm>
            <a:off x="164898" y="558306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 g4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05108-D10D-43E2-9CEE-3FE5679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60" y="3582816"/>
            <a:ext cx="3610883" cy="36989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5332A-E1D5-47B1-94B4-5D8DD4F9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893" y="3566406"/>
            <a:ext cx="2077540" cy="1775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0812BD-29AC-4483-BCA7-CED80FC58BEC}"/>
              </a:ext>
            </a:extLst>
          </p:cNvPr>
          <p:cNvSpPr txBox="1"/>
          <p:nvPr/>
        </p:nvSpPr>
        <p:spPr>
          <a:xfrm>
            <a:off x="5313006" y="416664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C6BCD-7B2B-41A4-BD3E-B60604DD9E2F}"/>
              </a:ext>
            </a:extLst>
          </p:cNvPr>
          <p:cNvSpPr txBox="1"/>
          <p:nvPr/>
        </p:nvSpPr>
        <p:spPr>
          <a:xfrm>
            <a:off x="5313006" y="461412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0A515-E7E1-4F06-ACC9-0746ABC06A34}"/>
              </a:ext>
            </a:extLst>
          </p:cNvPr>
          <p:cNvSpPr txBox="1"/>
          <p:nvPr/>
        </p:nvSpPr>
        <p:spPr>
          <a:xfrm>
            <a:off x="5346159" y="509859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60D81F-AFB1-451B-84AC-E6E10B3FE3F0}"/>
              </a:ext>
            </a:extLst>
          </p:cNvPr>
          <p:cNvSpPr txBox="1"/>
          <p:nvPr/>
        </p:nvSpPr>
        <p:spPr>
          <a:xfrm>
            <a:off x="5313006" y="55830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9" y="104093"/>
            <a:ext cx="12561453" cy="10156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of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942131"/>
            <a:ext cx="12217071" cy="679160"/>
          </a:xfrm>
        </p:spPr>
        <p:txBody>
          <a:bodyPr/>
          <a:lstStyle/>
          <a:p>
            <a:r>
              <a:rPr lang="en-US" sz="3000" dirty="0"/>
              <a:t>Store a collection of objects of various class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2A107-B434-4CA9-B953-9F1DA86C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08" y="1621291"/>
            <a:ext cx="7124700" cy="570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C8B316-6B46-40EF-AB0F-B64409F3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57" y="485297"/>
            <a:ext cx="2667000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F43C7-9C77-4715-9AC5-B536C97A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3" y="1621291"/>
            <a:ext cx="6219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3294FB-6AA5-4C38-ACE3-3B21B737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7" y="1087769"/>
            <a:ext cx="10611979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printArrayListV2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obj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"String:"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"Integer:"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"Double:"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instanceof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Business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"Business:"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objList.get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ABAC91-C1EB-481F-B60B-A09C54856BBA}">
  <ds:schemaRefs>
    <ds:schemaRef ds:uri="92c41bee-f0ee-4aa6-9399-a35fbb883510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D18CAB-B00B-469B-942C-798A83C49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</TotalTime>
  <Words>495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Composition</vt:lpstr>
      <vt:lpstr>Inheritance</vt:lpstr>
      <vt:lpstr>Polymorphism</vt:lpstr>
      <vt:lpstr>Polymorphism of variable</vt:lpstr>
      <vt:lpstr>ArrayList of Objects</vt:lpstr>
      <vt:lpstr>instanceof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14</cp:revision>
  <dcterms:created xsi:type="dcterms:W3CDTF">2020-04-15T02:27:17Z</dcterms:created>
  <dcterms:modified xsi:type="dcterms:W3CDTF">2023-10-23T19:14:01Z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