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0" r:id="rId7"/>
    <p:sldId id="274" r:id="rId8"/>
    <p:sldId id="278" r:id="rId9"/>
    <p:sldId id="275" r:id="rId10"/>
    <p:sldId id="279" r:id="rId11"/>
    <p:sldId id="276" r:id="rId12"/>
    <p:sldId id="277" r:id="rId13"/>
    <p:sldId id="273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876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D6829F0-41E3-44AC-B9CB-3808A0F566B3}"/>
    <pc:docChg chg="modSld">
      <pc:chgData name="Marcia Moraes" userId="c9c67e8a-58e2-4733-9a1c-5d44fec4775b" providerId="ADAL" clId="{CD6829F0-41E3-44AC-B9CB-3808A0F566B3}" dt="2024-03-07T20:10:30.637" v="2" actId="20577"/>
      <pc:docMkLst>
        <pc:docMk/>
      </pc:docMkLst>
      <pc:sldChg chg="modSp">
        <pc:chgData name="Marcia Moraes" userId="c9c67e8a-58e2-4733-9a1c-5d44fec4775b" providerId="ADAL" clId="{CD6829F0-41E3-44AC-B9CB-3808A0F566B3}" dt="2024-03-07T20:10:30.637" v="2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CD6829F0-41E3-44AC-B9CB-3808A0F566B3}" dt="2024-03-07T20:10:30.637" v="2" actId="20577"/>
          <ac:graphicFrameMkLst>
            <pc:docMk/>
            <pc:sldMk cId="2571368551" sldId="272"/>
            <ac:graphicFrameMk id="8" creationId="{F1C5DBBB-ADFF-451A-9309-19A7746990A4}"/>
          </ac:graphicFrameMkLst>
        </pc:graphicFrameChg>
      </pc:sldChg>
    </pc:docChg>
  </pc:docChgLst>
  <pc:docChgLst>
    <pc:chgData name="Marcia Moraes" userId="c9c67e8a-58e2-4733-9a1c-5d44fec4775b" providerId="ADAL" clId="{4FD32692-1E97-46E6-A4ED-31D1BB258627}"/>
  </pc:docChgLst>
  <pc:docChgLst>
    <pc:chgData name="Marcia Moraes" userId="c9c67e8a-58e2-4733-9a1c-5d44fec4775b" providerId="ADAL" clId="{35F1FE2E-5BBD-4055-98D8-C9F495EA4A2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MoreBranch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217595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/>
              <a:t>Codes </a:t>
            </a:r>
            <a:r>
              <a:rPr lang="en-US" sz="2400" dirty="0"/>
              <a:t>from this lecture on switch and </a:t>
            </a:r>
            <a:r>
              <a:rPr lang="en-US" sz="2400" dirty="0" err="1"/>
              <a:t>enum</a:t>
            </a:r>
            <a:r>
              <a:rPr lang="en-US" sz="2400" dirty="0"/>
              <a:t> - </a:t>
            </a:r>
            <a:r>
              <a:rPr lang="en-US" sz="2400" dirty="0">
                <a:hlinkClick r:id="rId2"/>
              </a:rPr>
              <a:t>https://github.com/CSU-CompSci-CS163-4/Handouts/tree/main/ClassExamples/10MoreBranching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553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https://www.pinterest.com/pin/1133007218736753267/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BB1F-E401-4E5D-A6D4-FE48F58F4EF0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C5DBBB-ADFF-451A-9309-19A7746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7644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</a:t>
                      </a:r>
                      <a:r>
                        <a:rPr lang="en-US" sz="1600" dirty="0">
                          <a:effectLst/>
                        </a:rPr>
                        <a:t>PM </a:t>
                      </a:r>
                      <a:r>
                        <a:rPr lang="en-US" sz="1600">
                          <a:effectLst/>
                        </a:rPr>
                        <a:t>- 5 </a:t>
                      </a:r>
                      <a:r>
                        <a:rPr lang="en-US" sz="1600" dirty="0">
                          <a:effectLst/>
                        </a:rPr>
                        <a:t>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  <p:pic>
        <p:nvPicPr>
          <p:cNvPr id="3" name="Picture 2" descr="Teresita Marsal-Avila Quote in 2023 | In this moment, Resilience, Supportive">
            <a:extLst>
              <a:ext uri="{FF2B5EF4-FFF2-40B4-BE49-F238E27FC236}">
                <a16:creationId xmlns:a16="http://schemas.microsoft.com/office/drawing/2014/main" id="{D91F9026-FD56-4A83-B29E-B094B7DB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139" y="0"/>
            <a:ext cx="3410462" cy="3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8191"/>
            <a:ext cx="7024582" cy="1177310"/>
          </a:xfrm>
        </p:spPr>
        <p:txBody>
          <a:bodyPr/>
          <a:lstStyle/>
          <a:p>
            <a:r>
              <a:rPr lang="en-US" sz="2400" dirty="0"/>
              <a:t>Analyze the code provided.</a:t>
            </a:r>
          </a:p>
          <a:p>
            <a:r>
              <a:rPr lang="en-US" sz="2400" dirty="0"/>
              <a:t>What is going to be printed?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DC83F-5E06-468D-940B-E963078CB706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F51EE-8D75-4128-B092-DE106BD7923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Conditional Statements/Ternary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929CB-8E45-46F5-B012-D2459239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18" y="1705364"/>
            <a:ext cx="7048500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FD34C-EDAF-4490-B72A-CE018B12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57" y="4757347"/>
            <a:ext cx="5200650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EB14E-55B9-4F2E-AC20-03BC01D5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86" y="4148137"/>
            <a:ext cx="64008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E86B8-2766-40C2-9708-606E6F740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18" y="5761455"/>
            <a:ext cx="68580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C2DC2C-6A1C-460D-85A1-1651E281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121" y="5777202"/>
            <a:ext cx="952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Ternary Statements - Practice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29869B-115C-4D02-9993-8B4C66EE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29" y="955685"/>
            <a:ext cx="6244771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TernaryExample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0C7917D-BD0B-4925-8427-68F50A760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704" y="1488191"/>
            <a:ext cx="7024582" cy="1774397"/>
          </a:xfrm>
        </p:spPr>
        <p:txBody>
          <a:bodyPr/>
          <a:lstStyle/>
          <a:p>
            <a:r>
              <a:rPr lang="en-US" sz="2400" dirty="0"/>
              <a:t>Analyze the code provided.</a:t>
            </a:r>
          </a:p>
          <a:p>
            <a:r>
              <a:rPr lang="en-US" sz="2400" dirty="0"/>
              <a:t>What is going to be printed?</a:t>
            </a:r>
          </a:p>
          <a:p>
            <a:r>
              <a:rPr lang="en-US" sz="2400" dirty="0"/>
              <a:t>Consider the following content on number.txt: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293F78-D689-41F1-966D-4735304E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2" y="3494273"/>
            <a:ext cx="308065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7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11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3" y="0"/>
            <a:ext cx="12561453" cy="1015663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015663"/>
            <a:ext cx="7215722" cy="5879815"/>
          </a:xfrm>
        </p:spPr>
        <p:txBody>
          <a:bodyPr/>
          <a:lstStyle/>
          <a:p>
            <a:r>
              <a:rPr lang="en-US" dirty="0"/>
              <a:t>switches </a:t>
            </a:r>
          </a:p>
          <a:p>
            <a:pPr lvl="1"/>
            <a:r>
              <a:rPr lang="en-US" sz="1800" dirty="0"/>
              <a:t>a condition that checks each “case” for using ==</a:t>
            </a:r>
          </a:p>
          <a:p>
            <a:pPr lvl="1"/>
            <a:r>
              <a:rPr lang="en-US" sz="1800" dirty="0"/>
              <a:t>concise way to compare against group of options</a:t>
            </a:r>
          </a:p>
          <a:p>
            <a:r>
              <a:rPr lang="en-US" dirty="0"/>
              <a:t>case</a:t>
            </a:r>
          </a:p>
          <a:p>
            <a:pPr lvl="1"/>
            <a:r>
              <a:rPr lang="en-US" sz="1800" dirty="0"/>
              <a:t>the cases to </a:t>
            </a:r>
            <a:r>
              <a:rPr lang="en-US" sz="1800" b="1" dirty="0"/>
              <a:t>==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sz="1800" dirty="0"/>
              <a:t>keeps executing code – until break is called</a:t>
            </a:r>
          </a:p>
          <a:p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switch(primitive or String)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case &lt;value&gt;: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break; //technically optional, but you want it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default:  // essentially your else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E92A7-F87C-8749-8077-6AF601BC96DD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2A46-B9E5-0E4F-976F-D911DC94B05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372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05" y="337457"/>
            <a:ext cx="12561453" cy="1015663"/>
          </a:xfrm>
        </p:spPr>
        <p:txBody>
          <a:bodyPr/>
          <a:lstStyle/>
          <a:p>
            <a:r>
              <a:rPr lang="en-US" dirty="0"/>
              <a:t>Switch Statements -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745005"/>
            <a:ext cx="12473522" cy="1738424"/>
          </a:xfrm>
        </p:spPr>
        <p:txBody>
          <a:bodyPr/>
          <a:lstStyle/>
          <a:p>
            <a:r>
              <a:rPr lang="en-US" sz="2000" dirty="0"/>
              <a:t>Write a switch statement to set the total number of days depending on the month read from the terminal. The month will be read as an int number.</a:t>
            </a:r>
          </a:p>
          <a:p>
            <a:r>
              <a:rPr lang="en-US" sz="2000" dirty="0"/>
              <a:t>Assume February will have 28 days.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7ECD9-954E-49D4-9274-BDDB3C75E793}"/>
              </a:ext>
            </a:extLst>
          </p:cNvPr>
          <p:cNvSpPr/>
          <p:nvPr/>
        </p:nvSpPr>
        <p:spPr>
          <a:xfrm>
            <a:off x="830943" y="3886200"/>
            <a:ext cx="10403114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Proxima Nova"/>
              </a:rPr>
              <a:t>What do you need to change in order to consider that February could have 28 or 29 days depending if we are in a leap year or not?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Leap year:</a:t>
            </a:r>
          </a:p>
          <a:p>
            <a:r>
              <a:rPr lang="en-US" altLang="en-US" dirty="0">
                <a:latin typeface="Proxima Nova"/>
              </a:rPr>
              <a:t>(year % 4 == 0) &amp;&amp; !(year % 100 == 0)</a:t>
            </a:r>
          </a:p>
          <a:p>
            <a:r>
              <a:rPr lang="en-US" altLang="en-US" dirty="0">
                <a:latin typeface="Proxima Nova"/>
              </a:rPr>
              <a:t>or</a:t>
            </a:r>
          </a:p>
          <a:p>
            <a:r>
              <a:rPr lang="en-US" altLang="en-US" dirty="0">
                <a:solidFill>
                  <a:srgbClr val="000000"/>
                </a:solidFill>
                <a:latin typeface="Proxima Nova"/>
              </a:rPr>
              <a:t>(year % 400 == 0)</a:t>
            </a:r>
            <a:endParaRPr lang="en-US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388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56191-9380-0043-BA38-1FAC7116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985C-727B-A347-B280-DCF39519E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618354" cy="1727396"/>
          </a:xfrm>
        </p:spPr>
        <p:txBody>
          <a:bodyPr/>
          <a:lstStyle/>
          <a:p>
            <a:r>
              <a:rPr lang="en-US" sz="2600" dirty="0"/>
              <a:t>Declares a name for a new type and possible values for that type</a:t>
            </a:r>
          </a:p>
          <a:p>
            <a:r>
              <a:rPr lang="en-US" sz="2600" dirty="0"/>
              <a:t>Methods can use them and return them!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387D-4EED-1145-BB39-91C27DFF0255}"/>
              </a:ext>
            </a:extLst>
          </p:cNvPr>
          <p:cNvSpPr/>
          <p:nvPr/>
        </p:nvSpPr>
        <p:spPr>
          <a:xfrm>
            <a:off x="4549422" y="3886200"/>
            <a:ext cx="4718756" cy="22654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02C-D8EA-0C43-858F-6EC58E3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5510"/>
            <a:ext cx="12561453" cy="1015663"/>
          </a:xfrm>
        </p:spPr>
        <p:txBody>
          <a:bodyPr/>
          <a:lstStyle/>
          <a:p>
            <a:r>
              <a:rPr lang="en-US" dirty="0"/>
              <a:t>Switch 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61D8-3227-F245-85C6-43E5EB28B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92793"/>
            <a:ext cx="7002811" cy="1406860"/>
          </a:xfrm>
        </p:spPr>
        <p:txBody>
          <a:bodyPr/>
          <a:lstStyle/>
          <a:p>
            <a:r>
              <a:rPr lang="en-US" sz="2000" dirty="0"/>
              <a:t>Switch + Enumerations are strong combinations</a:t>
            </a:r>
          </a:p>
          <a:p>
            <a:r>
              <a:rPr lang="en-US" sz="2000" dirty="0"/>
              <a:t>Enumeration is part of the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6830A-A7A0-EA4E-B3AC-B9D38061E631}"/>
              </a:ext>
            </a:extLst>
          </p:cNvPr>
          <p:cNvSpPr/>
          <p:nvPr/>
        </p:nvSpPr>
        <p:spPr>
          <a:xfrm>
            <a:off x="7380515" y="1056226"/>
            <a:ext cx="6301131" cy="6281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Names.DYSON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Names.TRICK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Names.AIFE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Proxima Nova" charset="0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0BC4-DE18-F949-9A44-CED214AF9442}"/>
              </a:ext>
            </a:extLst>
          </p:cNvPr>
          <p:cNvSpPr/>
          <p:nvPr/>
        </p:nvSpPr>
        <p:spPr>
          <a:xfrm>
            <a:off x="970216" y="2406979"/>
            <a:ext cx="4718756" cy="22976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D6462-7BD6-8F44-A991-4E502A294F1E}"/>
              </a:ext>
            </a:extLst>
          </p:cNvPr>
          <p:cNvSpPr/>
          <p:nvPr/>
        </p:nvSpPr>
        <p:spPr>
          <a:xfrm>
            <a:off x="946102" y="5098145"/>
            <a:ext cx="6116384" cy="1841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(Names.BO));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Names.KENZI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    }</a:t>
            </a:r>
          </a:p>
        </p:txBody>
      </p:sp>
    </p:spTree>
    <p:extLst>
      <p:ext uri="{BB962C8B-B14F-4D97-AF65-F5344CB8AC3E}">
        <p14:creationId xmlns:p14="http://schemas.microsoft.com/office/powerpoint/2010/main" val="259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7" ma:contentTypeDescription="Create a new document." ma:contentTypeScope="" ma:versionID="6ea101c6cb57f63b5a85da23ec767954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48fe6c6ae01a1a7d2de28d29084627ef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A7314A7E-6677-4BBB-9AE8-FDD9DF4CD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ABAC91-C1EB-481F-B60B-A09C54856BBA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92c41bee-f0ee-4aa6-9399-a35fbb883510"/>
    <ds:schemaRef ds:uri="http://schemas.microsoft.com/office/2006/documentManagement/types"/>
    <ds:schemaRef ds:uri="e06ed288-fd75-4b50-bbed-f5a5df88c31c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1082</Words>
  <Application>Microsoft Office PowerPoint</Application>
  <PresentationFormat>Custom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Conditional Statements/Ternary Statements</vt:lpstr>
      <vt:lpstr>Ternary Statements - Practice</vt:lpstr>
      <vt:lpstr>Switch Statements</vt:lpstr>
      <vt:lpstr>Switch Statements - Practice</vt:lpstr>
      <vt:lpstr>Enumerations</vt:lpstr>
      <vt:lpstr>Switch + Enum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16</cp:revision>
  <dcterms:created xsi:type="dcterms:W3CDTF">2020-04-15T02:27:17Z</dcterms:created>
  <dcterms:modified xsi:type="dcterms:W3CDTF">2024-03-07T20:10:32Z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