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2" r:id="rId4"/>
    <p:sldId id="257" r:id="rId5"/>
    <p:sldId id="273" r:id="rId6"/>
    <p:sldId id="274" r:id="rId7"/>
    <p:sldId id="259" r:id="rId8"/>
    <p:sldId id="260" r:id="rId9"/>
    <p:sldId id="258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97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840" y="6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31858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is-a – The Polymorphic Life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826093"/>
            <a:ext cx="8704610" cy="3142551"/>
          </a:xfrm>
        </p:spPr>
        <p:txBody>
          <a:bodyPr/>
          <a:lstStyle/>
          <a:p>
            <a:r>
              <a:rPr lang="en-US" dirty="0"/>
              <a:t>Monday Help Session in CSB 315</a:t>
            </a:r>
          </a:p>
          <a:p>
            <a:r>
              <a:rPr lang="en-US" dirty="0"/>
              <a:t>Make sure to read this week’s announcement </a:t>
            </a:r>
          </a:p>
          <a:p>
            <a:pPr lvl="1"/>
            <a:r>
              <a:rPr lang="en-US" dirty="0"/>
              <a:t>Come see me during office hours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634356" y="1660010"/>
            <a:ext cx="3892958" cy="195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Labs this week </a:t>
            </a:r>
          </a:p>
          <a:p>
            <a:endParaRPr lang="en-US" sz="3022" dirty="0"/>
          </a:p>
          <a:p>
            <a:r>
              <a:rPr lang="en-US" sz="3022" dirty="0"/>
              <a:t>Work on Practical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What are we saying when we say List&lt;Object&gt; list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4692C-71C9-4BC4-AAC6-FCD7E7C27E03}"/>
              </a:ext>
            </a:extLst>
          </p:cNvPr>
          <p:cNvSpPr txBox="1"/>
          <p:nvPr/>
        </p:nvSpPr>
        <p:spPr>
          <a:xfrm>
            <a:off x="1469903" y="5591807"/>
            <a:ext cx="12057411" cy="17543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CS 165 – Next Course In Sequence (also 201 is popular with 165)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 Jobs Report 2021 – 77% of *all* new jobs in Colorado require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60% of all STEM jobs requires *advanced* (200-300 level)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31% of all Bachelor of Arts degree titled jobs also required coding skills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2016 Report found on average jobs that require coding skills paid $22,000 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Math and Stats majors, at least consider CS 220 (Discrete Structures) – substitutes in your program requirements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E54C-26C8-4A3C-AC7E-7C9E2298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87E68-D992-4ECE-8552-55AA039D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487883"/>
            <a:ext cx="5555011" cy="4522517"/>
          </a:xfrm>
        </p:spPr>
        <p:txBody>
          <a:bodyPr/>
          <a:lstStyle/>
          <a:p>
            <a:r>
              <a:rPr lang="en-US" dirty="0"/>
              <a:t>Select a dedicated programmer</a:t>
            </a:r>
          </a:p>
          <a:p>
            <a:r>
              <a:rPr lang="en-US" dirty="0"/>
              <a:t>Write the following classes &amp; interfaces</a:t>
            </a:r>
          </a:p>
          <a:p>
            <a:pPr lvl="1"/>
            <a:r>
              <a:rPr lang="en-US" dirty="0"/>
              <a:t>We will use them throughout the lecture</a:t>
            </a:r>
          </a:p>
          <a:p>
            <a:r>
              <a:rPr lang="en-US" dirty="0"/>
              <a:t>Write a main class that constructs</a:t>
            </a:r>
          </a:p>
          <a:p>
            <a:pPr lvl="1"/>
            <a:r>
              <a:rPr lang="en-US" dirty="0"/>
              <a:t>3 rectangles</a:t>
            </a:r>
          </a:p>
          <a:p>
            <a:pPr lvl="1"/>
            <a:r>
              <a:rPr lang="en-US" dirty="0"/>
              <a:t>2 circles </a:t>
            </a:r>
          </a:p>
          <a:p>
            <a:pPr lvl="1"/>
            <a:r>
              <a:rPr lang="en-US" dirty="0"/>
              <a:t>1 triangle</a:t>
            </a:r>
          </a:p>
          <a:p>
            <a:pPr lvl="1"/>
            <a:r>
              <a:rPr lang="en-US" dirty="0"/>
              <a:t>Stores them into an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For color Strings use:</a:t>
            </a:r>
          </a:p>
          <a:p>
            <a:pPr lvl="1"/>
            <a:r>
              <a:rPr lang="en-US" dirty="0"/>
              <a:t>0-255,0-255,0-255</a:t>
            </a:r>
          </a:p>
          <a:p>
            <a:pPr lvl="1"/>
            <a:r>
              <a:rPr lang="en-US" dirty="0"/>
              <a:t>Example: 30,77,43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red,green,blue</a:t>
            </a:r>
            <a:r>
              <a:rPr lang="en-US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E6D03A-EFA5-453E-BCAE-4554CB2E1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69944"/>
              </p:ext>
            </p:extLst>
          </p:nvPr>
        </p:nvGraphicFramePr>
        <p:xfrm>
          <a:off x="8632002" y="234279"/>
          <a:ext cx="2844801" cy="166866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44801">
                  <a:extLst>
                    <a:ext uri="{9D8B030D-6E8A-4147-A177-3AD203B41FA5}">
                      <a16:colId xmlns:a16="http://schemas.microsoft.com/office/drawing/2014/main" val="139897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AbstractShape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2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AbstractShape</a:t>
                      </a:r>
                      <a:r>
                        <a:rPr lang="en-US" sz="1600" dirty="0"/>
                        <a:t>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74424"/>
                  </a:ext>
                </a:extLst>
              </a:tr>
              <a:tr h="463493">
                <a:tc>
                  <a:txBody>
                    <a:bodyPr/>
                    <a:lstStyle/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getSides</a:t>
                      </a:r>
                      <a:r>
                        <a:rPr lang="en-US" sz="1600" dirty="0"/>
                        <a:t>() 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72309"/>
                  </a:ext>
                </a:extLst>
              </a:tr>
              <a:tr h="463493">
                <a:tc>
                  <a:txBody>
                    <a:bodyPr/>
                    <a:lstStyle/>
                    <a:p>
                      <a:r>
                        <a:rPr lang="en-US" sz="1600" i="1" dirty="0"/>
                        <a:t>+ </a:t>
                      </a:r>
                      <a:r>
                        <a:rPr lang="en-US" sz="1600" i="1" dirty="0" err="1"/>
                        <a:t>getArea</a:t>
                      </a:r>
                      <a:r>
                        <a:rPr lang="en-US" sz="1600" i="1" dirty="0"/>
                        <a:t>() : double 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83258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665A028-1891-46FB-96E2-A16BF89BD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54654"/>
              </p:ext>
            </p:extLst>
          </p:nvPr>
        </p:nvGraphicFramePr>
        <p:xfrm>
          <a:off x="10740569" y="3004805"/>
          <a:ext cx="2888343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88343">
                  <a:extLst>
                    <a:ext uri="{9D8B030D-6E8A-4147-A177-3AD203B41FA5}">
                      <a16:colId xmlns:a16="http://schemas.microsoft.com/office/drawing/2014/main" val="139897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2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Circle(int, 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83162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B73342-A6EB-4B46-AC3E-6F23D11F7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901123"/>
              </p:ext>
            </p:extLst>
          </p:nvPr>
        </p:nvGraphicFramePr>
        <p:xfrm>
          <a:off x="8632002" y="4260757"/>
          <a:ext cx="2844801" cy="706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44801">
                  <a:extLst>
                    <a:ext uri="{9D8B030D-6E8A-4147-A177-3AD203B41FA5}">
                      <a16:colId xmlns:a16="http://schemas.microsoft.com/office/drawing/2014/main" val="1398974874"/>
                    </a:ext>
                  </a:extLst>
                </a:gridCol>
              </a:tblGrid>
              <a:tr h="3184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2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Triangle(int, int, 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3233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5F1A91-1674-40F1-A89E-3755FEB86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5492"/>
              </p:ext>
            </p:extLst>
          </p:nvPr>
        </p:nvGraphicFramePr>
        <p:xfrm>
          <a:off x="6473367" y="3072961"/>
          <a:ext cx="2844801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44801">
                  <a:extLst>
                    <a:ext uri="{9D8B030D-6E8A-4147-A177-3AD203B41FA5}">
                      <a16:colId xmlns:a16="http://schemas.microsoft.com/office/drawing/2014/main" val="139897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Rectangle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2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Rectangle(int, int)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98054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0500F4D-3D71-455C-84AF-3EDBF4D4762D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5400000" flipH="1" flipV="1">
            <a:off x="8390076" y="1408636"/>
            <a:ext cx="1170016" cy="21586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831D382-4038-451C-8190-670359A3628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10568641" y="1388706"/>
            <a:ext cx="1101860" cy="21303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F65F1-9F99-40DD-99BD-8029E5EA9992}"/>
              </a:ext>
            </a:extLst>
          </p:cNvPr>
          <p:cNvCxnSpPr>
            <a:cxnSpLocks/>
          </p:cNvCxnSpPr>
          <p:nvPr/>
        </p:nvCxnSpPr>
        <p:spPr>
          <a:xfrm flipV="1">
            <a:off x="10054402" y="2384021"/>
            <a:ext cx="0" cy="187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093460-827C-4D2F-9199-685D651F2CC8}"/>
              </a:ext>
            </a:extLst>
          </p:cNvPr>
          <p:cNvSpPr txBox="1"/>
          <p:nvPr/>
        </p:nvSpPr>
        <p:spPr>
          <a:xfrm>
            <a:off x="9395996" y="2581854"/>
            <a:ext cx="121919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4317C75-8376-4BB4-BBE2-FFB0847B1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204047"/>
              </p:ext>
            </p:extLst>
          </p:nvPr>
        </p:nvGraphicFramePr>
        <p:xfrm>
          <a:off x="5419083" y="5127775"/>
          <a:ext cx="2844801" cy="206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44801">
                  <a:extLst>
                    <a:ext uri="{9D8B030D-6E8A-4147-A177-3AD203B41FA5}">
                      <a16:colId xmlns:a16="http://schemas.microsoft.com/office/drawing/2014/main" val="1398974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HasWidthHeight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&lt;&lt;interface&gt;&gt;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2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getHeight</a:t>
                      </a:r>
                      <a:r>
                        <a:rPr lang="en-US" sz="1600" dirty="0"/>
                        <a:t>() 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9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getWeight</a:t>
                      </a:r>
                      <a:r>
                        <a:rPr lang="en-US" sz="1600" dirty="0"/>
                        <a:t>():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8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setHeight</a:t>
                      </a:r>
                      <a:r>
                        <a:rPr lang="en-US" sz="1600" dirty="0"/>
                        <a:t>(int):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97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setWidth</a:t>
                      </a:r>
                      <a:r>
                        <a:rPr lang="en-US" sz="1600" dirty="0"/>
                        <a:t>(int):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0350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6B79030-4327-4512-9CD2-D17217A81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39537"/>
              </p:ext>
            </p:extLst>
          </p:nvPr>
        </p:nvGraphicFramePr>
        <p:xfrm>
          <a:off x="10769597" y="5869455"/>
          <a:ext cx="2844801" cy="1320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44801">
                  <a:extLst>
                    <a:ext uri="{9D8B030D-6E8A-4147-A177-3AD203B41FA5}">
                      <a16:colId xmlns:a16="http://schemas.microsoft.com/office/drawing/2014/main" val="1398974874"/>
                    </a:ext>
                  </a:extLst>
                </a:gridCol>
              </a:tblGrid>
              <a:tr h="2298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HasColor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&lt;&lt;interface&gt;&gt;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2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setColor</a:t>
                      </a:r>
                      <a:r>
                        <a:rPr lang="en-US" sz="1600" dirty="0"/>
                        <a:t>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9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getColor</a:t>
                      </a:r>
                      <a:r>
                        <a:rPr lang="en-US" sz="1600" dirty="0"/>
                        <a:t>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81860"/>
                  </a:ext>
                </a:extLst>
              </a:tr>
            </a:tbl>
          </a:graphicData>
        </a:graphic>
      </p:graphicFrame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B6B9D44-B2BE-46B6-9123-70867BB141F2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 rot="5400000">
            <a:off x="6712058" y="3944066"/>
            <a:ext cx="1313134" cy="10542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1250454-6004-4961-8835-40431CF34BFB}"/>
              </a:ext>
            </a:extLst>
          </p:cNvPr>
          <p:cNvCxnSpPr>
            <a:cxnSpLocks/>
            <a:stCxn id="7" idx="2"/>
            <a:endCxn id="27" idx="3"/>
          </p:cNvCxnSpPr>
          <p:nvPr/>
        </p:nvCxnSpPr>
        <p:spPr>
          <a:xfrm rot="5400000">
            <a:off x="8563074" y="4667687"/>
            <a:ext cx="1192138" cy="179051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FC0E0DA-05D8-4288-BB87-D4DB7B0A1232}"/>
              </a:ext>
            </a:extLst>
          </p:cNvPr>
          <p:cNvCxnSpPr>
            <a:cxnSpLocks/>
            <a:stCxn id="7" idx="2"/>
            <a:endCxn id="28" idx="1"/>
          </p:cNvCxnSpPr>
          <p:nvPr/>
        </p:nvCxnSpPr>
        <p:spPr>
          <a:xfrm rot="16200000" flipH="1">
            <a:off x="9630510" y="5390768"/>
            <a:ext cx="1562978" cy="71519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8D9EE46-6779-490C-8A28-08FA8C558B72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 rot="16200000" flipH="1">
            <a:off x="11126883" y="4804341"/>
            <a:ext cx="2122970" cy="72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0968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C9ECA-65DA-224F-86E0-1627A6BF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Inheritance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9D917-FC18-DC4F-BAB7-5A615D795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1357724"/>
            <a:ext cx="5556825" cy="5638916"/>
          </a:xfrm>
        </p:spPr>
        <p:txBody>
          <a:bodyPr/>
          <a:lstStyle/>
          <a:p>
            <a:r>
              <a:rPr lang="en-US" dirty="0"/>
              <a:t>Keep your programs DRY</a:t>
            </a:r>
          </a:p>
          <a:p>
            <a:r>
              <a:rPr lang="en-US" dirty="0"/>
              <a:t>Super/Parent classes</a:t>
            </a:r>
          </a:p>
          <a:p>
            <a:pPr lvl="1"/>
            <a:r>
              <a:rPr lang="en-US" dirty="0"/>
              <a:t>Child Class </a:t>
            </a:r>
            <a:r>
              <a:rPr lang="en-US" b="1" dirty="0"/>
              <a:t>extends </a:t>
            </a:r>
            <a:r>
              <a:rPr lang="en-US" dirty="0"/>
              <a:t>parent</a:t>
            </a:r>
          </a:p>
          <a:p>
            <a:pPr lvl="1"/>
            <a:r>
              <a:rPr lang="en-US" dirty="0"/>
              <a:t>Can only extend one immediate parent</a:t>
            </a:r>
          </a:p>
          <a:p>
            <a:r>
              <a:rPr lang="en-US" dirty="0"/>
              <a:t>Child Classes</a:t>
            </a:r>
          </a:p>
          <a:p>
            <a:pPr lvl="1"/>
            <a:r>
              <a:rPr lang="en-US" dirty="0"/>
              <a:t>gain public, protected, package-protected methods and variables of parent</a:t>
            </a:r>
          </a:p>
          <a:p>
            <a:r>
              <a:rPr lang="en-US" dirty="0"/>
              <a:t>Polymorphic</a:t>
            </a:r>
          </a:p>
          <a:p>
            <a:pPr lvl="1"/>
            <a:r>
              <a:rPr lang="en-US" dirty="0"/>
              <a:t>children can appear ‘as the parent’ when type matters</a:t>
            </a:r>
          </a:p>
          <a:p>
            <a:r>
              <a:rPr lang="en-US" dirty="0"/>
              <a:t>is-a relationship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AbstractAnimal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great = new Tiger();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Feline great2 = new Tiger();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Tiger tony = new Tiger();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DC3B6-A086-5F47-A565-8286237CF0D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2" y="795130"/>
            <a:ext cx="4712427" cy="56676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CF341E0-E0E7-D744-88F2-E25E1C63A6D2}"/>
              </a:ext>
            </a:extLst>
          </p:cNvPr>
          <p:cNvSpPr/>
          <p:nvPr/>
        </p:nvSpPr>
        <p:spPr>
          <a:xfrm>
            <a:off x="823116" y="6985787"/>
            <a:ext cx="6580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isFeline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tony </a:t>
            </a:r>
            <a:r>
              <a:rPr 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Tiger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returns true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09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B27C-E0F0-42D2-9DF3-0D0BE894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31714-7207-4979-BE11-76B2448AA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323299"/>
          </a:xfrm>
        </p:spPr>
        <p:txBody>
          <a:bodyPr/>
          <a:lstStyle/>
          <a:p>
            <a:r>
              <a:rPr lang="en-US" dirty="0"/>
              <a:t>In your main class</a:t>
            </a:r>
          </a:p>
          <a:p>
            <a:pPr lvl="1"/>
            <a:r>
              <a:rPr lang="en-US" dirty="0"/>
              <a:t>Write a method that takes in two objects</a:t>
            </a:r>
          </a:p>
          <a:p>
            <a:pPr lvl="2"/>
            <a:r>
              <a:rPr lang="en-US" dirty="0"/>
              <a:t>The objects should have a .</a:t>
            </a:r>
            <a:r>
              <a:rPr lang="en-US" dirty="0" err="1"/>
              <a:t>getWidth</a:t>
            </a:r>
            <a:r>
              <a:rPr lang="en-US" dirty="0"/>
              <a:t>() method</a:t>
            </a:r>
          </a:p>
          <a:p>
            <a:pPr lvl="3"/>
            <a:r>
              <a:rPr lang="en-US" dirty="0"/>
              <a:t>(what type??)</a:t>
            </a:r>
          </a:p>
          <a:p>
            <a:pPr lvl="2"/>
            <a:r>
              <a:rPr lang="en-US" dirty="0"/>
              <a:t>Returns -1 if the first is narrower than the second, 0 if equal, 1 if larger</a:t>
            </a:r>
          </a:p>
          <a:p>
            <a:r>
              <a:rPr lang="en-US" dirty="0"/>
              <a:t>Loop through your Array, comparing the first object to every object after it that has a width</a:t>
            </a:r>
          </a:p>
          <a:p>
            <a:pPr lvl="1"/>
            <a:r>
              <a:rPr lang="en-US" dirty="0"/>
              <a:t>Print out the result</a:t>
            </a:r>
          </a:p>
          <a:p>
            <a:pPr lvl="1"/>
            <a:r>
              <a:rPr lang="en-US" dirty="0"/>
              <a:t>Can you do it, so all objects are compared to each other (loop with a loop)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instanceOf</a:t>
            </a:r>
            <a:r>
              <a:rPr lang="en-US" dirty="0"/>
              <a:t> will help you!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8DC6-6F2C-4C39-99FE-C6A90476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– Next Step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252D-B0B9-45EE-A76C-E9260A712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571217"/>
          </a:xfrm>
        </p:spPr>
        <p:txBody>
          <a:bodyPr/>
          <a:lstStyle/>
          <a:p>
            <a:r>
              <a:rPr lang="en-US" dirty="0"/>
              <a:t>Colorblindness is a major concern! </a:t>
            </a:r>
          </a:p>
          <a:p>
            <a:r>
              <a:rPr lang="en-US" dirty="0"/>
              <a:t>Write an </a:t>
            </a:r>
            <a:r>
              <a:rPr lang="en-US" dirty="0" err="1"/>
              <a:t>id_protanopia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Takes in any object that has a color value</a:t>
            </a:r>
          </a:p>
          <a:p>
            <a:pPr lvl="1"/>
            <a:r>
              <a:rPr lang="en-US" dirty="0"/>
              <a:t>If the Red value is below 64, returns true</a:t>
            </a:r>
          </a:p>
          <a:p>
            <a:pPr lvl="1"/>
            <a:r>
              <a:rPr lang="en-US" dirty="0"/>
              <a:t>Else returns false</a:t>
            </a:r>
          </a:p>
          <a:p>
            <a:r>
              <a:rPr lang="en-US" dirty="0"/>
              <a:t>Count the number of objects in your array list that have a color, and have </a:t>
            </a:r>
            <a:r>
              <a:rPr lang="en-US" dirty="0" err="1"/>
              <a:t>id_protanopia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F68ABF-B115-4D4D-A90A-D38A8540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Details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8C92D-67A8-4D49-9DE7-B0F76C94C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7251005" cy="4960397"/>
          </a:xfrm>
        </p:spPr>
        <p:txBody>
          <a:bodyPr/>
          <a:lstStyle/>
          <a:p>
            <a:r>
              <a:rPr lang="en-US" dirty="0"/>
              <a:t>Children may appear as parents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Comparable example</a:t>
            </a:r>
          </a:p>
          <a:p>
            <a:pPr lvl="1"/>
            <a:r>
              <a:rPr lang="en-US" dirty="0"/>
              <a:t>as long has the objects </a:t>
            </a:r>
            <a:r>
              <a:rPr lang="en-US" b="1" dirty="0"/>
              <a:t>implements</a:t>
            </a:r>
            <a:r>
              <a:rPr lang="en-US" dirty="0"/>
              <a:t> Comparable – it can call </a:t>
            </a:r>
            <a:r>
              <a:rPr lang="en-US" dirty="0" err="1"/>
              <a:t>compareTo</a:t>
            </a:r>
            <a:r>
              <a:rPr lang="en-US" dirty="0"/>
              <a:t> method </a:t>
            </a:r>
          </a:p>
          <a:p>
            <a:r>
              <a:rPr lang="en-US" dirty="0"/>
              <a:t>Type determines which methods can be called</a:t>
            </a:r>
          </a:p>
          <a:p>
            <a:r>
              <a:rPr lang="en-US" dirty="0"/>
              <a:t>Also determines how things are stored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AbstractAnimal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great = new Tiger();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Feline great2 = new Tiger();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Tiger tony = new Tiger();</a:t>
            </a:r>
          </a:p>
          <a:p>
            <a:r>
              <a:rPr lang="en-US" dirty="0"/>
              <a:t>All valid, but is</a:t>
            </a:r>
          </a:p>
          <a:p>
            <a:pPr lvl="1"/>
            <a:r>
              <a:rPr lang="en-US" dirty="0" err="1"/>
              <a:t>great.canSwim</a:t>
            </a:r>
            <a:r>
              <a:rPr lang="en-US" dirty="0"/>
              <a:t>();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E9A67-044A-EF4F-B7DF-4D18C625B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59" t="33039" r="5201" b="25407"/>
          <a:stretch/>
        </p:blipFill>
        <p:spPr>
          <a:xfrm>
            <a:off x="10896600" y="283163"/>
            <a:ext cx="2658685" cy="3831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BE7442-E3E3-CD47-AC52-F9D83B26C8A8}"/>
              </a:ext>
            </a:extLst>
          </p:cNvPr>
          <p:cNvSpPr txBox="1"/>
          <p:nvPr/>
        </p:nvSpPr>
        <p:spPr>
          <a:xfrm>
            <a:off x="3489960" y="6278880"/>
            <a:ext cx="5917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No! – You must cast as the object </a:t>
            </a:r>
            <a:r>
              <a:rPr lang="en-US" b="1" dirty="0"/>
              <a:t>with</a:t>
            </a:r>
            <a:r>
              <a:rPr lang="en-US" dirty="0"/>
              <a:t> the method</a:t>
            </a:r>
          </a:p>
        </p:txBody>
      </p:sp>
    </p:spTree>
    <p:extLst>
      <p:ext uri="{BB962C8B-B14F-4D97-AF65-F5344CB8AC3E}">
        <p14:creationId xmlns:p14="http://schemas.microsoft.com/office/powerpoint/2010/main" val="53283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BDC3-07B8-BA4A-88E1-3364460D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Style Thinking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054A4-D666-B147-8A05-3EF49ADB6B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67"/>
          </a:xfrm>
        </p:spPr>
        <p:txBody>
          <a:bodyPr/>
          <a:lstStyle/>
          <a:p>
            <a:r>
              <a:rPr lang="en-US" dirty="0"/>
              <a:t>To be successful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draft</a:t>
            </a:r>
            <a:r>
              <a:rPr lang="en-US" dirty="0"/>
              <a:t> your program layout (UML)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visualize</a:t>
            </a:r>
            <a:r>
              <a:rPr lang="en-US" dirty="0"/>
              <a:t> the program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build</a:t>
            </a:r>
            <a:r>
              <a:rPr lang="en-US" dirty="0"/>
              <a:t> before coding!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Is about building blocks</a:t>
            </a:r>
          </a:p>
          <a:p>
            <a:pPr lvl="1"/>
            <a:r>
              <a:rPr lang="en-US" dirty="0"/>
              <a:t>It is about keeping things DRY</a:t>
            </a:r>
          </a:p>
          <a:p>
            <a:r>
              <a:rPr lang="en-US" dirty="0"/>
              <a:t>Technically</a:t>
            </a:r>
          </a:p>
          <a:p>
            <a:pPr lvl="1"/>
            <a:r>
              <a:rPr lang="en-US" dirty="0"/>
              <a:t>You can avoid it, but life becomes hard</a:t>
            </a:r>
          </a:p>
          <a:p>
            <a:pPr lvl="1"/>
            <a:r>
              <a:rPr lang="en-US" dirty="0"/>
              <a:t>Easier to use, practice and then embrace</a:t>
            </a:r>
          </a:p>
        </p:txBody>
      </p:sp>
    </p:spTree>
    <p:extLst>
      <p:ext uri="{BB962C8B-B14F-4D97-AF65-F5344CB8AC3E}">
        <p14:creationId xmlns:p14="http://schemas.microsoft.com/office/powerpoint/2010/main" val="233426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81A3-B1BF-9F4C-8EEE-F32AC4C1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08" y="906262"/>
            <a:ext cx="5435212" cy="1661993"/>
          </a:xfrm>
        </p:spPr>
        <p:txBody>
          <a:bodyPr anchor="t">
            <a:normAutofit/>
          </a:bodyPr>
          <a:lstStyle/>
          <a:p>
            <a:r>
              <a:rPr lang="en-US" dirty="0"/>
              <a:t>Inheriting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213E6-44C8-9D49-9589-8A1366312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08" y="2004319"/>
            <a:ext cx="5740012" cy="52499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this example, what methods are available to Tiger?</a:t>
            </a:r>
          </a:p>
          <a:p>
            <a:pPr lvl="1"/>
            <a:r>
              <a:rPr lang="en-US" dirty="0" err="1"/>
              <a:t>getSound</a:t>
            </a:r>
            <a:endParaRPr lang="en-US" dirty="0"/>
          </a:p>
          <a:p>
            <a:pPr lvl="1"/>
            <a:r>
              <a:rPr lang="en-US" dirty="0" err="1"/>
              <a:t>getSize</a:t>
            </a:r>
            <a:endParaRPr lang="en-US" dirty="0"/>
          </a:p>
          <a:p>
            <a:pPr lvl="1"/>
            <a:r>
              <a:rPr lang="en-US" dirty="0" err="1"/>
              <a:t>setSize</a:t>
            </a:r>
            <a:endParaRPr lang="en-US" dirty="0"/>
          </a:p>
          <a:p>
            <a:pPr lvl="1"/>
            <a:r>
              <a:rPr lang="en-US" dirty="0" err="1"/>
              <a:t>getHabitat</a:t>
            </a:r>
            <a:endParaRPr lang="en-US" dirty="0"/>
          </a:p>
          <a:p>
            <a:pPr lvl="1"/>
            <a:r>
              <a:rPr lang="en-US" dirty="0" err="1"/>
              <a:t>setHabitat</a:t>
            </a:r>
            <a:endParaRPr lang="en-US" dirty="0"/>
          </a:p>
          <a:p>
            <a:pPr lvl="1"/>
            <a:r>
              <a:rPr lang="en-US" dirty="0" err="1"/>
              <a:t>clawsOut</a:t>
            </a:r>
            <a:endParaRPr lang="en-US" dirty="0"/>
          </a:p>
          <a:p>
            <a:pPr lvl="1"/>
            <a:r>
              <a:rPr lang="en-US" dirty="0"/>
              <a:t>climb</a:t>
            </a:r>
          </a:p>
          <a:p>
            <a:pPr lvl="1"/>
            <a:r>
              <a:rPr lang="en-US" dirty="0" err="1"/>
              <a:t>toggleClaws</a:t>
            </a:r>
            <a:endParaRPr lang="en-US" dirty="0"/>
          </a:p>
          <a:p>
            <a:pPr lvl="1"/>
            <a:r>
              <a:rPr lang="en-US" dirty="0" err="1"/>
              <a:t>canSwim</a:t>
            </a:r>
            <a:endParaRPr lang="en-US" dirty="0"/>
          </a:p>
          <a:p>
            <a:pPr lvl="1"/>
            <a:r>
              <a:rPr lang="en-US" dirty="0" err="1"/>
              <a:t>getSpeed</a:t>
            </a:r>
            <a:endParaRPr lang="en-US" dirty="0"/>
          </a:p>
          <a:p>
            <a:pPr lvl="1"/>
            <a:r>
              <a:rPr lang="en-US" dirty="0" err="1"/>
              <a:t>getStripCount</a:t>
            </a:r>
            <a:endParaRPr lang="en-US" dirty="0"/>
          </a:p>
          <a:p>
            <a:r>
              <a:rPr lang="en-US" dirty="0"/>
              <a:t>Could easily add a Lion that inherits from Feline</a:t>
            </a:r>
          </a:p>
          <a:p>
            <a:pPr lvl="1"/>
            <a:r>
              <a:rPr lang="en-US" dirty="0"/>
              <a:t>mostly same methods, with out the Swimmer or Stripes, but maybe unique ones on its own.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40F34-7CE3-0244-BE3B-1E63E591EDB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56104" y="662198"/>
            <a:ext cx="4853948" cy="58481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8090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3E7992C-A3B7-FB4D-8DB9-D452F95FD8FC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679</Words>
  <Application>Microsoft Office PowerPoint</Application>
  <PresentationFormat>Custom</PresentationFormat>
  <Paragraphs>121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Warm Up</vt:lpstr>
      <vt:lpstr>More Inheritance </vt:lpstr>
      <vt:lpstr>Practice</vt:lpstr>
      <vt:lpstr>Practice – Next Step</vt:lpstr>
      <vt:lpstr>Polymorphism Details </vt:lpstr>
      <vt:lpstr>Architecture Style Thinking</vt:lpstr>
      <vt:lpstr>Inheriting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2020-04-24T02:32:35Z</dcterms:created>
  <dcterms:modified xsi:type="dcterms:W3CDTF">2021-11-16T18:00:10Z</dcterms:modified>
</cp:coreProperties>
</file>