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87" d="100"/>
          <a:sy n="87" d="100"/>
        </p:scale>
        <p:origin x="570" y="10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Java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062D-DEA5-3446-929B-E7259F577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7308014" cy="2457339"/>
          </a:xfrm>
        </p:spPr>
        <p:txBody>
          <a:bodyPr/>
          <a:lstStyle/>
          <a:p>
            <a:r>
              <a:rPr lang="en-US" dirty="0"/>
              <a:t>Introducing the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An Object</a:t>
            </a:r>
          </a:p>
          <a:p>
            <a:pPr lvl="1"/>
            <a:r>
              <a:rPr lang="en-US" dirty="0"/>
              <a:t>Has methods to help you track items!</a:t>
            </a:r>
          </a:p>
          <a:p>
            <a:pPr lvl="1"/>
            <a:r>
              <a:rPr lang="en-US" dirty="0"/>
              <a:t>Add and remove items as needed</a:t>
            </a:r>
          </a:p>
          <a:p>
            <a:pPr lvl="2"/>
            <a:r>
              <a:rPr lang="en-US" dirty="0"/>
              <a:t>Automatically adjusts on sizes</a:t>
            </a:r>
          </a:p>
          <a:p>
            <a:r>
              <a:rPr lang="en-US" dirty="0"/>
              <a:t>Downside – only stores Objects</a:t>
            </a:r>
          </a:p>
        </p:txBody>
      </p:sp>
    </p:spTree>
    <p:extLst>
      <p:ext uri="{BB962C8B-B14F-4D97-AF65-F5344CB8AC3E}">
        <p14:creationId xmlns:p14="http://schemas.microsoft.com/office/powerpoint/2010/main" val="320446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3318934" y="2168283"/>
            <a:ext cx="5339644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&lt;Box&gt;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element in position 2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8AF92-0E06-8D40-8CA7-2E00C9755353}"/>
              </a:ext>
            </a:extLst>
          </p:cNvPr>
          <p:cNvSpPr txBox="1"/>
          <p:nvPr/>
        </p:nvSpPr>
        <p:spPr>
          <a:xfrm>
            <a:off x="9166578" y="1415892"/>
            <a:ext cx="304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ArrayList</a:t>
            </a:r>
            <a:r>
              <a:rPr lang="en-US" dirty="0"/>
              <a:t> object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63D32AB-9A76-5D44-8064-B653E00B1E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5333" y="1615946"/>
            <a:ext cx="2991556" cy="664409"/>
          </a:xfrm>
          <a:prstGeom prst="curvedConnector3">
            <a:avLst>
              <a:gd name="adj1" fmla="val 1005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B64E67-31F1-224E-9C36-D45B4502636E}"/>
              </a:ext>
            </a:extLst>
          </p:cNvPr>
          <p:cNvCxnSpPr/>
          <p:nvPr/>
        </p:nvCxnSpPr>
        <p:spPr>
          <a:xfrm>
            <a:off x="4470400" y="2501900"/>
            <a:ext cx="431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750681-4E17-ED43-B7D4-7E72D6398295}"/>
              </a:ext>
            </a:extLst>
          </p:cNvPr>
          <p:cNvSpPr txBox="1"/>
          <p:nvPr/>
        </p:nvSpPr>
        <p:spPr>
          <a:xfrm>
            <a:off x="334325" y="2501900"/>
            <a:ext cx="2323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us which type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A4D9938-72F6-414B-8985-95ED80C7C2F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57846" y="2501900"/>
            <a:ext cx="1812554" cy="2000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63151C9-1E97-EA4C-B443-9F8B49D99CF3}"/>
              </a:ext>
            </a:extLst>
          </p:cNvPr>
          <p:cNvSpPr/>
          <p:nvPr/>
        </p:nvSpPr>
        <p:spPr>
          <a:xfrm>
            <a:off x="7162799" y="2806700"/>
            <a:ext cx="1570799" cy="664409"/>
          </a:xfrm>
          <a:prstGeom prst="rightBrace">
            <a:avLst>
              <a:gd name="adj1" fmla="val 8333"/>
              <a:gd name="adj2" fmla="val 51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79D3C-8A4F-3F4A-9C34-96C9A0A9B540}"/>
              </a:ext>
            </a:extLst>
          </p:cNvPr>
          <p:cNvSpPr txBox="1"/>
          <p:nvPr/>
        </p:nvSpPr>
        <p:spPr>
          <a:xfrm>
            <a:off x="8733598" y="2938849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elements (must use add)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8ECDA-828A-DC45-847D-6128C9F517BD}"/>
              </a:ext>
            </a:extLst>
          </p:cNvPr>
          <p:cNvSpPr txBox="1"/>
          <p:nvPr/>
        </p:nvSpPr>
        <p:spPr>
          <a:xfrm>
            <a:off x="9283700" y="4889500"/>
            <a:ext cx="4100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2 actually counts elements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5E984DA-E44F-E346-8C59-40DEC97F31E5}"/>
              </a:ext>
            </a:extLst>
          </p:cNvPr>
          <p:cNvCxnSpPr>
            <a:stCxn id="23" idx="1"/>
          </p:cNvCxnSpPr>
          <p:nvPr/>
        </p:nvCxnSpPr>
        <p:spPr>
          <a:xfrm rot="10800000">
            <a:off x="7277100" y="4775205"/>
            <a:ext cx="2006600" cy="3143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D5293E-57B1-E045-A61F-FB1A7ED83243}"/>
              </a:ext>
            </a:extLst>
          </p:cNvPr>
          <p:cNvSpPr txBox="1"/>
          <p:nvPr/>
        </p:nvSpPr>
        <p:spPr>
          <a:xfrm>
            <a:off x="520700" y="5346700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elements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CE0C84-F04F-B14D-AECE-ED53E4231538}"/>
              </a:ext>
            </a:extLst>
          </p:cNvPr>
          <p:cNvCxnSpPr>
            <a:stCxn id="26" idx="3"/>
          </p:cNvCxnSpPr>
          <p:nvPr/>
        </p:nvCxnSpPr>
        <p:spPr>
          <a:xfrm flipV="1">
            <a:off x="2670648" y="5289610"/>
            <a:ext cx="573266" cy="257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FA1471-51D3-3341-8C44-90AC5D145C61}"/>
              </a:ext>
            </a:extLst>
          </p:cNvPr>
          <p:cNvSpPr txBox="1"/>
          <p:nvPr/>
        </p:nvSpPr>
        <p:spPr>
          <a:xfrm>
            <a:off x="6819900" y="6280224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1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C3773A9-11C3-D946-A19D-76A052268EB9}"/>
              </a:ext>
            </a:extLst>
          </p:cNvPr>
          <p:cNvCxnSpPr>
            <a:stCxn id="29" idx="1"/>
          </p:cNvCxnSpPr>
          <p:nvPr/>
        </p:nvCxnSpPr>
        <p:spPr>
          <a:xfrm rot="10800000">
            <a:off x="6540500" y="5853907"/>
            <a:ext cx="279400" cy="62637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786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 animBg="1"/>
      <p:bldP spid="19" grpId="0"/>
      <p:bldP spid="23" grpId="0"/>
      <p:bldP spid="2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C39F-7E95-461E-B524-FFAC038D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ArrayList</a:t>
            </a:r>
            <a:r>
              <a:rPr lang="en-US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A2B26-69F4-405D-BE97-BB5B5C7551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10757"/>
            <a:ext cx="12561453" cy="6119880"/>
          </a:xfrm>
        </p:spPr>
        <p:txBody>
          <a:bodyPr/>
          <a:lstStyle/>
          <a:p>
            <a:r>
              <a:rPr lang="en-US" dirty="0"/>
              <a:t>.get(int) </a:t>
            </a:r>
          </a:p>
          <a:p>
            <a:pPr lvl="1"/>
            <a:r>
              <a:rPr lang="en-US" dirty="0"/>
              <a:t>returns the item at the specific location in the list</a:t>
            </a:r>
          </a:p>
          <a:p>
            <a:pPr lvl="1"/>
            <a:r>
              <a:rPr lang="en-US" dirty="0"/>
              <a:t>Lists start counting from 0!</a:t>
            </a:r>
          </a:p>
          <a:p>
            <a:r>
              <a:rPr lang="en-US" dirty="0"/>
              <a:t>add(item)</a:t>
            </a:r>
          </a:p>
          <a:p>
            <a:pPr lvl="1"/>
            <a:r>
              <a:rPr lang="en-US" dirty="0"/>
              <a:t>Add an item to the end of the list</a:t>
            </a:r>
          </a:p>
          <a:p>
            <a:r>
              <a:rPr lang="en-US" dirty="0"/>
              <a:t>add(int, item)</a:t>
            </a:r>
          </a:p>
          <a:p>
            <a:pPr lvl="1"/>
            <a:r>
              <a:rPr lang="en-US" dirty="0"/>
              <a:t>Adds an item at the set location in a list</a:t>
            </a:r>
          </a:p>
          <a:p>
            <a:r>
              <a:rPr lang="en-US" dirty="0"/>
              <a:t>set(int, item)</a:t>
            </a:r>
          </a:p>
          <a:p>
            <a:pPr lvl="1"/>
            <a:r>
              <a:rPr lang="en-US" dirty="0"/>
              <a:t>Replaces the item at a set location</a:t>
            </a:r>
          </a:p>
          <a:p>
            <a:r>
              <a:rPr lang="en-US" dirty="0"/>
              <a:t>remove(int)</a:t>
            </a:r>
          </a:p>
          <a:p>
            <a:pPr lvl="1"/>
            <a:r>
              <a:rPr lang="en-US" dirty="0"/>
              <a:t>Remove item at set location</a:t>
            </a:r>
          </a:p>
          <a:p>
            <a:r>
              <a:rPr lang="en-US" dirty="0"/>
              <a:t>size()</a:t>
            </a:r>
          </a:p>
          <a:p>
            <a:pPr lvl="1"/>
            <a:r>
              <a:rPr lang="en-US" dirty="0"/>
              <a:t>Total number of elements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903D6-6A8A-4AAF-8F53-879E46C23986}"/>
              </a:ext>
            </a:extLst>
          </p:cNvPr>
          <p:cNvSpPr txBox="1"/>
          <p:nvPr/>
        </p:nvSpPr>
        <p:spPr>
          <a:xfrm>
            <a:off x="6780882" y="1737173"/>
            <a:ext cx="656054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Urianger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Alisaie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"Print 1: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"Print 2: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7CA6F-9FDF-4FFA-A542-A990CE9E12B3}"/>
              </a:ext>
            </a:extLst>
          </p:cNvPr>
          <p:cNvSpPr txBox="1"/>
          <p:nvPr/>
        </p:nvSpPr>
        <p:spPr>
          <a:xfrm>
            <a:off x="6910024" y="3949616"/>
            <a:ext cx="3655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Print 1: [</a:t>
            </a:r>
            <a:r>
              <a:rPr lang="en-US" dirty="0" err="1"/>
              <a:t>Urianger</a:t>
            </a:r>
            <a:r>
              <a:rPr lang="en-US" dirty="0"/>
              <a:t>, </a:t>
            </a:r>
            <a:r>
              <a:rPr lang="en-US" dirty="0" err="1"/>
              <a:t>Alisaie</a:t>
            </a:r>
            <a:r>
              <a:rPr lang="en-US" dirty="0"/>
              <a:t>]</a:t>
            </a:r>
          </a:p>
          <a:p>
            <a:r>
              <a:rPr lang="en-US" dirty="0"/>
              <a:t>Print 2: [</a:t>
            </a:r>
            <a:r>
              <a:rPr lang="en-US" dirty="0" err="1"/>
              <a:t>Urianger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413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44BA-2E9C-6149-929C-154085C69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15825" cy="4809522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Only Stores Objects</a:t>
            </a:r>
          </a:p>
          <a:p>
            <a:r>
              <a:rPr lang="en-US" dirty="0"/>
              <a:t>Wrapper Classes to the rescue</a:t>
            </a:r>
          </a:p>
          <a:p>
            <a:pPr lvl="1"/>
            <a:r>
              <a:rPr lang="en-US" dirty="0"/>
              <a:t>int has Integer</a:t>
            </a:r>
          </a:p>
          <a:p>
            <a:pPr lvl="1"/>
            <a:r>
              <a:rPr lang="en-US" dirty="0"/>
              <a:t>double has Double</a:t>
            </a:r>
          </a:p>
          <a:p>
            <a:pPr lvl="1"/>
            <a:r>
              <a:rPr lang="en-US" dirty="0"/>
              <a:t>boolean has Boolean</a:t>
            </a:r>
          </a:p>
          <a:p>
            <a:pPr lvl="1"/>
            <a:r>
              <a:rPr lang="en-US" dirty="0"/>
              <a:t>char has Character</a:t>
            </a:r>
          </a:p>
          <a:p>
            <a:pPr lvl="1"/>
            <a:r>
              <a:rPr lang="en-US" dirty="0"/>
              <a:t>(and so on)</a:t>
            </a:r>
          </a:p>
          <a:p>
            <a:r>
              <a:rPr lang="en-US" dirty="0"/>
              <a:t>Boxing and Unboxing</a:t>
            </a:r>
          </a:p>
          <a:p>
            <a:pPr lvl="1"/>
            <a:r>
              <a:rPr lang="en-US" dirty="0"/>
              <a:t>Allows automatic conversion between wrapper and primitive</a:t>
            </a:r>
          </a:p>
          <a:p>
            <a:pPr lvl="1"/>
            <a:r>
              <a:rPr lang="en-US" dirty="0"/>
              <a:t>Integer </a:t>
            </a:r>
            <a:r>
              <a:rPr lang="en-US" dirty="0" err="1"/>
              <a:t>myInt</a:t>
            </a:r>
            <a:r>
              <a:rPr lang="en-US" dirty="0"/>
              <a:t> = 10;</a:t>
            </a:r>
          </a:p>
          <a:p>
            <a:pPr lvl="2"/>
            <a:r>
              <a:rPr lang="en-US" dirty="0"/>
              <a:t>Same as Integer </a:t>
            </a:r>
            <a:r>
              <a:rPr lang="en-US" dirty="0" err="1"/>
              <a:t>myInt</a:t>
            </a:r>
            <a:r>
              <a:rPr lang="en-US" dirty="0"/>
              <a:t> = new Integer(10);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21723-CD42-EB40-8190-DC2546004402}"/>
              </a:ext>
            </a:extLst>
          </p:cNvPr>
          <p:cNvSpPr/>
          <p:nvPr/>
        </p:nvSpPr>
        <p:spPr>
          <a:xfrm>
            <a:off x="7842825" y="1940292"/>
            <a:ext cx="53467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list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total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(total); // prints 12</a:t>
            </a:r>
          </a:p>
        </p:txBody>
      </p:sp>
    </p:spTree>
    <p:extLst>
      <p:ext uri="{BB962C8B-B14F-4D97-AF65-F5344CB8AC3E}">
        <p14:creationId xmlns:p14="http://schemas.microsoft.com/office/powerpoint/2010/main" val="125281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C6A8-F5F3-453B-BC91-E4FA1A07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C7DAF-82E0-4B72-B14D-ABDF5FABA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299000" cy="2088842"/>
          </a:xfrm>
        </p:spPr>
        <p:txBody>
          <a:bodyPr/>
          <a:lstStyle/>
          <a:p>
            <a:r>
              <a:rPr lang="en-US" dirty="0"/>
              <a:t>For loops are common for iterating</a:t>
            </a:r>
          </a:p>
          <a:p>
            <a:r>
              <a:rPr lang="en-US" dirty="0"/>
              <a:t>So common – we made a special version</a:t>
            </a:r>
          </a:p>
          <a:p>
            <a:pPr lvl="1"/>
            <a:r>
              <a:rPr lang="en-US" dirty="0" err="1"/>
              <a:t>for:each</a:t>
            </a:r>
            <a:r>
              <a:rPr lang="en-US" dirty="0"/>
              <a:t> loop</a:t>
            </a:r>
          </a:p>
          <a:p>
            <a:pPr lvl="1"/>
            <a:r>
              <a:rPr lang="en-US" dirty="0"/>
              <a:t>Goes from start to end</a:t>
            </a:r>
          </a:p>
          <a:p>
            <a:pPr lvl="2"/>
            <a:r>
              <a:rPr lang="en-US" dirty="0"/>
              <a:t>Using the variable name provided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E5A34-09EA-4A70-8D84-EE2401648E86}"/>
              </a:ext>
            </a:extLst>
          </p:cNvPr>
          <p:cNvSpPr txBox="1"/>
          <p:nvPr/>
        </p:nvSpPr>
        <p:spPr>
          <a:xfrm>
            <a:off x="6989369" y="1639431"/>
            <a:ext cx="6200159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 add some elements here … 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A29E8-C3ED-4CA8-A821-7BF0A8ABDF68}"/>
              </a:ext>
            </a:extLst>
          </p:cNvPr>
          <p:cNvSpPr txBox="1"/>
          <p:nvPr/>
        </p:nvSpPr>
        <p:spPr>
          <a:xfrm>
            <a:off x="2826996" y="4199161"/>
            <a:ext cx="6200159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 add some elements here … 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 : 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4F8377C-7147-4504-85F6-EC884D433F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64033" y="3944089"/>
            <a:ext cx="1476258" cy="1378505"/>
          </a:xfrm>
          <a:prstGeom prst="curvedConnector3">
            <a:avLst>
              <a:gd name="adj1" fmla="val -223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3BB90B-0F44-4560-AE32-5C01D6565435}"/>
              </a:ext>
            </a:extLst>
          </p:cNvPr>
          <p:cNvSpPr txBox="1"/>
          <p:nvPr/>
        </p:nvSpPr>
        <p:spPr>
          <a:xfrm>
            <a:off x="10642294" y="4571302"/>
            <a:ext cx="221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Equivalent!</a:t>
            </a:r>
          </a:p>
        </p:txBody>
      </p:sp>
    </p:spTree>
    <p:extLst>
      <p:ext uri="{BB962C8B-B14F-4D97-AF65-F5344CB8AC3E}">
        <p14:creationId xmlns:p14="http://schemas.microsoft.com/office/powerpoint/2010/main" val="418097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A488-B54B-4D14-B267-84399C2B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A159C-9F20-43D7-87FB-675C7CD35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429913"/>
          </a:xfrm>
        </p:spPr>
        <p:txBody>
          <a:bodyPr/>
          <a:lstStyle/>
          <a:p>
            <a:r>
              <a:rPr lang="en-US" dirty="0"/>
              <a:t>We will use Lists </a:t>
            </a:r>
          </a:p>
          <a:p>
            <a:pPr lvl="1"/>
            <a:r>
              <a:rPr lang="en-US" dirty="0"/>
              <a:t>*A LOT* </a:t>
            </a:r>
          </a:p>
          <a:p>
            <a:pPr lvl="1"/>
            <a:r>
              <a:rPr lang="en-US" dirty="0"/>
              <a:t>One of the fundamental “data structures”</a:t>
            </a:r>
          </a:p>
          <a:p>
            <a:r>
              <a:rPr lang="en-US" dirty="0"/>
              <a:t>Eventually</a:t>
            </a:r>
          </a:p>
          <a:p>
            <a:pPr lvl="1"/>
            <a:r>
              <a:rPr lang="en-US" dirty="0"/>
              <a:t>We will learn about how they are implemented</a:t>
            </a:r>
          </a:p>
          <a:p>
            <a:pPr lvl="1"/>
            <a:r>
              <a:rPr lang="en-US" dirty="0"/>
              <a:t>And the underlining structure (Array)</a:t>
            </a:r>
          </a:p>
          <a:p>
            <a:r>
              <a:rPr lang="en-US" dirty="0"/>
              <a:t>For now:</a:t>
            </a:r>
          </a:p>
          <a:p>
            <a:pPr lvl="1"/>
            <a:r>
              <a:rPr lang="en-US" dirty="0"/>
              <a:t>Treat them as lists to hold information, of the same type, objects only. </a:t>
            </a:r>
          </a:p>
        </p:txBody>
      </p:sp>
    </p:spTree>
    <p:extLst>
      <p:ext uri="{BB962C8B-B14F-4D97-AF65-F5344CB8AC3E}">
        <p14:creationId xmlns:p14="http://schemas.microsoft.com/office/powerpoint/2010/main" val="103065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8|21.6|23.2|5|19"/>
</p:tagLst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592</Words>
  <Application>Microsoft Office PowerPoint</Application>
  <PresentationFormat>Custom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Lists in Java</vt:lpstr>
      <vt:lpstr>ArrayList in Code</vt:lpstr>
      <vt:lpstr>Common ArrayList Methods</vt:lpstr>
      <vt:lpstr>Wrapper Classes</vt:lpstr>
      <vt:lpstr>List Iteration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2020-04-18T06:52:34Z</dcterms:created>
  <dcterms:modified xsi:type="dcterms:W3CDTF">2022-02-18T05:56:06Z</dcterms:modified>
</cp:coreProperties>
</file>