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3" r:id="rId14"/>
    <p:sldId id="264" r:id="rId15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712090-2E03-4D47-BECC-F98B83307C50}" v="220" dt="2021-10-01T01:07:59.9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88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7:06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96,'0'0'2048,"20"-29"1181,-16 21-2881,-4 7-328,0 0 1,0 1-1,1-1 1,-1 0-1,0 0 0,1 1 1,-1-1-1,0 0 1,1 1-1,-1-1 1,1 0-1,-1 1 0,1-1 1,-1 1-1,1-1 1,0 1-1,4-3 4538,33 3-3971,50 0 458,-86 2-1005,-1 2-25,8-2-14,110 5 63,10 7-45,288 1 19,-384-15-24,-3-1-17,0 1 0,1 2 0,-1 1 0,33 7 0,-42-6 7,0-1 0,-1 0 0,25-2 0,12 2-12,22 1-3,87-6 0,63 2-31,126 14-78,89 0 63,1853-14 33,-2123 7 4,180 30 1,-279-28 17,214 38-59,-98-10 180,-92-27-94,-25-5 33,181 24 214,-56 8-196,103 13-34,161 16 181,-116-23 326,61 31 183,-113-17-628,53 19-73,-140-27-22,-132-28 0,134 55-1,-167-59-9,161 75 9,-54-24 92,111 57 397,-192-90-377,0 3 0,70 52 0,-134-87-114,257 192 415,-169-114-162,82 92 1,8 9 198,-149-149-238,43 58-1,2 2 32,9 16-65,4 22 140,-45-73-309,4 4 16,-3 4 0,43 75 0,192 381 136,-255-466-134,-10-19 29,39 59 0,67 111 129,-122-203-194,126 195 133,-126-195-131,83 98 53,-36-47-28,-10-10 25,-17-21 21,37 54 1,-38-50-36,1-1 0,2 0 1,0-2-1,38 29 0,-24-20-41,70 54 22,-57-42 27,85 59 1,-93-75-43,-1 3 0,-1 0 1,-2 3-1,38 45 1,-26-24 0,3-1 0,1-3 1,64 47-1,-93-80 2,1 1-1,40 40 0,-2 5-5,2-3 0,137 99 0,-127-106 7,-39-27-6,67 38 0,-65-43 10,-28-16-8,0-1 1,0 0 0,0-1 0,18 6 0,-20-9-5,50 15 17,78 34 1,-27-16 95,-67-31-27,-15-3-72,125 21 9,12-8-101,-23 1 56,22 4 14,-126-14 14,0-1 0,65-2 0,-86 0 0,28 2-1,107-5 21,-151 0 549,-4 0-558,-2 0-18,0 1 1,0-1-1,0 0 0,-1-1 1,1 1-1,0-1 1,0 1-1,0-1 1,0 0-1,0-1 1,0 1-1,0-1 0,1 0 1,-1 1-1,1-2 1,-1 1-1,1 0 1,-1-1-1,1 0 0,0 1 1,0-1-1,1 0 1,-1-1-1,-4-5 1,3 4 2,-1 0-18,-1-1 1,0 1-1,-1 1 0,1-1 0,-1 1 0,0 0 0,0 1 0,-13-6 0,19 9 0,-8-24-375,6 18 390,1 1-1,0-1 1,-1 1-1,0-1 1,0 1-1,-1 0 1,0 0 0,1 0-1,-2 0 1,1 1-1,-9-7 1,-20-27-17,29 33 6,1 1 1,-1 0-1,0 0 1,0 1-1,0-1 0,-1 1 1,1 0-1,-7-3 1,-9-8-27,19 13 32,-25-36 38,21 27-20,5 10-28,0-1-1,0 0 1,-1 1 0,1-1-1,0 0 1,0 1-1,-1-1 1,1 1 0,-1-1-1,1 1 1,0-1-1,-1 1 1,1-1 0,-1 1-1,1-1 1,-1 1-1,1-1 1,-1 1 0,1 0-1,-1-1 1,0 1-1,1 0 1,-1 0 0,1-1-1,-1 1 1,0 0-1,1 0 1,-1 0-1,0 0 1,1 0 0,-1 0-1,0 0 1,1 0-1,-1 0 1,0 0 0,1 0-1,-1 0 1,-1 1 0,27-1 32,-1 2 1,0 0-1,0 2 1,33 9 0,76 22 190,-117-33-194,-15-2-10,-1-1-1,1 1 1,0 0 0,0 0-1,-1 0 1,1 0-1,0 0 1,0 0-1,-1 0 1,1 0-1,0 0 1,-1 1-1,1-1 1,0 0 0,0 0-1,-1 1 1,1-1-1,0 0 1,-1 1-1,1-1 1,-1 0-1,1 1 1,0-1-1,-1 1 1,1-1-1,-1 1 1,1 0 0,-1-1-1,0 1 1,1-1-1,-1 1 1,1 0-1,-1-1 1,0 1-1,0 0 1,1-1-1,-1 2 1,0 0 3,11 11-289,-10-12 241,0 0 1,-1 0-1,1 0 0,0 0 0,0 0 0,-1 1 0,1-1 0,0 0 0,-1 0 1,1 1-1,-1-1 0,0 0 0,1 1 0,-1 2 0,0-2 21,1 0-1,-1 0 0,1 0 1,-1 0-1,1-1 1,0 1-1,-1 0 1,1 0-1,0 0 1,0-1-1,0 1 1,1 0-1,-1-1 1,0 1-1,0-1 1,2 2-1,7 5 4,-4-3 16,0-1-1,0 1 1,0-1-1,0 0 1,9 3-1,-11-4 2,1 0 1,-1-1-1,0 2 1,0-1-1,0 0 1,-1 1-1,5 4 0,20 18-20,23 11-134,-40-28 38,0 0 0,0-1 0,1-1 0,19 10 0,-30-16 102,1-1 1,-1 1-1,0-1 0,0 1 1,0 0-1,0 0 1,0-1-1,0 1 1,0 0-1,0 0 1,-1 0-1,1 0 0,0 0 1,0 0-1,-1 0 1,1 1-1,-1-1 1,1 0-1,-1 0 1,0 0-1,1 1 0,-1-1 1,0 0-1,0 0 1,1 1-1,-1 1 1,0-2-31,-3-1-288,-14 0 312,1 0 0,0 1 0,-1 0 1,1 2-1,-28 7 0,14-2 22,1-1 1,-1-2-1,0-1 0,-49 1 0,3 9 8,69-12-8,-2 1 6,1-1 0,0 1-1,-1-2 1,0 1 0,1-1 0,-15 0-1,16-1 1,1 1 0,-1-1 0,1 1 0,-1 1 0,1-1 0,-9 3 0,4 1 21,1 0 1,-1 0-1,1 0 1,0 2-1,-12 9 1,5-5 51,0 0 0,0-1 0,-23 9 0,20-10-63,1 1 1,0 1 0,-23 17 0,40-27-19,-15 12-71,1 0 0,1 1 0,0 0 0,-17 24 0,21-16-446,12-22-10,10-2 50,-1-1-1,0 1 1,0-2 0,-1 1-1,1-1 1,-1-1 0,0 0-1,0 0 1,11-8 0,-8 5-516,50-33-4076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8:15.790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219 0 1224,'0'0'4425,"11"10"-3709,-4 0-607,2-1 0,0 0 0,0 0 0,0-1 0,1 0 1,13 8-1,36 30 490,-48-35-414,1 0 0,0-1 0,1 0 0,0-1 0,0 0 1,22 9-1,-34-17-175,0-1 1,0 0-1,0 0 1,0 1 0,0-1-1,0 0 1,0 1 0,0-1-1,-1 1 1,1-1-1,0 1 1,0 0 0,0-1-1,0 1 1,-1 0-1,1 0 1,0-1 0,-1 1-1,1 0 1,-1 0-1,1 0 1,-1 0 0,1 0-1,-1 0 1,0 0 0,1 0-1,-1 0 1,0 0-1,0 0 1,0 0 0,0 0-1,0 0 1,0 0-1,0 0 1,0 0 0,0 0-1,0 0 1,0 0-1,-1 0 1,1 0 0,0 0-1,-1 0 1,1 0-1,-1 0 1,1-1 0,-1 1-1,0 1 1,-2 2 59,0-1 0,1 0 0,-1 0 0,-1 0 0,1-1 0,0 1 1,-1-1-1,1 0 0,-1 0 0,1 0 0,-6 2 0,-117 34 286,118-33-351,8-2-52,-1 0-1,0 0 0,1-1 1,0 1-1,0 0 0,0 0 1,0 0-1,0-1 0,0 1 1,1 0-1,0 4 0,-1-6 48,3 9-2,0-1 0,1 1-1,0-1 1,0 1 0,1-1-1,9 12 1,13 29 70,-9-13-18,-14-30 37,-1 1 0,1-1 0,-1 0 0,0 1 0,-1 0 1,0 0-1,0 0 0,-1 0 0,0 0 0,0 10 0,-1-17-2,0 0 0,-1 1 0,1-1 0,-1 0 0,1 0 0,-1 0 0,0 0 0,1 0 0,-1 0 0,0 0 0,0 0 0,0 0-1,0-1 1,0 1 0,0 0 0,0 0 0,0-1 0,0 1 0,0 0 0,0-1 0,0 1 0,0-1 0,0 0 0,-1 1 0,1-1 0,0 0 0,0 0-1,-2 0 1,-48 6 956,37-5-698,-206 2 1343,116-5-2467,101 2 218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8:21.334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2459 697 960,'0'0'2895,"4"-1"-2934,9-2 9074,-11 1-8043,-28-14-977,24 10-20,2 5 34,-1-1 0,0 0 1,0 0-1,0 0 1,0 0-1,-1 1 0,1-1 1,-1 0-1,1 1 1,-1-1-1,0 1 0,1-1 1,-1 1-1,0 0 1,0-1-1,-4 0 1,-39-20 165,37 18-168,0 1 0,-1-1 0,1 0 1,1 0-1,-1-1 0,-7-7 0,1 3 77,-1 0 0,1 0 0,-1 2 0,-26-11 0,7-4 562,31 18-619,-1 1 1,0 0 0,1 0-1,-1 0 1,0 1-1,0 0 1,-1-1-1,1 1 1,0 1-1,-6-3 1,-11-4-13,19 6-35,0 0 1,-1 1 0,1 0 0,0 0 0,-1-1-1,1 1 1,-1 1 0,1-1 0,-1 0-1,1 1 1,-6-1 0,-32-15 14,36 14-7,-4-1-25,0-1 0,-1 2 0,1-1 0,0 1 0,-1 0 0,-14-1 0,-115-11-16,120 14 5,-4 1 48,1-1 0,0-1 0,0-1 0,0 0 1,0-2-1,-34-10 0,34 8-40,0 2 0,0 0 0,0 1 0,0 1 0,-1 1 0,1 1 0,-29 3 0,-18 0-25,-147-3 34,213 0 19,-34 0 136,-465 0-55,498-1-80,1 1-1,-1-1 1,1 1 0,0-1-1,-1 0 1,1 1-1,0-1 1,0-1-1,-1 1 1,1 0-1,0 0 1,0-1-1,0 1 1,0-1 0,-1-2-1,-25-14 70,-80-24-51,27 20 202,37 2 498,14 4-390,22 15-282,8 1-55,0 0 1,-1 0 0,1 0-1,0 0 1,-1 0 0,1 0 0,-1 0-1,1 0 1,0 0 0,-1 0-1,1 0 1,0 0 0,-1 0-1,1 0 1,0-1 0,-1 1-1,1 0 1,0 0 0,-1 0-1,1-1 1,0 1 0,-1 0 0,1 0-1,0 0 1,0-1 0,-1 1-1,1 0 1,0-1 0,0 1-1,0 0 1,-1-1 0,1 1-1,0 0 1,0-1 0,0 1 0,0 0-1,0-1 1,0 1 0,0-1-1,0 1 1,0-1-1,-1 1 0,1 0 0,0 0 0,0-1 1,0 1-1,0 0 0,0-1 0,0 1 0,0 0 1,0 0-1,-1-1 0,1 1 0,0 0 0,0 0 1,0-1-1,-1 1 0,1 0 0,0 0 0,0-1 1,-1 1-1,1 0 0,0 0 0,0 0 1,-1 0-1,1 0 0,0-1 0,-1 1 0,1 0 1,0 0-1,0 0 0,-1 0 0,1 0 0,0 0 1,-1 0-1,1 0 0,0 0 0,-1 0 0,1 0 1,-3 0 22,1-1-1,-1 1 1,1-1 0,-1 0 0,1 1 0,-1-1 0,1-1 0,0 1 0,0 0 0,0 0 0,-1-1 0,1 1 0,0-1-1,-2-3 1,-23-13 215,-19-10-142,-17-14-112,55 37 10,-4 1 12,11 4-2,0 0 1,0 0 0,0-1 0,0 1 0,0 0-1,0-1 1,0 1 0,0-1 0,1 1-1,-1-1 1,0 1 0,0-1 0,0 0-1,1 1 1,-1-1 0,0 0 0,1 0-1,-1 0 1,0 0 0,0-1-20,-5-2 9,5 4 5,1 0 0,-1 0 0,0 0-1,1-1 1,-1 1 0,1 0 0,-1-1 0,1 1 0,-1-1 0,1 1-1,-1 0 1,1-1 0,-1 1 0,1-1 0,-1 0 0,1 1 0,0-1-1,-1 1 1,1-1 0,0 1 0,-1-1 0,1-1 0,0 1 903,-18-7-900,18 3 0,0 4 116,0 12-2857,2 0 2714,-1 0 0,1 0-1,1-1 1,0 1-1,1 0 1,0-1 0,0 0-1,1 0 1,0 0 0,1-1-1,9 13 1,-7-10 11,56 126 47,-8-15 86,-47-100-75,-9-21-42,0 1 0,1-1 0,0 0 0,-1 1 0,1-1 1,0 0-1,0 0 0,1 0 0,-1 0 0,0 0 0,1 0 0,-1 0 0,1 0 0,-1 0 0,4 1 0,3 3 13,0 0 0,0 0 0,-1 0 0,0 1 0,0 0 0,10 14 3365,-18-27-3330,0 0-1,0 0 0,0 0 1,-1 1-1,0-1 1,0 1-1,-3-6 0,-9-26-24,10 22-1,-2 0-1,1 1 1,-15-25-1,0-2 23,1-23 74,16 50-128,-1 0-1,0 1 1,-1 0-1,-10-20 1,10 22-34,0 0 1,0 0-1,-5-20 1,-3-6-47,10 19 38,3 17 50,0 0-1,0 0 0,0-1 1,0 1-1,0 0 0,-1 0 0,1 0 1,0 0-1,-1 0 0,1 0 1,0 0-1,-1-1 0,0 1 0,1 0 1,-1 1-1,1-1 0,-2-1 1,-18-39-328,19 37 275,0 0 1,-1 0-1,1 0 1,-1 0-1,0 0 1,0 1-1,-1-1 0,1 1 1,-6-7-1,6 9 7,-5-6-506,262 20 44,-131-3 586,-97-9-97,0 1 0,0 1 1,-1 2-1,39 11 0,-64-15 9,1-1 1,-1 1 0,1 0-1,-1 0 1,1-1-1,-1 1 1,1 0 0,-1 0-1,0 0 1,0 0-1,1 1 1,-1-1 0,0 0-1,1 3 1,9 7-187,-5-10 188,-5-1 457,-1-7-2710,0 0-3262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8:27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1 947 888,'0'0'12298,"28"0"-12393,-8-2 133,0-1 0,-1-1 0,1 0 0,35-14-1,-17 6-12,14-4-8,-19 4 4,1 3 1,38-7-1,39-13 195,80 0 60,16-5-55,-122 30-187,-67 5-30,0-1 0,35-5 1,90-13 16,-32 5 16,54-8 2,-56-1-16,-83 18 2,0-2-1,-1 0 1,37-15 0,-36 11 72,0 1-1,47-8 1,18-11 96,54-3-62,-96 19-74,8-1-18,73-9 0,16 5-45,-86 6 18,-48 8-7,1 1-1,-1 0 0,18-1 1,174-4-51,377-30 82,-525 31-54,389-52 792,-44-37-206,-321 79-440,2 2 0,-1 5-1,92 0 1,83-8-112,-171 9-10,50-7 20,24-9-18,209-6 1,-285 26-26,16-9 7,-65 7 7,62-3 0,-62 7-1,0-1 1,41-10-1,-41 6-3,1 2 0,43-1 0,522-29-33,-361 27 61,236 5 28,-252 5-38,470 35 415,-431-17-374,-148-13-12,79 16-58,441 64 21,-374-32-23,-39-8 1,28 10 203,-114-35 128,42 6-198,-55-12-45,-53-6-50,35 8 49,-48-8-67,-25 0-6,0-2 0,53 8-1,24 7 6,74 19-1,0 2-14,-13-10 75,-44-9 48,-43-6-109,325 65 75,-358-74-75,59 20-1,36 8 5,-35-15 11,-64-8-13,-41-13-1,0 0 0,1 0 0,0-1-1,-1 1 1,1-1 0,0 0 0,9 1 0,-4 0-41,-15 2-56,4-4 96,0 1 0,0-1 0,0 0-1,0 1 1,0-1 0,0 0 0,0 0 0,0 0 0,0 0 0,0 0 0,0 0 0,0 0-1,0 0 1,0-1 0,0 1 0,0 0 0,0-1 0,0 1 0,-2-1 0,-27-20-208,-2 1 1,-41-20 0,37 22 27,-3-6 109,-27-12-38,-44 3-502,83 26 492,0 0 1,1-2-1,0-1 0,-45-24 0,66 31 148,0 0 0,0 0 0,1-1 0,-1 1 0,1-1 0,-1 0 0,1 0 0,1-1 0,-5-6 0,5 8-39,-1-1 0,1 1 0,0 0 1,-1 0-1,0 0 0,0 0 0,0 1 0,0 0 0,0-1 0,0 1 1,0 1-1,-1-1 0,1 1 0,-1-1 0,1 1 0,-1 1 0,-6-1 1,-16-2-341,-50 2 0,50 1 200,-52 0-200,78 0 1099,26 0-684,13 0 319,-7-1-255,-1 1 1,0 2 0,0 0-1,30 8 1,-10-1-1,-40-8-118,-1 0-1,0 1 1,0 0-1,15 5 1,247 89 250,-254-90-244,14 2 20,13 15 13,-30-18-43,0 0 0,-1 1 0,21 12 0,-22-11-2,0 0 0,0-1 0,1-1 0,0 0 0,15 4 0,34 12 11,-44-7-1001,-24-14 960,-1 1-1,1 1 1,-1-1-1,1 1 1,-1 0-1,1 1 0,-8 4 1,-36 11 96,-103 27 32,21-4-84,65-18-2,58-19-46,1 0 0,-1 1 0,1 1 1,0-1-1,0 1 0,1 1 0,0-1 0,0 1 1,-10 13-1,2-3-16,7-8 33,1 1 1,1 0-1,0 0 0,-6 12 1,-20 32-12,-6-22 362,21-20-265,-3 4 40,-1-1 1,-1 0 0,-40 18-1,62-33-561,0 0 405,0 0 0,0 0 0,0 0 0,0 0 0,0 0 0,0 0 0,0 0 0,0 0 0,0 0-1,0-1 1,0 1 0,0 0 0,0 0 0,0 0 0,0 0 0,0 0 0,0 0 0,0 0 0,0 0 0,0 0 0,0-1 0,0 1-1,0 0 1,0 0 0,0 0 0,-1 0 0,1 0 0,0 0 0,0 0 0,0 0 0,0 0 0,0 0 0,0 0 0,0 0 0,0-1-1,0 1 1,0 0 0,0 0 0,0 0 0,-1 0 0,1 0 0,0 0 0,0 0 0,0 0 0,0 0 0,0 0 0,0 0 0,0 0-1,0 0 1,0 0 0,-1 0 0,1 0 0,0 0 0,0 0 0,0 0 0,0 0 0,0 0 0,0 0 0,0 1 0,0-15-1314,0-19-3561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7:17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1463 56,'0'0'5628,"28"0"741,-18 0-6593,25 0 501,-15 0-194,1 2 0,-1 0 0,25 6 0,-42-7-71,68 4 66,-23-3-9,249 2 1053,-157-6-1168,1889 2 909,-1977-3-746,0-3-1,0-1 0,58-17 1,-20 4 76,73-11-122,186-10-1,-87 14 128,-26 3-209,-90 8 3,-74 6 0,75 1 0,17-6 0,44 1 8,-140 11 5,112-18-1,-81 3 3,120-14 12,-172 26 58,-1-2 1,48-16-1,-26 6-7,696-142 272,-620 123-333,6 1 39,5 3 27,42-6 38,-42 9-22,83-6-37,25-6-14,-224 36 54,0-1 0,71-24 0,30-6 307,24 1-49,-157 34-351,389-56 21,-190 22 303,-67 8-153,-30 9-179,108-14-11,39 2 45,-55 4 76,-182 25-97,11 0 16,-1-2 1,0-1 0,38-11-1,-28 6-10,0 2 1,0 1-1,47-1 0,1-1 2,-28 1 8,10 0 94,76-20 1,48-15 180,-77 18-136,67-9 94,-149 29-89,44-13 0,20-3 208,-24 4-238,-57 13-137,-1-1 1,1 2 0,0 0-1,27 0 1,147-12-71,1199 15 31,-1344 3 25,80 14 1,13 1 4,-33-9 18,78 2 14,9 4 83,-57 1-106,-8 11-15,5-4 9,-82-15 12,55 5 6,-85-12-17,-1 1 0,39 10 0,14 1-53,-28-7-8,-21-2 62,1-1-1,36 0 1,-46-2-72,0 0 0,-1 2 1,17 4-1,21 4 49,38 2 27,13-6 41,58 8-72,-149-13 66,-10-1-30,1 0 1,-1 0-1,0 0 1,0-1 0,1 1-1,-1-1 1,1 0-1,-1 1 1,0-1 0,1 0-1,-1-1 1,3 1-1,-3 0 832,-30-1-901,20-3 34,-1-1-1,1 0 1,0 0 0,-13-12-1,15 12 10,0 0-1,0 1 0,0 0 0,-1 0 1,1 0-1,-1 1 0,-11-5 0,17 8 25,0 0 0,0 0 0,0 0 0,1 0 0,-1 0-1,0 0 1,0 0 0,1-1 0,-1 1 0,0 0 0,0 0-1,1-1 1,-1 1 0,0 0 0,1-1 0,-1 1 0,0-1 0,1 1-1,-1-1 1,1 1 0,-1-1 0,1 0 0,-1 1 0,1-1-1,-1 1 1,1-1 0,0 0 0,-1 0 0,1 1 0,0-1 0,-1 0-1,1 0 1,0 1 0,0-1 0,0 0 0,0 0 0,0 1-1,0-2 1,0 1 88,-20-27-81,-77-30-281,95 56 281,-26-25 55,19 21-168,-1 0 0,1 1 0,-1 1-1,-15-6 1,25 9 97,0-4 14,0 4 105,-10-5-257,0-1 0,0 0 0,1-1 0,-11-11 0,12 12-582,31 32 465,11 13 238,-17-18 16,1-1 1,21 18-1,-22-22 15,-11-8-5,1-1-1,0-1 1,0 1 0,14 8 0,0-2-3,-14-8 28,0 0 0,0 0 0,1 0-1,12 3 1,-5-2 20,-1 0 0,0 1 0,0 1 0,20 14 0,-24-14-44,1 0 0,-1 0-1,1-1 1,0 0 0,14 5 0,8 4 4,1 3 42,1-2 1,68 21-1,-88-33-32,-12-1 69,-21-1 273,-1-3-378,0 1 0,1 1 0,-1 1 0,0 1 0,-19 5 0,-29 11 9,57-17 6,-1 0 0,1 1 0,1 0 0,-1 1 0,0-1 0,1 2 0,0 0 0,-13 8 0,5-2 1,1-1-1,-1-1 0,-1 0 1,-25 8-1,-38 20-3,53-25 7,25-11 0,0 0 0,0 0 0,0 0 0,0 0 0,1 1 0,-1-1 0,0 1 0,1 0 0,-1-1 0,-3 5 0,0-1 1,-1 0 0,1 0 0,-1 0 1,0-1-1,-1 0 0,-11 5 0,11-6 0,1 0 0,0 1 0,0 0 1,0 0-1,0 1 0,-8 7 0,11-8 6,0 0 1,0 0-1,0-1 1,0 0-1,0 0 0,-1 0 1,1 0-1,-1 0 1,0-1-1,-7 2 0,6 8 274,4-6-680,62-82-8397,-31 40 3666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8:05.998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0 281 1712,'0'0'3008,"0"-1"-2757,1 1 0,-1-1 0,0 0 0,0 0 0,1 0 0,-1 1 0,1-1 0,-1 0 0,1 0 0,0 1 0,-1-1 0,1 0 0,0 1 0,0-1 0,0 0 0,0 1 0,0-1 0,1 0-1,12 3-117,-1 0 0,0 1 0,0 0 0,0 0 0,0 1 0,-1 0 0,0 1 0,0 0 0,-1 0 0,0 1 0,20 12 0,38 17 125,-40-22 47,-2 1-1,-1 0 1,0 2 0,27 21-1,-16-11-294,-9-4 94,0 1-1,-3 0 1,-1 2-1,-1 0 1,20 31-1,-13-16 274,45 43 0,-58-64-204,-1 0 0,15 23 1,-19-23 2,1-1 1,28 28-1,-30-33-122,0 1-1,-1-1 1,-1 1 0,-1 1-1,-1-1 1,5 17-1,1 0 92,8 31 133,-17-44-200,2-1 1,16 30-1,18 17 170,-3-6 98,31 71-1,-42-76-74,72 100-1,-51-85-95,10 14 40,-22-35-143,-4 1-1,32 71 0,-15-9-1,-17-42 42,20 79 0,83 298 446,-45-200-323,-36-111-93,71 113-84,-52-117 6,69 115 236,-120-210-267,129 166 151,-52-76-97,280 304 111,-137-169-74,-160-172-58,38 47 120,142 162 81,81 155-186,-116-158-10,-148-198-31,179 167 1,136 72 60,-359-308-102,73 56 30,6-3-1,5-3 1,219 109-1,-96-75 55,306 108-1,-312-147-14,-13-6-61,-24-1 11,217 49 0,217 27 140,-624-139-154,826 131 146,-680-113-137,45 14-5,207 55 1,-259-55-10,-51-11 1,304 62 64,57-19 30,-185-30-7,-29-1 62,3-7-1,424 9 1,199-30 366,63-7-379,-876-1-100,0-2-1,0-2 0,-1-2 1,72-14-1,211-60 15,-233 54-35,193-38-37,-209 44 17,-1-2 1,-3-3-1,0-3 0,113-52 0,-43 18-29,-30 10 17,-3-4 0,-4-3 0,151-100 0,48-20-12,-192 114 24,206-135 99,-190 129-93,-67 36 10,82-53 1,-71 29 50,-5-1 0,79-78 0,118-146 56,-64 62-132,-108 117 22,238-220 8,-310 296-12,-2-1 0,-2-1-1,-2-1 1,34-57-1,55-145-64,-80 153-14,28-41 69,17-42 32,35-56-18,-8 19-8,-58 98-11,-29 67 10,-3-1-1,-3 0 1,13-56 0,20-130 67,9-47 13,-39 198-79,-11 52 0,-2 0-1,2-37 1,-4 27-4,13-54 1,-6 40 4,2-18 7,53-197 70,-55 224-79,-3-1 0,2-71 0,2-13 54,-4 58-7,-8-97 1,-3 60 18,4-261-16,-26 196-17,22 137-22,-1 0 0,-2 0-1,-24-52 1,-1-7-2,18 40 92,3-1 0,-4-74 0,15-289-15,2 394-86,1 0 0,1-1-1,1 1 1,8-16 0,-6 17 0,-1-1 1,-1 1-1,3-33 1,-6 33 1,0 0-1,1 1 1,2-1 0,0 1 0,2 0-1,0 0 1,2 0 0,17-23 0,38-61-45,-45 74 42,-2 0 1,-1 0-1,15-35 1,6-12 11,1 6 0,-31 50 1,-7 15-11,1 0 1,-1 0-1,1-1 0,-1 1 0,1 0 0,0 0 0,0 0 0,0-1 0,0 1 1,0 0-1,0 0 0,0 0 0,1 0 0,-1 0 0,0 0 0,1 1 0,-1-1 1,3-1-1,3-3-7,0 0-1,0 0 1,-1 0 0,0-1 0,-1 0 0,0 1 0,5-8-1,-6 7 12,1 0-1,0 0 0,0 0 1,1 0-1,0 1 0,1 0 1,7-6-1,3 1-25,-15 8 0,0 1-1,1 0 1,-1 0 0,0 0 0,0 0 0,1 0-1,-1 0 1,1 0 0,-1 1 0,1-1-1,0 1 1,-1-1 0,1 1 0,0-1-1,-1 1 1,1 0 0,0 0 0,0 0 0,-1 0-1,1 1 1,0-1 0,3 1 0,95-16-2,-97 15 39,0 0 0,0-1 0,0 0 0,-1 1 0,1-1 0,0 0 0,-1-1 0,1 1 0,-1 0 0,0-1 0,1 1 0,2-3 0,28-8-5,-28 11-9,0 0 1,0-1-1,0 1 0,0-1 0,0 0 1,-1 0-1,1 0 0,-1 0 0,7-5 0,2 1 6,-1-1 0,1 2 0,0-1 0,25-6 0,-27 11-116,0-1 1,1 1-1,-1 1 1,1-1-1,-1 2 1,21 1 0,2-1 189,-5-1-62,-14-1-37,1 0-1,-1 1 0,0 1 0,1 0 0,-1 1 0,21 3 0,24 9 19,-46-12 1,0 1 0,-1 1-1,1-1 1,-1 2 0,-1-1 0,20 9-1,-15-6 13,-13-5-710,-30-1-113,15 0 767,0 0 1,0 0-1,0 1 0,0 0 0,1 0 1,-18 6-1,-15 4 6,-6 1 29,1 1 1,1 2-1,-64 29 0,56-23-2,-380 177-190,389-177 191,33-17 5,0 0-1,1 1 1,0 0-1,-12 9 1,18-4-29,5-9 1125,15-4-1075,-1 0 0,-1-1 0,1-1 0,-1 1 0,1-1 0,-2-1 0,23-10 1,18-4-14,28-8 10,61-17 20,-72 28-4,-1-2 0,-2-3-1,-1-1 1,-2-2 0,85-42 0,-99 35 0,-41 24-17,1 0 0,1 1 0,0 0 0,19-9 1,-18 10-4,-1-1 1,0-1-1,0 1 1,13-12-1,15-7-32,-26 17 32,1 0 0,-2-1 0,1 0 0,-2-1 0,0 1 0,18-22 0,-27 25-22,-2 5-54,-4-9 57,-95-23 32,-112-31-53,90 34-147,1-13 344,94 34-210,0 1 1,-1 1-1,0 1 1,-1 0-1,0 2 1,0 0-1,0 1 1,-55-1-1,53 1 148,28 0-601,19 2-1513,-15-30-8473,-2 5 3864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7:24.718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1 1 1400,'0'0'3239,"4"11"3781,-1-8-7505,126 12 884,-84-12-369,0 1 0,-1 3 1,50 13-1,71 11 482,251-2-165,138-19 648,-343-12 531,-138-13-1322,-72 15-174,1 0 0,-1-1 1,1 1-1,-1 0 1,0-1-1,1 1 0,-1-1 1,1 1-1,-1-1 1,0 0-1,0 1 0,0-1 1,1 0-1,-1 0 0,0 0 1,0 0-1,0 0 1,0 0-1,0 0 0,0 0 1,-1-1-1,1 1 1,1-3-1,-2 3 101,1 1-183,-1 0 1,1 0-1,0 0 0,0 0 1,-1 0-1,1 0 1,0 0-1,0 0 1,-1-1-1,1 1 1,0 0-1,-1-1 1,1 1-1,0 0 0,-1-1 1,1 1-1,0-1 1,-1 1-1,1-1 1,-1 1-1,1-1 1,0 0-1,1-16-5940,-2 13 4082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8:11.560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1 1 408,'0'0'3164,"18"2"5047,-16 6-8198,0 0 0,1-1 1,-1 1-1,2-1 0,-1 1 0,1-1 0,0 0 0,5 6 0,13 25 232,-17-27-170,0-1 1,1 0-1,14 17 1,7 13 162,-24-36-219,20 38 371,-1 0 0,29 80 1,-44-96-207,-5-18-133,-1 0 0,2 0 0,-1 0 0,1 0 0,0-1 0,0 1 0,1-1 0,0 0 0,10 13 0,-13-19 285,25-5-254,4-36-2440,-28 38 2220,3-2-481,-1 0 0,1-1 1,-1 1-1,0-1 0,-1-1 1,5-6-1,1-4-3478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7:25.811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1 0 784,'0'0'4858,"4"0"-4294,169 0 3223,242 0-3265,-381 2-504,1 2 1,0 1-1,43 12 0,23 5 49,97 3 345,313 2 1632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8:12.365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1 501 992,'0'0'5272,"3"-3"-4526,-1 0-535,0 2-147,-1 0-1,0 0 1,0 0 0,0 0-1,-1 0 1,1 0 0,0 0-1,0 0 1,-1-1 0,1 1 0,0 0-1,-1 0 1,1-1 0,-1 1-1,0 0 1,1-3 0,10-13 1749,-6 10-1683,0-1 1,1 1-1,0-1 1,0 1-1,1 1 1,0 0 0,0 0-1,10-6 1,-5 2 99,25-8-14,-8 5-200,6-8 74,48-21-1,-49 26 92,-1-1 0,37-25-1,136-114 1744,-190 144-948,-15 12-1238,0 0-1,0-1 1,0 0 0,0 1-1,0-1 1,0 1 0,-1-1-1,1 0 1,0 0 0,0 1 0,-1-1-1,1 0 1,0 0 0,-1 0-1,1 0 1,-1 0 0,0 0-1,1 0 1,-1 0 0,0 0 0,1 0-1,-1 0 1,0 0 0,0 0-1,0 0 1,0 0 0,0 0-1,0 0 1,0 0 0,-1-2 0,1-10-2606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8:13.607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456 367 1408,'0'0'4490,"-9"-11"-3956,-29-34 84,4 15 1435,30 27-2005,1-1 1,-1 1 0,0 1 0,0-1-1,0 0 1,0 1 0,0 0 0,0 0-1,0 0 1,-1 1 0,-7-3 0,-54-7 347,51 9-374,-2 0-18,0 0 0,0 1 0,0 1-1,0 0 1,0 1 0,1 1 0,-21 5 0,33-6-4,0 0 0,-1 1 0,1 0 1,0-1-1,0 1 0,0 1 0,0-1 0,0 0 1,0 1-1,1 0 0,-1 0 0,1 0 0,0 1 1,0-1-1,0 1 0,0-1 0,0 1 1,1 0-1,0 0 0,0 0 0,0 0 0,0 1 1,1-1-1,0 0 0,-1 1 0,2-1 0,-1 1 1,0-1-1,1 1 0,0 6 0,0 106 51,0-116-42,0 0 1,0-1-1,0 1 1,0-1-1,0 1 1,0 0-1,0-1 1,0 1-1,0 0 1,0-1-1,1 1 1,-1 0-1,0-1 1,0 1-1,1-1 1,-1 1-1,0-1 0,1 1 1,-1 0-1,0-1 1,1 1-1,-1-1 1,1 0-1,-1 1 1,1-1-1,-1 1 1,1-1-1,-1 0 1,1 1-1,0-1 1,0 1-1,22-6 808,16-21-2,-35 20-764,0-1 0,0 0 0,0 0 0,0 0 0,-1 0 0,0-1 0,-1 1 0,0-1 0,2-11 0,0-69 378,-5 61-488,0 19 53,0 0 1,0 1-1,-1-1 1,-1 1 0,1 0-1,-1 0 1,0-1-1,-1 2 1,0-1 0,-9-12-1,7 10 14,0-1-1,0 0 1,1-1-1,0 1 1,-4-15-1,6 8-137,1 1 0,0-1 0,1-19 0,30 36 14,36-1 135,-32-1 62,1 2 0,0 1 0,-1 2 0,48 9 0,-73-12 15,-7 0-95,0 0 0,0 0 0,-1 0 0,1 0 0,0 0 0,0 0 0,0 0 0,0 0 0,0 1 0,0-1 0,0 0 1,0 1-1,0-1 0,-1 0 0,1 1 0,0-1 0,0 1 0,-1 0 0,1-1 0,0 1 0,0-1 0,-1 1 0,1 1 0,3 0-309,-1-1-1,1 1 1,0-1 0,-1 1-1,1-1 1,0 0-1,0-1 1,0 1-1,6 0 1,0 0-981,9 0-3145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8:14.842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264 0 368,'0'0'2847,"8"4"-2495,-1 1-109,-4-4-99,-1 1 1,0-1-1,0 1 1,1-1-1,-1 0 1,0 0-1,1 0 1,-1 0-1,1-1 1,-1 1-1,1-1 1,0 1-1,-1-1 1,4 0-1,-5 27 665,1-25-786,10 18 352,-12-20-345,0 1 1,0-1 0,0 1-1,1-1 1,-1 1 0,0-1-1,0 1 1,1-1 0,-1 1-1,0-1 1,1 0 0,-1 1-1,1-1 1,-1 1 0,1-1-1,-1 0 1,0 0 0,1 1-1,-1-1 1,1 0 0,-1 0-1,1 1 1,-1-1 0,1 0-1,-1 0 1,1 0 0,0 0-1,-1 0 1,1 0 0,36 32 281,-36-30-289,1 0 1,-1 0 0,0 0-1,0 0 1,0 0-1,0 0 1,0 1 0,0-1-1,-1 0 1,1 1 0,-1-1-1,1 4 1,8 25 594,-5-26-481,0-1-1,0 1 0,0-1 1,1 1-1,-1-1 1,1 0-1,0-1 0,10 6 1,-13-8 833,-6 2 1281,-10 1 111,5 1-3084,1-1 725,0 1 1,0 1-1,1-1 0,0 1 0,0 1 0,-11 12 1,-21 19 95,-11 7 141,-46 52 0,55-53-46,19-21-172,1 0 1,0 1 0,2 1-1,-18 32 1,17-28 102,20-27 314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96560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694181"/>
            <a:ext cx="3168208" cy="7086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85935" y="7150197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487435" y="7517932"/>
            <a:ext cx="35112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7.png"/><Relationship Id="rId18" Type="http://schemas.openxmlformats.org/officeDocument/2006/relationships/customXml" Target="../ink/ink9.xml"/><Relationship Id="rId3" Type="http://schemas.openxmlformats.org/officeDocument/2006/relationships/image" Target="../media/image120.png"/><Relationship Id="rId21" Type="http://schemas.openxmlformats.org/officeDocument/2006/relationships/image" Target="../media/image21.png"/><Relationship Id="rId7" Type="http://schemas.openxmlformats.org/officeDocument/2006/relationships/image" Target="../media/image14.png"/><Relationship Id="rId12" Type="http://schemas.openxmlformats.org/officeDocument/2006/relationships/customXml" Target="../ink/ink6.xml"/><Relationship Id="rId17" Type="http://schemas.openxmlformats.org/officeDocument/2006/relationships/image" Target="../media/image19.png"/><Relationship Id="rId25" Type="http://schemas.openxmlformats.org/officeDocument/2006/relationships/image" Target="../media/image2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16.png"/><Relationship Id="rId24" Type="http://schemas.openxmlformats.org/officeDocument/2006/relationships/customXml" Target="../ink/ink12.xml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10" Type="http://schemas.openxmlformats.org/officeDocument/2006/relationships/customXml" Target="../ink/ink5.xml"/><Relationship Id="rId19" Type="http://schemas.openxmlformats.org/officeDocument/2006/relationships/image" Target="../media/image20.png"/><Relationship Id="rId4" Type="http://schemas.openxmlformats.org/officeDocument/2006/relationships/customXml" Target="../ink/ink2.xml"/><Relationship Id="rId9" Type="http://schemas.openxmlformats.org/officeDocument/2006/relationships/image" Target="../media/image1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e-education.org/guides/tutorials/intellijUsefulSettings.html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2031325"/>
          </a:xfrm>
        </p:spPr>
        <p:txBody>
          <a:bodyPr/>
          <a:lstStyle/>
          <a:p>
            <a:r>
              <a:rPr lang="en-US" dirty="0"/>
              <a:t>Method Overloading, Asserts, and Objects as Parameters of 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BE607-67E2-4D0E-829C-845283E4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601948"/>
            <a:ext cx="12561453" cy="861774"/>
          </a:xfrm>
        </p:spPr>
        <p:txBody>
          <a:bodyPr/>
          <a:lstStyle/>
          <a:p>
            <a:r>
              <a:rPr lang="en-US" sz="4400" dirty="0"/>
              <a:t>Let’s Talk About Variables and Memory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F7D2DD-8701-4E2B-AAEC-98231F7553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42233"/>
            <a:ext cx="3421411" cy="4953407"/>
          </a:xfrm>
        </p:spPr>
        <p:txBody>
          <a:bodyPr/>
          <a:lstStyle/>
          <a:p>
            <a:r>
              <a:rPr lang="en-US" dirty="0"/>
              <a:t>Discuss: Given the following program</a:t>
            </a:r>
          </a:p>
          <a:p>
            <a:pPr marL="0" indent="0">
              <a:buNone/>
            </a:pPr>
            <a:r>
              <a:rPr lang="en-US" dirty="0"/>
              <a:t>Program Start:</a:t>
            </a:r>
          </a:p>
          <a:p>
            <a:r>
              <a:rPr lang="en-US" dirty="0"/>
              <a:t>What is the value of:</a:t>
            </a:r>
          </a:p>
          <a:p>
            <a:pPr lvl="1"/>
            <a:r>
              <a:rPr lang="en-US" dirty="0"/>
              <a:t>w</a:t>
            </a:r>
          </a:p>
          <a:p>
            <a:pPr lvl="1"/>
            <a:r>
              <a:rPr lang="en-US" dirty="0"/>
              <a:t>l</a:t>
            </a:r>
          </a:p>
          <a:p>
            <a:pPr lvl="1"/>
            <a:r>
              <a:rPr lang="en-US" dirty="0" err="1"/>
              <a:t>rectange.length</a:t>
            </a:r>
            <a:endParaRPr lang="en-US" dirty="0"/>
          </a:p>
          <a:p>
            <a:pPr lvl="1"/>
            <a:r>
              <a:rPr lang="en-US" dirty="0" err="1"/>
              <a:t>rectangle.width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Program End?</a:t>
            </a:r>
          </a:p>
          <a:p>
            <a:r>
              <a:rPr lang="en-US" dirty="0"/>
              <a:t>What is the value of them?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194A88C-92F1-46E7-82BC-55AD7E5C1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4515" y="716101"/>
            <a:ext cx="3352800" cy="634019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private int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length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private int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width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width,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length)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(width);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(length);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length)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(length&gt;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length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length;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width)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(width 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width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width;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getArea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*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617A2FD-288E-4EBD-99AC-6B030EF0D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216" y="1463722"/>
            <a:ext cx="5602512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YourProgram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modifyValues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(Rectangle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rectangle.setLength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/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rectangle.setWidth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*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w = w *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l = l  /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printValues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(Rectangle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"Rectangle: Width %d, Length: %d, Area: %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d%n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rectangle.getArea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"Values of w: %d, of l: %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d%n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w, l);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"Width == w? %b,  Length == l? %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b%n%n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== w,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()==l);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main(String[]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Rectangle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w,l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printValues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(rectangle, w, l);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modifyValues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(rectangle, w, l);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"Values Modified!"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printValues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(rectangle, w, l);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98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44ED5-45AC-4E15-89F9-D43D95B92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Output From the Program….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BA5D9-4BF0-4EA5-898E-51FF0595E6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582409"/>
            <a:ext cx="6556496" cy="2912849"/>
          </a:xfrm>
        </p:spPr>
        <p:txBody>
          <a:bodyPr/>
          <a:lstStyle/>
          <a:p>
            <a:r>
              <a:rPr lang="en-US" dirty="0"/>
              <a:t>The values in Rectangle were changed!</a:t>
            </a:r>
          </a:p>
          <a:p>
            <a:r>
              <a:rPr lang="en-US" dirty="0"/>
              <a:t>The values of w, l  - where not changed!</a:t>
            </a:r>
          </a:p>
          <a:p>
            <a:endParaRPr lang="en-US" dirty="0"/>
          </a:p>
          <a:p>
            <a:r>
              <a:rPr lang="en-US" dirty="0"/>
              <a:t>What happened? </a:t>
            </a:r>
          </a:p>
          <a:p>
            <a:r>
              <a:rPr lang="en-US" dirty="0"/>
              <a:t>Why did this happen?</a:t>
            </a:r>
          </a:p>
          <a:p>
            <a:r>
              <a:rPr lang="en-US" dirty="0"/>
              <a:t>Let’s look at memory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310377-74A6-40E0-9DD3-3E55249C258C}"/>
              </a:ext>
            </a:extLst>
          </p:cNvPr>
          <p:cNvSpPr txBox="1"/>
          <p:nvPr/>
        </p:nvSpPr>
        <p:spPr>
          <a:xfrm>
            <a:off x="7674095" y="2608927"/>
            <a:ext cx="5515429" cy="255454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Rectangle: Width 5, Length: 10, Area: 50</a:t>
            </a:r>
          </a:p>
          <a:p>
            <a:r>
              <a:rPr lang="en-US" dirty="0"/>
              <a:t>Values of w: 5, of l: 10</a:t>
            </a:r>
          </a:p>
          <a:p>
            <a:r>
              <a:rPr lang="en-US" dirty="0"/>
              <a:t>Width == w? true,  Length == l? true</a:t>
            </a:r>
          </a:p>
          <a:p>
            <a:endParaRPr lang="en-US" dirty="0"/>
          </a:p>
          <a:p>
            <a:r>
              <a:rPr lang="en-US" dirty="0"/>
              <a:t>Values Modified!</a:t>
            </a:r>
          </a:p>
          <a:p>
            <a:r>
              <a:rPr lang="en-US" dirty="0"/>
              <a:t>Rectangle: Width 16, Length: 5, Area: 80</a:t>
            </a:r>
          </a:p>
          <a:p>
            <a:r>
              <a:rPr lang="en-US" dirty="0"/>
              <a:t>Values of w: 5, of l: 10</a:t>
            </a:r>
          </a:p>
          <a:p>
            <a:r>
              <a:rPr lang="en-US" dirty="0"/>
              <a:t>Width == w? false,  Length == l? false</a:t>
            </a:r>
          </a:p>
        </p:txBody>
      </p:sp>
    </p:spTree>
    <p:extLst>
      <p:ext uri="{BB962C8B-B14F-4D97-AF65-F5344CB8AC3E}">
        <p14:creationId xmlns:p14="http://schemas.microsoft.com/office/powerpoint/2010/main" val="80837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C103-4CD4-49DF-BECC-AAD3B2C9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doesn’t ‘copy’ objects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011E2-2246-4419-A2F8-01A4370D02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280725" cy="590182"/>
          </a:xfrm>
        </p:spPr>
        <p:txBody>
          <a:bodyPr/>
          <a:lstStyle/>
          <a:p>
            <a:r>
              <a:rPr lang="en-US" dirty="0"/>
              <a:t>Here is the memory of the program (simplified)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A6C5FD-8166-418D-959E-F131D7254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898833"/>
              </p:ext>
            </p:extLst>
          </p:nvPr>
        </p:nvGraphicFramePr>
        <p:xfrm>
          <a:off x="7617582" y="2355912"/>
          <a:ext cx="1192589" cy="3060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589">
                  <a:extLst>
                    <a:ext uri="{9D8B030D-6E8A-4147-A177-3AD203B41FA5}">
                      <a16:colId xmlns:a16="http://schemas.microsoft.com/office/drawing/2014/main" val="166921060"/>
                    </a:ext>
                  </a:extLst>
                </a:gridCol>
              </a:tblGrid>
              <a:tr h="428513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993320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901624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194432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151539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marL="0" marR="0" lvl="0" indent="0" algn="ctr" defTabSz="6996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116124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5862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85E3455-A35E-4CAF-A3CD-BE8777ADC166}"/>
              </a:ext>
            </a:extLst>
          </p:cNvPr>
          <p:cNvSpPr txBox="1"/>
          <p:nvPr/>
        </p:nvSpPr>
        <p:spPr>
          <a:xfrm>
            <a:off x="628076" y="2460801"/>
            <a:ext cx="48002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Rectangle rectangle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w,l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9A76D0AB-9886-409B-8393-DCA878ACD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913643"/>
              </p:ext>
            </p:extLst>
          </p:nvPr>
        </p:nvGraphicFramePr>
        <p:xfrm>
          <a:off x="12556134" y="4724500"/>
          <a:ext cx="1192589" cy="204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589">
                  <a:extLst>
                    <a:ext uri="{9D8B030D-6E8A-4147-A177-3AD203B41FA5}">
                      <a16:colId xmlns:a16="http://schemas.microsoft.com/office/drawing/2014/main" val="166921060"/>
                    </a:ext>
                  </a:extLst>
                </a:gridCol>
              </a:tblGrid>
              <a:tr h="428513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993320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901624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194432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15153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5F1D849-B4D3-4108-BAA4-B2131B95BCE6}"/>
              </a:ext>
            </a:extLst>
          </p:cNvPr>
          <p:cNvSpPr txBox="1"/>
          <p:nvPr/>
        </p:nvSpPr>
        <p:spPr>
          <a:xfrm>
            <a:off x="12716999" y="4304583"/>
            <a:ext cx="870857" cy="40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x873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182BCB-FFEE-4972-9947-76323CC1B221}"/>
              </a:ext>
            </a:extLst>
          </p:cNvPr>
          <p:cNvSpPr txBox="1"/>
          <p:nvPr/>
        </p:nvSpPr>
        <p:spPr>
          <a:xfrm>
            <a:off x="464457" y="3819556"/>
            <a:ext cx="3454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modifyValues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(rectangle, w, l);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893B2C-6FFD-4664-95DD-4A5AB56A8FB9}"/>
              </a:ext>
            </a:extLst>
          </p:cNvPr>
          <p:cNvSpPr txBox="1"/>
          <p:nvPr/>
        </p:nvSpPr>
        <p:spPr>
          <a:xfrm>
            <a:off x="464457" y="3807902"/>
            <a:ext cx="6908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modifyValues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(x873, 5, 10);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8BA8C22-4AC1-4EE2-8B94-89E6FC1C68EE}"/>
                  </a:ext>
                </a:extLst>
              </p14:cNvPr>
              <p14:cNvContentPartPr/>
              <p14:nvPr/>
            </p14:nvContentPartPr>
            <p14:xfrm>
              <a:off x="1861749" y="2627937"/>
              <a:ext cx="5681520" cy="2246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8BA8C22-4AC1-4EE2-8B94-89E6FC1C68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3109" y="2618937"/>
                <a:ext cx="5699160" cy="22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997CCA1-8B33-4937-8818-790DA0F30214}"/>
                  </a:ext>
                </a:extLst>
              </p14:cNvPr>
              <p14:cNvContentPartPr/>
              <p14:nvPr/>
            </p14:nvContentPartPr>
            <p14:xfrm>
              <a:off x="1989909" y="2482857"/>
              <a:ext cx="5546520" cy="535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997CCA1-8B33-4937-8818-790DA0F302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0909" y="2474217"/>
                <a:ext cx="556416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0589406-09D7-4A43-B009-71D6441F1888}"/>
                  </a:ext>
                </a:extLst>
              </p14:cNvPr>
              <p14:cNvContentPartPr/>
              <p14:nvPr/>
            </p14:nvContentPartPr>
            <p14:xfrm rot="495815">
              <a:off x="4821229" y="3891934"/>
              <a:ext cx="7717546" cy="3133129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0589406-09D7-4A43-B009-71D6441F188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495815">
                <a:off x="4812229" y="3883295"/>
                <a:ext cx="7735186" cy="3150767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BE136AC8-991B-4F62-ACCC-A38E27CC4D1E}"/>
              </a:ext>
            </a:extLst>
          </p:cNvPr>
          <p:cNvGrpSpPr/>
          <p:nvPr/>
        </p:nvGrpSpPr>
        <p:grpSpPr>
          <a:xfrm>
            <a:off x="4006037" y="3455072"/>
            <a:ext cx="847080" cy="594000"/>
            <a:chOff x="4006037" y="3455072"/>
            <a:chExt cx="847080" cy="59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1FF24D6-3D00-41D4-9679-16630D069306}"/>
                    </a:ext>
                  </a:extLst>
                </p14:cNvPr>
                <p14:cNvContentPartPr/>
                <p14:nvPr/>
              </p14:nvContentPartPr>
              <p14:xfrm>
                <a:off x="4068317" y="3455072"/>
                <a:ext cx="659160" cy="48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1FF24D6-3D00-41D4-9679-16630D06930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9677" y="3446432"/>
                  <a:ext cx="676800" cy="65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9B834A6-12CF-48D3-B922-AE8F435C585B}"/>
                </a:ext>
              </a:extLst>
            </p:cNvPr>
            <p:cNvGrpSpPr/>
            <p:nvPr/>
          </p:nvGrpSpPr>
          <p:grpSpPr>
            <a:xfrm>
              <a:off x="4006037" y="3609512"/>
              <a:ext cx="724680" cy="405000"/>
              <a:chOff x="4006037" y="3609512"/>
              <a:chExt cx="724680" cy="405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48041CFD-F458-4672-96CD-35197DFCA59E}"/>
                      </a:ext>
                    </a:extLst>
                  </p14:cNvPr>
                  <p14:cNvContentPartPr/>
                  <p14:nvPr/>
                </p14:nvContentPartPr>
                <p14:xfrm>
                  <a:off x="4038797" y="3729392"/>
                  <a:ext cx="137880" cy="19368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48041CFD-F458-4672-96CD-35197DFCA59E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157" y="3720752"/>
                    <a:ext cx="155520" cy="21132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9DBD869-9099-411E-A557-9D8498BFC986}"/>
                  </a:ext>
                </a:extLst>
              </p:cNvPr>
              <p:cNvGrpSpPr/>
              <p:nvPr/>
            </p:nvGrpSpPr>
            <p:grpSpPr>
              <a:xfrm>
                <a:off x="4006037" y="3609512"/>
                <a:ext cx="724680" cy="405000"/>
                <a:chOff x="4006037" y="3609512"/>
                <a:chExt cx="724680" cy="4050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2">
                  <p14:nvContentPartPr>
                    <p14:cNvPr id="19" name="Ink 18">
                      <a:extLst>
                        <a:ext uri="{FF2B5EF4-FFF2-40B4-BE49-F238E27FC236}">
                          <a16:creationId xmlns:a16="http://schemas.microsoft.com/office/drawing/2014/main" id="{792FB9D0-A5E7-47B2-86A2-F7918B839A4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60117" y="3609512"/>
                    <a:ext cx="570600" cy="37080"/>
                  </p14:xfrm>
                </p:contentPart>
              </mc:Choice>
              <mc:Fallback xmlns="">
                <p:pic>
                  <p:nvPicPr>
                    <p:cNvPr id="19" name="Ink 18">
                      <a:extLst>
                        <a:ext uri="{FF2B5EF4-FFF2-40B4-BE49-F238E27FC236}">
                          <a16:creationId xmlns:a16="http://schemas.microsoft.com/office/drawing/2014/main" id="{792FB9D0-A5E7-47B2-86A2-F7918B839A4E}"/>
                        </a:ext>
                      </a:extLst>
                    </p:cNvPr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4151477" y="3600512"/>
                      <a:ext cx="588240" cy="54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">
                  <p14:nvContentPartPr>
                    <p14:cNvPr id="29" name="Ink 28">
                      <a:extLst>
                        <a:ext uri="{FF2B5EF4-FFF2-40B4-BE49-F238E27FC236}">
                          <a16:creationId xmlns:a16="http://schemas.microsoft.com/office/drawing/2014/main" id="{FC9C5C43-51BE-4EE7-9B9E-A54B30919BA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006037" y="3716432"/>
                    <a:ext cx="240120" cy="180720"/>
                  </p14:xfrm>
                </p:contentPart>
              </mc:Choice>
              <mc:Fallback xmlns="">
                <p:pic>
                  <p:nvPicPr>
                    <p:cNvPr id="29" name="Ink 28">
                      <a:extLst>
                        <a:ext uri="{FF2B5EF4-FFF2-40B4-BE49-F238E27FC236}">
                          <a16:creationId xmlns:a16="http://schemas.microsoft.com/office/drawing/2014/main" id="{FC9C5C43-51BE-4EE7-9B9E-A54B30919BAD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3997397" y="3707792"/>
                      <a:ext cx="257760" cy="198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">
                  <p14:nvContentPartPr>
                    <p14:cNvPr id="30" name="Ink 29">
                      <a:extLst>
                        <a:ext uri="{FF2B5EF4-FFF2-40B4-BE49-F238E27FC236}">
                          <a16:creationId xmlns:a16="http://schemas.microsoft.com/office/drawing/2014/main" id="{6BCE4CA7-FB39-46A3-BE43-9C3F4CFB08E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359917" y="3759632"/>
                    <a:ext cx="164520" cy="174960"/>
                  </p14:xfrm>
                </p:contentPart>
              </mc:Choice>
              <mc:Fallback xmlns="">
                <p:pic>
                  <p:nvPicPr>
                    <p:cNvPr id="30" name="Ink 29">
                      <a:extLst>
                        <a:ext uri="{FF2B5EF4-FFF2-40B4-BE49-F238E27FC236}">
                          <a16:creationId xmlns:a16="http://schemas.microsoft.com/office/drawing/2014/main" id="{6BCE4CA7-FB39-46A3-BE43-9C3F4CFB08E0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4351277" y="3750992"/>
                      <a:ext cx="182160" cy="192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">
                  <p14:nvContentPartPr>
                    <p14:cNvPr id="31" name="Ink 30">
                      <a:extLst>
                        <a:ext uri="{FF2B5EF4-FFF2-40B4-BE49-F238E27FC236}">
                          <a16:creationId xmlns:a16="http://schemas.microsoft.com/office/drawing/2014/main" id="{A8BFCABA-DD37-4EFF-9AE4-3C2185D473F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517597" y="3766112"/>
                    <a:ext cx="164520" cy="248400"/>
                  </p14:xfrm>
                </p:contentPart>
              </mc:Choice>
              <mc:Fallback xmlns="">
                <p:pic>
                  <p:nvPicPr>
                    <p:cNvPr id="31" name="Ink 30">
                      <a:extLst>
                        <a:ext uri="{FF2B5EF4-FFF2-40B4-BE49-F238E27FC236}">
                          <a16:creationId xmlns:a16="http://schemas.microsoft.com/office/drawing/2014/main" id="{A8BFCABA-DD37-4EFF-9AE4-3C2185D473F9}"/>
                        </a:ext>
                      </a:extLst>
                    </p:cNvPr>
                    <p:cNvPicPr/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4508597" y="3757112"/>
                      <a:ext cx="182160" cy="2660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44531E8-5613-417F-ACCC-E39435095745}"/>
                    </a:ext>
                  </a:extLst>
                </p14:cNvPr>
                <p14:cNvContentPartPr/>
                <p14:nvPr/>
              </p14:nvContentPartPr>
              <p14:xfrm>
                <a:off x="4674917" y="3815792"/>
                <a:ext cx="178200" cy="233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44531E8-5613-417F-ACCC-E3943509574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65917" y="3806792"/>
                  <a:ext cx="195840" cy="25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33A8537-22CA-4276-9F40-33018317615C}"/>
                  </a:ext>
                </a:extLst>
              </p14:cNvPr>
              <p14:cNvContentPartPr/>
              <p14:nvPr/>
            </p14:nvContentPartPr>
            <p14:xfrm>
              <a:off x="2986517" y="3400352"/>
              <a:ext cx="892080" cy="2512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33A8537-22CA-4276-9F40-33018317615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77877" y="3391712"/>
                <a:ext cx="90972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D9592AE-79F5-4D8F-B0BC-FB34D2884EFC}"/>
                  </a:ext>
                </a:extLst>
              </p14:cNvPr>
              <p14:cNvContentPartPr/>
              <p14:nvPr/>
            </p14:nvContentPartPr>
            <p14:xfrm>
              <a:off x="2779749" y="2880297"/>
              <a:ext cx="4713840" cy="4608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D9592AE-79F5-4D8F-B0BC-FB34D2884EF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71109" y="2871657"/>
                <a:ext cx="4731480" cy="47844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27198BE6-4538-44A5-AE43-3C379905D7B6}"/>
              </a:ext>
            </a:extLst>
          </p:cNvPr>
          <p:cNvSpPr txBox="1"/>
          <p:nvPr/>
        </p:nvSpPr>
        <p:spPr>
          <a:xfrm>
            <a:off x="7732492" y="2427882"/>
            <a:ext cx="8106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5D9D0C-A72E-4A6A-A622-4187DE872134}"/>
              </a:ext>
            </a:extLst>
          </p:cNvPr>
          <p:cNvSpPr txBox="1"/>
          <p:nvPr/>
        </p:nvSpPr>
        <p:spPr>
          <a:xfrm>
            <a:off x="7732492" y="2940987"/>
            <a:ext cx="892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x873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86115A-5C9C-4AB3-8E7A-C04C817F0162}"/>
              </a:ext>
            </a:extLst>
          </p:cNvPr>
          <p:cNvSpPr txBox="1"/>
          <p:nvPr/>
        </p:nvSpPr>
        <p:spPr>
          <a:xfrm>
            <a:off x="7756408" y="4420097"/>
            <a:ext cx="8312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996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A2FADA-C03A-4D77-944E-71DF70C08DA0}"/>
              </a:ext>
            </a:extLst>
          </p:cNvPr>
          <p:cNvSpPr txBox="1"/>
          <p:nvPr/>
        </p:nvSpPr>
        <p:spPr>
          <a:xfrm>
            <a:off x="7445828" y="1574748"/>
            <a:ext cx="1497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list </a:t>
            </a:r>
          </a:p>
          <a:p>
            <a:pPr algn="ctr"/>
            <a:r>
              <a:rPr lang="en-US" dirty="0"/>
              <a:t>for main!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8B28533-EA99-4F01-B2DA-D13E993DB9F3}"/>
              </a:ext>
            </a:extLst>
          </p:cNvPr>
          <p:cNvSpPr txBox="1"/>
          <p:nvPr/>
        </p:nvSpPr>
        <p:spPr>
          <a:xfrm>
            <a:off x="429450" y="4499119"/>
            <a:ext cx="5197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000000"/>
                </a:solidFill>
                <a:latin typeface="JetBrains Mono"/>
              </a:rPr>
              <a:t>Now running the </a:t>
            </a:r>
            <a:r>
              <a:rPr lang="en-US" altLang="en-US" b="1" dirty="0" err="1">
                <a:solidFill>
                  <a:srgbClr val="000000"/>
                </a:solidFill>
                <a:latin typeface="JetBrains Mono"/>
              </a:rPr>
              <a:t>modifyValues</a:t>
            </a:r>
            <a:r>
              <a:rPr lang="en-US" altLang="en-US" b="1" dirty="0">
                <a:solidFill>
                  <a:srgbClr val="000000"/>
                </a:solidFill>
                <a:latin typeface="JetBrains Mono"/>
              </a:rPr>
              <a:t> method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JetBrains Mono"/>
            </a:endParaRPr>
          </a:p>
          <a:p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modifyValues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(Rectangle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l)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36F79A-F738-47EF-92DA-84BC0DE85765}"/>
              </a:ext>
            </a:extLst>
          </p:cNvPr>
          <p:cNvSpPr txBox="1"/>
          <p:nvPr/>
        </p:nvSpPr>
        <p:spPr>
          <a:xfrm>
            <a:off x="9480245" y="1561350"/>
            <a:ext cx="2227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 list </a:t>
            </a:r>
          </a:p>
          <a:p>
            <a:pPr algn="ctr"/>
            <a:r>
              <a:rPr lang="en-US" dirty="0"/>
              <a:t>for </a:t>
            </a:r>
            <a:r>
              <a:rPr lang="en-US" dirty="0" err="1"/>
              <a:t>modifyValues</a:t>
            </a:r>
            <a:r>
              <a:rPr lang="en-US" dirty="0"/>
              <a:t>!</a:t>
            </a:r>
          </a:p>
        </p:txBody>
      </p:sp>
      <p:graphicFrame>
        <p:nvGraphicFramePr>
          <p:cNvPr id="56" name="Table 4">
            <a:extLst>
              <a:ext uri="{FF2B5EF4-FFF2-40B4-BE49-F238E27FC236}">
                <a16:creationId xmlns:a16="http://schemas.microsoft.com/office/drawing/2014/main" id="{43D165B1-5F92-46CA-87CF-D0BE93111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891624"/>
              </p:ext>
            </p:extLst>
          </p:nvPr>
        </p:nvGraphicFramePr>
        <p:xfrm>
          <a:off x="9852783" y="2366864"/>
          <a:ext cx="1192589" cy="3060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589">
                  <a:extLst>
                    <a:ext uri="{9D8B030D-6E8A-4147-A177-3AD203B41FA5}">
                      <a16:colId xmlns:a16="http://schemas.microsoft.com/office/drawing/2014/main" val="166921060"/>
                    </a:ext>
                  </a:extLst>
                </a:gridCol>
              </a:tblGrid>
              <a:tr h="428513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993320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901624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194432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151539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marL="0" marR="0" lvl="0" indent="0" algn="ctr" defTabSz="6996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116124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586276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320BCFFE-D639-4CD9-8DC0-45012AD30EDD}"/>
              </a:ext>
            </a:extLst>
          </p:cNvPr>
          <p:cNvSpPr txBox="1"/>
          <p:nvPr/>
        </p:nvSpPr>
        <p:spPr>
          <a:xfrm>
            <a:off x="10043735" y="5006950"/>
            <a:ext cx="8106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DB46A7-F15B-4F3D-B24B-E8AC10C15BEE}"/>
              </a:ext>
            </a:extLst>
          </p:cNvPr>
          <p:cNvSpPr txBox="1"/>
          <p:nvPr/>
        </p:nvSpPr>
        <p:spPr>
          <a:xfrm>
            <a:off x="10023215" y="3922144"/>
            <a:ext cx="8312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996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F3F0F73-CA5B-43A1-8538-8D8C992D287C}"/>
              </a:ext>
            </a:extLst>
          </p:cNvPr>
          <p:cNvSpPr txBox="1"/>
          <p:nvPr/>
        </p:nvSpPr>
        <p:spPr>
          <a:xfrm>
            <a:off x="10043735" y="2437682"/>
            <a:ext cx="892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x873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170F344-282D-46F9-A01A-974B3D2C103F}"/>
              </a:ext>
            </a:extLst>
          </p:cNvPr>
          <p:cNvSpPr txBox="1"/>
          <p:nvPr/>
        </p:nvSpPr>
        <p:spPr>
          <a:xfrm>
            <a:off x="417617" y="5279186"/>
            <a:ext cx="69160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rectangle.setLength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rectangle.getLength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/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rectangle.setWidth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rectangle.getWidth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01C32B-5B0D-4925-A7A2-35DCC5E39B94}"/>
              </a:ext>
            </a:extLst>
          </p:cNvPr>
          <p:cNvSpPr txBox="1"/>
          <p:nvPr/>
        </p:nvSpPr>
        <p:spPr>
          <a:xfrm>
            <a:off x="394776" y="5290620"/>
            <a:ext cx="69160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x873.setLength(x873.getLength() /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x873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.setWidth(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x873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.getWidth()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9B57950-F0B3-4421-BDC3-2073E8182310}"/>
              </a:ext>
            </a:extLst>
          </p:cNvPr>
          <p:cNvSpPr txBox="1"/>
          <p:nvPr/>
        </p:nvSpPr>
        <p:spPr>
          <a:xfrm>
            <a:off x="12540162" y="4806895"/>
            <a:ext cx="12314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w = 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59196A6-44D9-419F-A758-668E429E1230}"/>
              </a:ext>
            </a:extLst>
          </p:cNvPr>
          <p:cNvSpPr txBox="1"/>
          <p:nvPr/>
        </p:nvSpPr>
        <p:spPr>
          <a:xfrm>
            <a:off x="12678224" y="5298623"/>
            <a:ext cx="10226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 = 10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0FDDBF-8861-423A-8D12-494F6F74EE98}"/>
              </a:ext>
            </a:extLst>
          </p:cNvPr>
          <p:cNvSpPr txBox="1"/>
          <p:nvPr/>
        </p:nvSpPr>
        <p:spPr>
          <a:xfrm>
            <a:off x="12613883" y="5298623"/>
            <a:ext cx="10226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 = 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04956E6-9AE9-4CEB-BA7E-7889ED4E48AA}"/>
              </a:ext>
            </a:extLst>
          </p:cNvPr>
          <p:cNvSpPr txBox="1"/>
          <p:nvPr/>
        </p:nvSpPr>
        <p:spPr>
          <a:xfrm>
            <a:off x="12607699" y="4800147"/>
            <a:ext cx="12314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w = 16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C8AF16-3BCE-4E68-9CF7-CEAF3CB6D15A}"/>
              </a:ext>
            </a:extLst>
          </p:cNvPr>
          <p:cNvSpPr txBox="1"/>
          <p:nvPr/>
        </p:nvSpPr>
        <p:spPr>
          <a:xfrm>
            <a:off x="448097" y="5961791"/>
            <a:ext cx="1825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w = w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l = l  /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7AA91B9-A2B2-4D2B-9D8E-E126C2E06723}"/>
              </a:ext>
            </a:extLst>
          </p:cNvPr>
          <p:cNvSpPr txBox="1"/>
          <p:nvPr/>
        </p:nvSpPr>
        <p:spPr>
          <a:xfrm>
            <a:off x="10079666" y="4986570"/>
            <a:ext cx="8106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04FCF6-0DB7-44B0-BBDD-B079316512D3}"/>
              </a:ext>
            </a:extLst>
          </p:cNvPr>
          <p:cNvSpPr txBox="1"/>
          <p:nvPr/>
        </p:nvSpPr>
        <p:spPr>
          <a:xfrm>
            <a:off x="10033475" y="3952701"/>
            <a:ext cx="8312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996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DD3A26C-06E9-4AEF-A024-D32F6BDFB7BC}"/>
              </a:ext>
            </a:extLst>
          </p:cNvPr>
          <p:cNvSpPr txBox="1"/>
          <p:nvPr/>
        </p:nvSpPr>
        <p:spPr>
          <a:xfrm>
            <a:off x="417617" y="6764563"/>
            <a:ext cx="7971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modifyValues</a:t>
            </a:r>
            <a:r>
              <a:rPr lang="en-US" dirty="0"/>
              <a:t> finishes (</a:t>
            </a:r>
            <a:r>
              <a:rPr lang="en-US" u="sng" dirty="0"/>
              <a:t>local</a:t>
            </a:r>
            <a:r>
              <a:rPr lang="en-US" dirty="0"/>
              <a:t> variables go away), returns to </a:t>
            </a:r>
            <a:r>
              <a:rPr lang="en-US" b="1" dirty="0"/>
              <a:t>main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A473623-7013-45F2-B48C-4313AC62C80C}"/>
              </a:ext>
            </a:extLst>
          </p:cNvPr>
          <p:cNvSpPr txBox="1"/>
          <p:nvPr/>
        </p:nvSpPr>
        <p:spPr>
          <a:xfrm>
            <a:off x="9480245" y="81279"/>
            <a:ext cx="4291319" cy="101566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Digging Deeper:</a:t>
            </a:r>
          </a:p>
          <a:p>
            <a:r>
              <a:rPr lang="en-US" dirty="0"/>
              <a:t>This is called the memory stack, explored in later courses (165/270)</a:t>
            </a:r>
          </a:p>
        </p:txBody>
      </p:sp>
    </p:spTree>
    <p:extLst>
      <p:ext uri="{BB962C8B-B14F-4D97-AF65-F5344CB8AC3E}">
        <p14:creationId xmlns:p14="http://schemas.microsoft.com/office/powerpoint/2010/main" val="145984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3" grpId="1"/>
      <p:bldP spid="15" grpId="0"/>
      <p:bldP spid="42" grpId="0"/>
      <p:bldP spid="44" grpId="0"/>
      <p:bldP spid="46" grpId="0"/>
      <p:bldP spid="50" grpId="0"/>
      <p:bldP spid="54" grpId="0"/>
      <p:bldP spid="55" grpId="0"/>
      <p:bldP spid="55" grpId="1"/>
      <p:bldP spid="57" grpId="0"/>
      <p:bldP spid="57" grpId="1"/>
      <p:bldP spid="57" grpId="2"/>
      <p:bldP spid="58" grpId="0"/>
      <p:bldP spid="58" grpId="1"/>
      <p:bldP spid="58" grpId="2"/>
      <p:bldP spid="59" grpId="0"/>
      <p:bldP spid="59" grpId="1"/>
      <p:bldP spid="64" grpId="0"/>
      <p:bldP spid="64" grpId="1"/>
      <p:bldP spid="66" grpId="0"/>
      <p:bldP spid="68" grpId="0"/>
      <p:bldP spid="68" grpId="1"/>
      <p:bldP spid="70" grpId="0"/>
      <p:bldP spid="70" grpId="1"/>
      <p:bldP spid="71" grpId="0"/>
      <p:bldP spid="72" grpId="0"/>
      <p:bldP spid="74" grpId="0"/>
      <p:bldP spid="75" grpId="0"/>
      <p:bldP spid="75" grpId="1"/>
      <p:bldP spid="76" grpId="0"/>
      <p:bldP spid="76" grpId="1"/>
      <p:bldP spid="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0C015-7216-7F40-994E-501CED66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1" y="98916"/>
            <a:ext cx="12561453" cy="1015663"/>
          </a:xfrm>
        </p:spPr>
        <p:txBody>
          <a:bodyPr/>
          <a:lstStyle/>
          <a:p>
            <a:r>
              <a:rPr lang="en-US" dirty="0"/>
              <a:t>Passing Objects as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7561C-A923-46B9-A36A-3875907789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AF8CDDD-8335-4578-9B8A-03FBB9FE2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71" y="1114579"/>
            <a:ext cx="12561457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getAndCountNameLetters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(Scanner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String name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scnr.hasNext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name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scnr.next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name.length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6D3084C-3AFC-4816-BC03-F4C76F0F2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74" y="3773482"/>
            <a:ext cx="12561454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firstNameLetterCount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lastNameLetterCount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Scanner(System.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"Enter a person's first and last names:"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firstNameLetterCount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getAndCountNameLetters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lastNameLetterCount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getAndCountNameLetters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"The first name has 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firstNameLetterCount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letters."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"The last name has 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lastNameLetterCount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letters."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86E55-BAE9-4B14-A3A2-7D82C922187F}"/>
              </a:ext>
            </a:extLst>
          </p:cNvPr>
          <p:cNvSpPr txBox="1"/>
          <p:nvPr/>
        </p:nvSpPr>
        <p:spPr>
          <a:xfrm>
            <a:off x="8059291" y="4861043"/>
            <a:ext cx="4951630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 </a:t>
            </a:r>
            <a:r>
              <a:rPr lang="en-US" dirty="0" err="1">
                <a:solidFill>
                  <a:schemeClr val="bg1"/>
                </a:solidFill>
              </a:rPr>
              <a:t>scnr</a:t>
            </a:r>
            <a:r>
              <a:rPr lang="en-US" dirty="0">
                <a:solidFill>
                  <a:schemeClr val="bg1"/>
                </a:solidFill>
              </a:rPr>
              <a:t> object of Scanner class type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63C2CD-68D0-4B3D-BB92-1A79E446DB94}"/>
              </a:ext>
            </a:extLst>
          </p:cNvPr>
          <p:cNvCxnSpPr/>
          <p:nvPr/>
        </p:nvCxnSpPr>
        <p:spPr>
          <a:xfrm flipH="1">
            <a:off x="6156251" y="5061098"/>
            <a:ext cx="1796902" cy="0"/>
          </a:xfrm>
          <a:prstGeom prst="straightConnector1">
            <a:avLst/>
          </a:prstGeom>
          <a:ln w="412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BDD895-C2A8-4CD2-844B-85EA82ED5441}"/>
              </a:ext>
            </a:extLst>
          </p:cNvPr>
          <p:cNvCxnSpPr/>
          <p:nvPr/>
        </p:nvCxnSpPr>
        <p:spPr>
          <a:xfrm flipV="1">
            <a:off x="7054702" y="1619480"/>
            <a:ext cx="0" cy="363556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35CFCA4-F73E-4962-A949-1A4AAC39D673}"/>
              </a:ext>
            </a:extLst>
          </p:cNvPr>
          <p:cNvSpPr txBox="1"/>
          <p:nvPr/>
        </p:nvSpPr>
        <p:spPr>
          <a:xfrm>
            <a:off x="6074418" y="2087827"/>
            <a:ext cx="3785675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Scanner object as a parameter in method definition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BF710D6-B04C-4655-8B21-8783FBB80A2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66045" y="5662796"/>
            <a:ext cx="859315" cy="73251"/>
          </a:xfrm>
          <a:prstGeom prst="bentConnector3">
            <a:avLst/>
          </a:prstGeom>
          <a:ln w="349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AF3B358-D5CA-4F2B-8EBA-8080A28AFE4C}"/>
              </a:ext>
            </a:extLst>
          </p:cNvPr>
          <p:cNvSpPr txBox="1"/>
          <p:nvPr/>
        </p:nvSpPr>
        <p:spPr>
          <a:xfrm>
            <a:off x="8780445" y="5588979"/>
            <a:ext cx="4142341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Sending an object as a parameter</a:t>
            </a:r>
          </a:p>
        </p:txBody>
      </p:sp>
    </p:spTree>
    <p:extLst>
      <p:ext uri="{BB962C8B-B14F-4D97-AF65-F5344CB8AC3E}">
        <p14:creationId xmlns:p14="http://schemas.microsoft.com/office/powerpoint/2010/main" val="406922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0C015-7216-7F40-994E-501CED66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28" y="118449"/>
            <a:ext cx="12561453" cy="1015663"/>
          </a:xfrm>
        </p:spPr>
        <p:txBody>
          <a:bodyPr/>
          <a:lstStyle/>
          <a:p>
            <a:r>
              <a:rPr lang="en-US" dirty="0"/>
              <a:t>Practice – Objects as Parameters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5F088D2-E9E8-4C47-86A9-27D933D0A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628" y="1134112"/>
            <a:ext cx="5911702" cy="59093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Rectangle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Rectangle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width){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(height)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.setWidth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(width)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height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width){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double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double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133B0FE-608A-4779-9BAF-F1B2585B0C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6962" y="1134111"/>
            <a:ext cx="6772712" cy="5985293"/>
          </a:xfrm>
        </p:spPr>
        <p:txBody>
          <a:bodyPr/>
          <a:lstStyle/>
          <a:p>
            <a:r>
              <a:rPr lang="en-US" sz="2400" dirty="0"/>
              <a:t>Rectangle Class</a:t>
            </a:r>
          </a:p>
          <a:p>
            <a:r>
              <a:rPr lang="en-US" dirty="0"/>
              <a:t>Write a method that calculates the area of a rectangle.</a:t>
            </a:r>
          </a:p>
          <a:p>
            <a:r>
              <a:rPr lang="en-US" dirty="0"/>
              <a:t>Write a method that receives a Rectangle as a parameter, compare the areas and returns a String with the height, width, and area of the biggest rectangle. If it is the same area, return a String informing that.</a:t>
            </a:r>
          </a:p>
          <a:p>
            <a:r>
              <a:rPr lang="en-US" sz="2400" dirty="0" err="1"/>
              <a:t>RectangleApplication</a:t>
            </a:r>
            <a:r>
              <a:rPr lang="en-US" sz="2400" dirty="0"/>
              <a:t> Class</a:t>
            </a:r>
          </a:p>
          <a:p>
            <a:r>
              <a:rPr lang="en-US" dirty="0"/>
              <a:t>Write a </a:t>
            </a:r>
            <a:r>
              <a:rPr lang="en-US" dirty="0" err="1"/>
              <a:t>RectangleApplication</a:t>
            </a:r>
            <a:r>
              <a:rPr lang="en-US" dirty="0"/>
              <a:t> class that has the following methods:</a:t>
            </a:r>
          </a:p>
          <a:p>
            <a:pPr lvl="1"/>
            <a:r>
              <a:rPr lang="en-US" dirty="0" err="1"/>
              <a:t>readDouble</a:t>
            </a:r>
            <a:r>
              <a:rPr lang="en-US" dirty="0"/>
              <a:t>: receives a Scanner as a parameter, read, and return an double value;</a:t>
            </a:r>
          </a:p>
          <a:p>
            <a:pPr lvl="1"/>
            <a:r>
              <a:rPr lang="en-US" dirty="0"/>
              <a:t>main: creates two Rectangle objects (use </a:t>
            </a:r>
            <a:r>
              <a:rPr lang="en-US" dirty="0" err="1"/>
              <a:t>readDouble</a:t>
            </a:r>
            <a:r>
              <a:rPr lang="en-US" dirty="0"/>
              <a:t> to read the values to create the objects), prints both objects height and width, calls the methods that return the biggest rectangle.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39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1647163"/>
            <a:ext cx="8395419" cy="4379259"/>
          </a:xfrm>
        </p:spPr>
        <p:txBody>
          <a:bodyPr/>
          <a:lstStyle/>
          <a:p>
            <a:pPr marL="930762" lvl="1" indent="0">
              <a:buNone/>
            </a:pPr>
            <a:endParaRPr lang="en-US" dirty="0"/>
          </a:p>
          <a:p>
            <a:r>
              <a:rPr lang="en-US" dirty="0"/>
              <a:t>Reminder – readings are due </a:t>
            </a:r>
            <a:r>
              <a:rPr lang="en-US" b="1" dirty="0"/>
              <a:t>before</a:t>
            </a:r>
            <a:r>
              <a:rPr lang="en-US" dirty="0"/>
              <a:t> lecture</a:t>
            </a:r>
          </a:p>
          <a:p>
            <a:pPr lvl="1"/>
            <a:r>
              <a:rPr lang="en-US" dirty="0"/>
              <a:t>You don’t have to do all of it - challenge problems can be challenging…</a:t>
            </a:r>
          </a:p>
          <a:p>
            <a:pPr lvl="1"/>
            <a:r>
              <a:rPr lang="en-US" dirty="0"/>
              <a:t>You can return to them. </a:t>
            </a:r>
          </a:p>
          <a:p>
            <a:pPr lvl="1"/>
            <a:r>
              <a:rPr lang="en-US" dirty="0"/>
              <a:t>We start off each lecture with a quiz from your reading! </a:t>
            </a:r>
          </a:p>
          <a:p>
            <a:r>
              <a:rPr lang="en-US" dirty="0"/>
              <a:t>Make sure to review knowledge checks and spread out their use! </a:t>
            </a:r>
          </a:p>
          <a:p>
            <a:endParaRPr lang="en-US" dirty="0"/>
          </a:p>
          <a:p>
            <a:r>
              <a:rPr lang="en-US" dirty="0"/>
              <a:t>Dr. Marcia </a:t>
            </a:r>
            <a:r>
              <a:rPr lang="en-US" dirty="0" err="1"/>
              <a:t>Moraes</a:t>
            </a:r>
            <a:r>
              <a:rPr lang="en-US" dirty="0"/>
              <a:t> will be teaching CS 163 on Monday!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744412" y="2150737"/>
            <a:ext cx="3892958" cy="2417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Continue Practical 2 Due next week!</a:t>
            </a:r>
          </a:p>
          <a:p>
            <a:endParaRPr lang="en-US" sz="3022" dirty="0"/>
          </a:p>
          <a:p>
            <a:endParaRPr lang="en-US" sz="3022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403AF-FCA0-4FAD-B2CD-E3D24CF8DD27}"/>
              </a:ext>
            </a:extLst>
          </p:cNvPr>
          <p:cNvSpPr txBox="1"/>
          <p:nvPr/>
        </p:nvSpPr>
        <p:spPr>
          <a:xfrm>
            <a:off x="628075" y="6148934"/>
            <a:ext cx="10580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 165 – Next Course In Sequence, also consider CS 220 (math and stats especially) </a:t>
            </a:r>
          </a:p>
          <a:p>
            <a:r>
              <a:rPr lang="en-US" dirty="0"/>
              <a:t>CO Jobs Report 2021 – 77% of new jobs require programming</a:t>
            </a:r>
          </a:p>
          <a:p>
            <a:r>
              <a:rPr lang="en-US" dirty="0"/>
              <a:t>60% of all STEM jobs requires *advanced* (200-300 level)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6D510-BC74-4FA5-AFD2-193B039115A5}"/>
              </a:ext>
            </a:extLst>
          </p:cNvPr>
          <p:cNvSpPr txBox="1"/>
          <p:nvPr/>
        </p:nvSpPr>
        <p:spPr>
          <a:xfrm>
            <a:off x="7228114" y="362857"/>
            <a:ext cx="6125029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Question: </a:t>
            </a:r>
          </a:p>
          <a:p>
            <a:r>
              <a:rPr lang="en-US" dirty="0"/>
              <a:t>What are ways you figure out the problem before you code?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148A1E-4BB9-3E41-9954-7E0FE5CD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70ACD-6E3D-5D4E-8918-7EDF38D2E5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4" y="2318548"/>
            <a:ext cx="6980638" cy="3950890"/>
          </a:xfrm>
        </p:spPr>
        <p:txBody>
          <a:bodyPr/>
          <a:lstStyle/>
          <a:p>
            <a:r>
              <a:rPr lang="en-US" dirty="0"/>
              <a:t>Scope</a:t>
            </a:r>
          </a:p>
          <a:p>
            <a:pPr lvl="1"/>
            <a:r>
              <a:rPr lang="en-US" dirty="0"/>
              <a:t>public,  private, protected, or blank (package protected)</a:t>
            </a:r>
          </a:p>
          <a:p>
            <a:pPr lvl="1"/>
            <a:r>
              <a:rPr lang="en-US" dirty="0"/>
              <a:t>we often use public or private</a:t>
            </a:r>
          </a:p>
          <a:p>
            <a:pPr lvl="1"/>
            <a:r>
              <a:rPr lang="en-US" dirty="0"/>
              <a:t>private is class only</a:t>
            </a:r>
          </a:p>
          <a:p>
            <a:pPr lvl="1"/>
            <a:r>
              <a:rPr lang="en-US" dirty="0"/>
              <a:t>public other classes have access</a:t>
            </a:r>
          </a:p>
          <a:p>
            <a:r>
              <a:rPr lang="en-US" dirty="0"/>
              <a:t>(return) TYPE</a:t>
            </a:r>
          </a:p>
          <a:p>
            <a:pPr lvl="1"/>
            <a:r>
              <a:rPr lang="en-US" dirty="0"/>
              <a:t>Required</a:t>
            </a:r>
          </a:p>
          <a:p>
            <a:pPr lvl="1"/>
            <a:r>
              <a:rPr lang="en-US" dirty="0"/>
              <a:t>Can be any type + void. </a:t>
            </a:r>
          </a:p>
          <a:p>
            <a:pPr lvl="2"/>
            <a:r>
              <a:rPr lang="en-US" dirty="0"/>
              <a:t>Classes you create are objects, that can be returned</a:t>
            </a:r>
          </a:p>
          <a:p>
            <a:pPr lvl="1"/>
            <a:r>
              <a:rPr lang="en-US" dirty="0"/>
              <a:t>void means returns nothing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0F3AC0-CAD8-D243-AE80-9528F11067ED}"/>
              </a:ext>
            </a:extLst>
          </p:cNvPr>
          <p:cNvSpPr/>
          <p:nvPr/>
        </p:nvSpPr>
        <p:spPr>
          <a:xfrm>
            <a:off x="4421483" y="1691080"/>
            <a:ext cx="49746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[scope] [static] TYPE name(parameters) {}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EC06065-364B-654F-8CBE-449502045610}"/>
              </a:ext>
            </a:extLst>
          </p:cNvPr>
          <p:cNvSpPr txBox="1">
            <a:spLocks/>
          </p:cNvSpPr>
          <p:nvPr/>
        </p:nvSpPr>
        <p:spPr>
          <a:xfrm>
            <a:off x="7608712" y="2318548"/>
            <a:ext cx="5192888" cy="3209597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Parameters are part of the name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x)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x, int y)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x)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x, int start) </a:t>
            </a:r>
          </a:p>
          <a:p>
            <a:pPr fontAlgn="base"/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We have seen this example before</a:t>
            </a:r>
          </a:p>
          <a:p>
            <a:pPr lvl="1" fontAlgn="base"/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Called “overloading”</a:t>
            </a:r>
          </a:p>
          <a:p>
            <a:pPr lvl="1" fontAlgn="base"/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But how do we keep it DRY?</a:t>
            </a:r>
          </a:p>
        </p:txBody>
      </p:sp>
    </p:spTree>
    <p:extLst>
      <p:ext uri="{BB962C8B-B14F-4D97-AF65-F5344CB8AC3E}">
        <p14:creationId xmlns:p14="http://schemas.microsoft.com/office/powerpoint/2010/main" val="272934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65F0-BFCE-0E4A-A17D-30F7A46C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58C9F-5CBD-034F-9A6A-2105E76A16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1665" y="5283887"/>
            <a:ext cx="6280728" cy="2084930"/>
          </a:xfrm>
        </p:spPr>
        <p:txBody>
          <a:bodyPr/>
          <a:lstStyle/>
          <a:p>
            <a:r>
              <a:rPr lang="en-US" dirty="0"/>
              <a:t>Method overloading works because:</a:t>
            </a:r>
          </a:p>
          <a:p>
            <a:pPr lvl="1"/>
            <a:r>
              <a:rPr lang="en-US" dirty="0"/>
              <a:t>We keep it DRY (Don’t Repeat Yourself)</a:t>
            </a:r>
          </a:p>
          <a:p>
            <a:pPr lvl="1"/>
            <a:r>
              <a:rPr lang="en-US" dirty="0"/>
              <a:t>Make the more specific method do the work</a:t>
            </a:r>
          </a:p>
          <a:p>
            <a:pPr lvl="1"/>
            <a:r>
              <a:rPr lang="en-US" dirty="0"/>
              <a:t>Assume default values for different parameters</a:t>
            </a:r>
          </a:p>
          <a:p>
            <a:r>
              <a:rPr lang="en-US" dirty="0"/>
              <a:t>When lost, draw it out!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608DC2-2D8B-4D4C-B6E8-C8208B0BB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73" y="1945984"/>
            <a:ext cx="6073252" cy="191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D0A970B9-31DD-4348-A8C1-3B838C34CA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68"/>
          <a:stretch/>
        </p:blipFill>
        <p:spPr bwMode="auto">
          <a:xfrm>
            <a:off x="628073" y="4003532"/>
            <a:ext cx="6073252" cy="128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C5E1D6-40E7-CE46-89AF-C4B5A220E742}"/>
              </a:ext>
            </a:extLst>
          </p:cNvPr>
          <p:cNvSpPr/>
          <p:nvPr/>
        </p:nvSpPr>
        <p:spPr>
          <a:xfrm>
            <a:off x="8331777" y="1762723"/>
            <a:ext cx="1943100" cy="8932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432A09-841C-F442-A8F6-D5457488C9F9}"/>
              </a:ext>
            </a:extLst>
          </p:cNvPr>
          <p:cNvSpPr/>
          <p:nvPr/>
        </p:nvSpPr>
        <p:spPr>
          <a:xfrm>
            <a:off x="8331777" y="3306331"/>
            <a:ext cx="1943100" cy="8932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overloaded(int)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2698F8-C96D-484B-9B7A-BB3CC974BCC2}"/>
              </a:ext>
            </a:extLst>
          </p:cNvPr>
          <p:cNvSpPr/>
          <p:nvPr/>
        </p:nvSpPr>
        <p:spPr>
          <a:xfrm>
            <a:off x="11246427" y="3306331"/>
            <a:ext cx="1943100" cy="8932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overloaded(int, string)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12D9D8-08D2-7642-91EB-6127376F97BA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9303327" y="2655963"/>
            <a:ext cx="0" cy="650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4A507A9-B1AE-3846-8CDF-8BDEDC131F9C}"/>
              </a:ext>
            </a:extLst>
          </p:cNvPr>
          <p:cNvSpPr txBox="1"/>
          <p:nvPr/>
        </p:nvSpPr>
        <p:spPr>
          <a:xfrm>
            <a:off x="9303327" y="278109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8F67C512-F019-404C-AFE1-4D54D6B1E65D}"/>
              </a:ext>
            </a:extLst>
          </p:cNvPr>
          <p:cNvCxnSpPr>
            <a:stCxn id="10" idx="2"/>
            <a:endCxn id="11" idx="2"/>
          </p:cNvCxnSpPr>
          <p:nvPr/>
        </p:nvCxnSpPr>
        <p:spPr>
          <a:xfrm rot="16200000" flipH="1">
            <a:off x="10760652" y="2742246"/>
            <a:ext cx="12700" cy="2914650"/>
          </a:xfrm>
          <a:prstGeom prst="bentConnector3">
            <a:avLst>
              <a:gd name="adj1" fmla="val 25874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B82A2A-57A7-B446-BF62-3FEDF34014DA}"/>
              </a:ext>
            </a:extLst>
          </p:cNvPr>
          <p:cNvSpPr txBox="1"/>
          <p:nvPr/>
        </p:nvSpPr>
        <p:spPr>
          <a:xfrm>
            <a:off x="10132002" y="4584775"/>
            <a:ext cx="1514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42, answer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4317D5F9-1B9C-5E47-8F0C-010653DD7A5A}"/>
              </a:ext>
            </a:extLst>
          </p:cNvPr>
          <p:cNvCxnSpPr>
            <a:stCxn id="11" idx="0"/>
            <a:endCxn id="10" idx="3"/>
          </p:cNvCxnSpPr>
          <p:nvPr/>
        </p:nvCxnSpPr>
        <p:spPr>
          <a:xfrm rot="16200000" flipH="1" flipV="1">
            <a:off x="11023117" y="2558091"/>
            <a:ext cx="446620" cy="1943100"/>
          </a:xfrm>
          <a:prstGeom prst="bentConnector4">
            <a:avLst>
              <a:gd name="adj1" fmla="val -51184"/>
              <a:gd name="adj2" fmla="val 75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5EB3B28-039F-DD45-B27D-DFA3541ECCB0}"/>
              </a:ext>
            </a:extLst>
          </p:cNvPr>
          <p:cNvSpPr txBox="1"/>
          <p:nvPr/>
        </p:nvSpPr>
        <p:spPr>
          <a:xfrm>
            <a:off x="10380954" y="2650542"/>
            <a:ext cx="2208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answer is 42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9A779D5-1BEE-A547-9666-FE9382D420CA}"/>
              </a:ext>
            </a:extLst>
          </p:cNvPr>
          <p:cNvCxnSpPr>
            <a:stCxn id="10" idx="1"/>
            <a:endCxn id="5" idx="1"/>
          </p:cNvCxnSpPr>
          <p:nvPr/>
        </p:nvCxnSpPr>
        <p:spPr>
          <a:xfrm rot="10800000">
            <a:off x="8331777" y="2209343"/>
            <a:ext cx="12700" cy="1543608"/>
          </a:xfrm>
          <a:prstGeom prst="bentConnector3">
            <a:avLst>
              <a:gd name="adj1" fmla="val 3375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3B5807A-4B36-4842-AA66-7359FADD27B3}"/>
              </a:ext>
            </a:extLst>
          </p:cNvPr>
          <p:cNvSpPr txBox="1"/>
          <p:nvPr/>
        </p:nvSpPr>
        <p:spPr>
          <a:xfrm rot="16200000">
            <a:off x="6620143" y="2781092"/>
            <a:ext cx="2208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answer is 42</a:t>
            </a:r>
          </a:p>
        </p:txBody>
      </p:sp>
    </p:spTree>
    <p:extLst>
      <p:ext uri="{BB962C8B-B14F-4D97-AF65-F5344CB8AC3E}">
        <p14:creationId xmlns:p14="http://schemas.microsoft.com/office/powerpoint/2010/main" val="195987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8" grpId="0"/>
      <p:bldP spid="15" grpId="0"/>
      <p:bldP spid="18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9D63-5A78-5B4C-824B-A2A28B12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Keep It Simple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516C4-EEC7-674B-91BF-04CF2A2892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4"/>
            <a:ext cx="9944675" cy="5629105"/>
          </a:xfrm>
        </p:spPr>
        <p:txBody>
          <a:bodyPr/>
          <a:lstStyle/>
          <a:p>
            <a:r>
              <a:rPr lang="en-US" sz="2800" dirty="0"/>
              <a:t>Methods are the conquer: divide -&gt; conquer -&gt; glue</a:t>
            </a:r>
          </a:p>
          <a:p>
            <a:pPr lvl="1"/>
            <a:r>
              <a:rPr lang="en-US" sz="2400" dirty="0"/>
              <a:t>Which means, the smaller problem to solve, the better</a:t>
            </a:r>
          </a:p>
          <a:p>
            <a:pPr lvl="1"/>
            <a:r>
              <a:rPr lang="en-US" sz="2400" dirty="0"/>
              <a:t>Keep what you do in a method simple</a:t>
            </a:r>
          </a:p>
          <a:p>
            <a:pPr lvl="1"/>
            <a:r>
              <a:rPr lang="en-US" sz="2400" dirty="0"/>
              <a:t>If you  write 20 lines, you probably have written too much</a:t>
            </a:r>
          </a:p>
          <a:p>
            <a:pPr lvl="1"/>
            <a:r>
              <a:rPr lang="en-US" sz="2400" dirty="0"/>
              <a:t>If you cut and paste, you need a method.</a:t>
            </a:r>
          </a:p>
          <a:p>
            <a:r>
              <a:rPr lang="en-US" sz="2800" dirty="0"/>
              <a:t>Turn problems into questions</a:t>
            </a:r>
          </a:p>
          <a:p>
            <a:pPr marL="955063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What is your quest?</a:t>
            </a:r>
          </a:p>
          <a:p>
            <a:pPr marL="955063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What do you know </a:t>
            </a:r>
          </a:p>
          <a:p>
            <a:pPr marL="955063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What do you need (parameters)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218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E474E6-2331-2641-BFE1-51B442B01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debugging?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2860C-B4CF-C04C-95D3-F71C3AFC70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5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0C015-7216-7F40-994E-501CED66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6B417-F89F-D941-9772-251340B9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554406"/>
          </a:xfrm>
        </p:spPr>
        <p:txBody>
          <a:bodyPr/>
          <a:lstStyle/>
          <a:p>
            <a:r>
              <a:rPr lang="en-US" dirty="0" err="1"/>
              <a:t>println</a:t>
            </a:r>
            <a:r>
              <a:rPr lang="en-US" dirty="0"/>
              <a:t>/print</a:t>
            </a:r>
          </a:p>
          <a:p>
            <a:pPr lvl="1"/>
            <a:r>
              <a:rPr lang="en-US" dirty="0"/>
              <a:t>One of the best tools to debug code *as you write*</a:t>
            </a:r>
          </a:p>
          <a:p>
            <a:pPr lvl="1"/>
            <a:r>
              <a:rPr lang="en-US" dirty="0"/>
              <a:t>Not sure how something works, toss it in a print and see what happens.</a:t>
            </a:r>
          </a:p>
          <a:p>
            <a:pPr lvl="1"/>
            <a:r>
              <a:rPr lang="en-US" dirty="0"/>
              <a:t>Unsure where the error is? put in print lines to narrow down the issue. </a:t>
            </a:r>
          </a:p>
          <a:p>
            <a:pPr lvl="1"/>
            <a:r>
              <a:rPr lang="en-US" dirty="0"/>
              <a:t>Suggestion use “TESTING:” with all statements, so you don’t accidently leave it in!</a:t>
            </a:r>
          </a:p>
          <a:p>
            <a:r>
              <a:rPr lang="en-US" dirty="0"/>
              <a:t>Debuggers</a:t>
            </a:r>
          </a:p>
          <a:p>
            <a:pPr lvl="1"/>
            <a:r>
              <a:rPr lang="en-US" dirty="0"/>
              <a:t>IDEs come in with debuggers that help you trace code. Future thing to consider.</a:t>
            </a:r>
          </a:p>
          <a:p>
            <a:r>
              <a:rPr lang="en-US" dirty="0"/>
              <a:t>assert</a:t>
            </a:r>
          </a:p>
          <a:p>
            <a:pPr lvl="1"/>
            <a:r>
              <a:rPr lang="en-US" dirty="0"/>
              <a:t>New command </a:t>
            </a:r>
          </a:p>
          <a:p>
            <a:pPr lvl="1"/>
            <a:r>
              <a:rPr lang="en-US" dirty="0"/>
              <a:t>Good for testing completed methods (Unit testing)</a:t>
            </a:r>
          </a:p>
          <a:p>
            <a:pPr lvl="1"/>
            <a:r>
              <a:rPr lang="en-US" dirty="0"/>
              <a:t>Only errors if the method is erroring, else nothing prints</a:t>
            </a:r>
          </a:p>
          <a:p>
            <a:pPr lvl="1"/>
            <a:r>
              <a:rPr lang="en-US" dirty="0"/>
              <a:t>What you have been doing in labs is perfect for it! </a:t>
            </a:r>
          </a:p>
          <a:p>
            <a:pPr marL="699614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assert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testExpression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detailedMessage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1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2D53-9CC1-E743-92DC-3018E687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36C5B-9C7E-1047-8360-1E8B782A1C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40919" y="5635555"/>
            <a:ext cx="7476681" cy="1786386"/>
          </a:xfrm>
        </p:spPr>
        <p:txBody>
          <a:bodyPr/>
          <a:lstStyle/>
          <a:p>
            <a:pPr fontAlgn="base"/>
            <a:r>
              <a:rPr lang="en-US" dirty="0"/>
              <a:t>Key thing to remember: </a:t>
            </a:r>
            <a:r>
              <a:rPr lang="en-US" b="1" dirty="0"/>
              <a:t> </a:t>
            </a:r>
            <a:r>
              <a:rPr lang="en-US" b="1" i="1" dirty="0"/>
              <a:t>-</a:t>
            </a:r>
            <a:r>
              <a:rPr lang="en-US" b="1" i="1" dirty="0" err="1"/>
              <a:t>ea</a:t>
            </a:r>
            <a:r>
              <a:rPr lang="en-US" i="1" dirty="0"/>
              <a:t> </a:t>
            </a:r>
            <a:r>
              <a:rPr lang="en-US" dirty="0"/>
              <a:t>needs to be a command line option, or it will ignore asserts.</a:t>
            </a:r>
          </a:p>
          <a:p>
            <a:pPr marL="0" indent="0" fontAlgn="base">
              <a:buNone/>
            </a:pPr>
            <a:r>
              <a:rPr lang="en-US" dirty="0">
                <a:hlinkClick r:id="rId2"/>
              </a:rPr>
              <a:t>https://se-education.org/guides/tutorials/intellijUsefulSettings.html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D88540-0133-C14B-9383-380991D28644}"/>
              </a:ext>
            </a:extLst>
          </p:cNvPr>
          <p:cNvSpPr/>
          <p:nvPr/>
        </p:nvSpPr>
        <p:spPr>
          <a:xfrm>
            <a:off x="628072" y="2105295"/>
            <a:ext cx="6908800" cy="1220847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 static int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(int x, int y) {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return x*y;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45E95A-E87A-624A-817B-05A59BADD7BA}"/>
              </a:ext>
            </a:extLst>
          </p:cNvPr>
          <p:cNvSpPr/>
          <p:nvPr/>
        </p:nvSpPr>
        <p:spPr>
          <a:xfrm>
            <a:off x="628072" y="3571489"/>
            <a:ext cx="9632950" cy="164147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 static void main(String[]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/>
          </a:p>
          <a:p>
            <a:pPr indent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assert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(10, 10) == 20) : “Assert 10,10 == 20 failed!”;</a:t>
            </a:r>
            <a:endParaRPr lang="en-US" dirty="0"/>
          </a:p>
          <a:p>
            <a:pPr indent="457200">
              <a:spcBef>
                <a:spcPts val="400"/>
              </a:spcBef>
              <a:spcAft>
                <a:spcPts val="400"/>
              </a:spcAf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(10,10));</a:t>
            </a:r>
            <a:endParaRPr lang="en-US" dirty="0"/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Snip Single Corner Rectangle 7">
            <a:extLst>
              <a:ext uri="{FF2B5EF4-FFF2-40B4-BE49-F238E27FC236}">
                <a16:creationId xmlns:a16="http://schemas.microsoft.com/office/drawing/2014/main" id="{280E9B68-586A-8B4F-9FE3-246CE246A5C9}"/>
              </a:ext>
            </a:extLst>
          </p:cNvPr>
          <p:cNvSpPr/>
          <p:nvPr/>
        </p:nvSpPr>
        <p:spPr>
          <a:xfrm>
            <a:off x="1047616" y="5458311"/>
            <a:ext cx="4251325" cy="1342189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fontAlgn="base"/>
            <a:r>
              <a:rPr lang="en-US" dirty="0"/>
              <a:t>1. Print to screen</a:t>
            </a:r>
          </a:p>
          <a:p>
            <a:r>
              <a:rPr lang="en-US" dirty="0"/>
              <a:t>       Assert 10, 10  == 20 failed</a:t>
            </a:r>
          </a:p>
          <a:p>
            <a:pPr fontAlgn="base"/>
            <a:r>
              <a:rPr lang="en-US" dirty="0"/>
              <a:t>2. Ends program</a:t>
            </a:r>
          </a:p>
        </p:txBody>
      </p:sp>
    </p:spTree>
    <p:extLst>
      <p:ext uri="{BB962C8B-B14F-4D97-AF65-F5344CB8AC3E}">
        <p14:creationId xmlns:p14="http://schemas.microsoft.com/office/powerpoint/2010/main" val="15766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0640D7-C34C-4CFB-9F94-0CDBB715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In More Depth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DC6FF-9F34-4EC7-9516-84ECBEE8FC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Based on student questions</a:t>
            </a:r>
          </a:p>
        </p:txBody>
      </p:sp>
    </p:spTree>
    <p:extLst>
      <p:ext uri="{BB962C8B-B14F-4D97-AF65-F5344CB8AC3E}">
        <p14:creationId xmlns:p14="http://schemas.microsoft.com/office/powerpoint/2010/main" val="14977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</TotalTime>
  <Words>1846</Words>
  <Application>Microsoft Macintosh PowerPoint</Application>
  <PresentationFormat>Custom</PresentationFormat>
  <Paragraphs>163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Consolas</vt:lpstr>
      <vt:lpstr>Franklin Gothic Book</vt:lpstr>
      <vt:lpstr>JetBrains Mono</vt:lpstr>
      <vt:lpstr>Microsoft Sans Serif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Review</vt:lpstr>
      <vt:lpstr>Method Overloading</vt:lpstr>
      <vt:lpstr>Reminder: Keep It Simple</vt:lpstr>
      <vt:lpstr>What about debugging?</vt:lpstr>
      <vt:lpstr>Debugging</vt:lpstr>
      <vt:lpstr>assert example</vt:lpstr>
      <vt:lpstr>Parameters In More Depth</vt:lpstr>
      <vt:lpstr>Let’s Talk About Variables and Memory</vt:lpstr>
      <vt:lpstr>The Output From the Program….</vt:lpstr>
      <vt:lpstr>Java doesn’t ‘copy’ objects </vt:lpstr>
      <vt:lpstr>Passing Objects as Parameters</vt:lpstr>
      <vt:lpstr>Practice – Objects as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13</cp:revision>
  <dcterms:created xsi:type="dcterms:W3CDTF">2020-03-17T21:41:47Z</dcterms:created>
  <dcterms:modified xsi:type="dcterms:W3CDTF">2021-10-01T15:03:10Z</dcterms:modified>
</cp:coreProperties>
</file>