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2" r:id="rId3"/>
    <p:sldId id="257" r:id="rId4"/>
    <p:sldId id="258" r:id="rId5"/>
    <p:sldId id="273" r:id="rId6"/>
    <p:sldId id="262" r:id="rId7"/>
    <p:sldId id="260" r:id="rId8"/>
    <p:sldId id="274" r:id="rId9"/>
    <p:sldId id="278" r:id="rId10"/>
    <p:sldId id="261" r:id="rId11"/>
    <p:sldId id="276" r:id="rId12"/>
    <p:sldId id="279" r:id="rId13"/>
    <p:sldId id="280" r:id="rId14"/>
    <p:sldId id="263" r:id="rId15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29"/>
    <a:srgbClr val="7F7F7F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7" autoAdjust="0"/>
    <p:restoredTop sz="95994" autoAdjust="0"/>
  </p:normalViewPr>
  <p:slideViewPr>
    <p:cSldViewPr snapToGrid="0" snapToObjects="1">
      <p:cViewPr varScale="1">
        <p:scale>
          <a:sx n="55" d="100"/>
          <a:sy n="55" d="100"/>
        </p:scale>
        <p:origin x="844" y="4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9C8383A8-73D2-4259-9F6A-069219C27C46}"/>
  </pc:docChgLst>
  <pc:docChgLst>
    <pc:chgData name="Marcia Moraes" userId="c9c67e8a-58e2-4733-9a1c-5d44fec4775b" providerId="ADAL" clId="{46BE5373-9D09-4F87-A123-1FD85A8E0B47}"/>
  </pc:docChgLst>
  <pc:docChgLst>
    <pc:chgData name="Moraes,Marcia" userId="c9c67e8a-58e2-4733-9a1c-5d44fec4775b" providerId="ADAL" clId="{0D3D1F53-216D-468A-B6D0-42132F61F75F}"/>
  </pc:docChgLst>
  <pc:docChgLst>
    <pc:chgData name="Moraes,Marcia" userId="c9c67e8a-58e2-4733-9a1c-5d44fec4775b" providerId="ADAL" clId="{46BE5373-9D09-4F87-A123-1FD85A8E0B47}"/>
  </pc:docChgLst>
  <pc:docChgLst>
    <pc:chgData name="Marcia Moraes" userId="c9c67e8a-58e2-4733-9a1c-5d44fec4775b" providerId="ADAL" clId="{E4CE0DD7-C744-4FD1-AF72-43B9FE76208B}"/>
    <pc:docChg chg="custSel modSld">
      <pc:chgData name="Marcia Moraes" userId="c9c67e8a-58e2-4733-9a1c-5d44fec4775b" providerId="ADAL" clId="{E4CE0DD7-C744-4FD1-AF72-43B9FE76208B}" dt="2024-03-06T15:31:14.453" v="2" actId="1076"/>
      <pc:docMkLst>
        <pc:docMk/>
      </pc:docMkLst>
      <pc:sldChg chg="addSp delSp modSp">
        <pc:chgData name="Marcia Moraes" userId="c9c67e8a-58e2-4733-9a1c-5d44fec4775b" providerId="ADAL" clId="{E4CE0DD7-C744-4FD1-AF72-43B9FE76208B}" dt="2024-03-06T15:31:14.453" v="2" actId="1076"/>
        <pc:sldMkLst>
          <pc:docMk/>
          <pc:sldMk cId="2571368551" sldId="272"/>
        </pc:sldMkLst>
        <pc:graphicFrameChg chg="del">
          <ac:chgData name="Marcia Moraes" userId="c9c67e8a-58e2-4733-9a1c-5d44fec4775b" providerId="ADAL" clId="{E4CE0DD7-C744-4FD1-AF72-43B9FE76208B}" dt="2024-03-06T15:30:53.583" v="0" actId="478"/>
          <ac:graphicFrameMkLst>
            <pc:docMk/>
            <pc:sldMk cId="2571368551" sldId="272"/>
            <ac:graphicFrameMk id="7" creationId="{A32DE793-60F9-4A58-A1FB-790DB77845AA}"/>
          </ac:graphicFrameMkLst>
        </pc:graphicFrameChg>
        <pc:graphicFrameChg chg="add mod">
          <ac:chgData name="Marcia Moraes" userId="c9c67e8a-58e2-4733-9a1c-5d44fec4775b" providerId="ADAL" clId="{E4CE0DD7-C744-4FD1-AF72-43B9FE76208B}" dt="2024-03-06T15:31:14.453" v="2" actId="1076"/>
          <ac:graphicFrameMkLst>
            <pc:docMk/>
            <pc:sldMk cId="2571368551" sldId="272"/>
            <ac:graphicFrameMk id="8" creationId="{5DC24B50-0BD3-45AB-8653-28927089CA5A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913591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83030" y="-37217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457288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6997535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376774"/>
            <a:ext cx="35627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 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io/IOException.html?is-external=true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U-CompSci-CS163-4/Handouts/tree/main/ClassExamples/09FileWrit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Operating Systems and File Output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3DD0-D58F-9445-8665-67B62829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Writer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2F01-3FE5-5946-9A8A-B4CCC96D0F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327414"/>
            <a:ext cx="12561453" cy="6023508"/>
          </a:xfrm>
        </p:spPr>
        <p:txBody>
          <a:bodyPr/>
          <a:lstStyle/>
          <a:p>
            <a:pPr fontAlgn="base"/>
            <a:r>
              <a:rPr lang="en-US" sz="2000" dirty="0" err="1"/>
              <a:t>PrintWriter</a:t>
            </a:r>
            <a:r>
              <a:rPr lang="en-US" sz="2000" dirty="0"/>
              <a:t> is an object designed to write text to a File Stream</a:t>
            </a:r>
          </a:p>
          <a:p>
            <a:pPr fontAlgn="base"/>
            <a:r>
              <a:rPr lang="en-US" sz="2000" dirty="0"/>
              <a:t>What Are Streams?</a:t>
            </a:r>
          </a:p>
          <a:p>
            <a:pPr lvl="1" fontAlgn="base"/>
            <a:r>
              <a:rPr lang="en-US" sz="2000" dirty="0" err="1"/>
              <a:t>System.out</a:t>
            </a:r>
            <a:r>
              <a:rPr lang="en-US" sz="2000" dirty="0"/>
              <a:t>  - stream to the console</a:t>
            </a:r>
          </a:p>
          <a:p>
            <a:pPr lvl="1" fontAlgn="base"/>
            <a:r>
              <a:rPr lang="en-US" sz="2000" dirty="0" err="1"/>
              <a:t>System.in</a:t>
            </a:r>
            <a:r>
              <a:rPr lang="en-US" sz="2000" dirty="0"/>
              <a:t> - stream </a:t>
            </a:r>
            <a:r>
              <a:rPr lang="en-US" sz="2000" i="1" dirty="0"/>
              <a:t>from</a:t>
            </a:r>
            <a:r>
              <a:rPr lang="en-US" sz="2000" dirty="0"/>
              <a:t> the console</a:t>
            </a:r>
          </a:p>
          <a:p>
            <a:pPr lvl="1" fontAlgn="base"/>
            <a:r>
              <a:rPr lang="en-US" sz="2000" dirty="0" err="1"/>
              <a:t>System.err</a:t>
            </a:r>
            <a:r>
              <a:rPr lang="en-US" sz="2000" dirty="0"/>
              <a:t> - stream to the error log (often console) </a:t>
            </a:r>
          </a:p>
          <a:p>
            <a:pPr lvl="1" fontAlgn="base"/>
            <a:r>
              <a:rPr lang="en-US" sz="2000" dirty="0"/>
              <a:t>File is also a Stream</a:t>
            </a:r>
          </a:p>
          <a:p>
            <a:pPr lvl="1" fontAlgn="base"/>
            <a:r>
              <a:rPr lang="en-US" sz="2000" dirty="0" err="1"/>
              <a:t>FileOutputStream</a:t>
            </a:r>
            <a:r>
              <a:rPr lang="en-US" sz="2000" dirty="0"/>
              <a:t> is also a Stream</a:t>
            </a:r>
          </a:p>
          <a:p>
            <a:pPr fontAlgn="base"/>
            <a:r>
              <a:rPr lang="en-US" sz="2000" dirty="0" err="1"/>
              <a:t>PrintWriter</a:t>
            </a:r>
            <a:r>
              <a:rPr lang="en-US" sz="2000" dirty="0"/>
              <a:t> uses the same interface as </a:t>
            </a:r>
            <a:r>
              <a:rPr lang="en-US" sz="2000" dirty="0" err="1"/>
              <a:t>System.out</a:t>
            </a:r>
            <a:r>
              <a:rPr lang="en-US" sz="2000" dirty="0"/>
              <a:t> but directs the stream </a:t>
            </a:r>
          </a:p>
          <a:p>
            <a:pPr lvl="1" fontAlgn="base"/>
            <a:r>
              <a:rPr lang="en-US" sz="2000" dirty="0" err="1"/>
              <a:t>PrintWriter</a:t>
            </a:r>
            <a:r>
              <a:rPr lang="en-US" sz="2000" dirty="0"/>
              <a:t> writer = new </a:t>
            </a:r>
            <a:r>
              <a:rPr lang="en-US" sz="2000" dirty="0" err="1"/>
              <a:t>PrintWriter</a:t>
            </a:r>
            <a:r>
              <a:rPr lang="en-US" sz="2000" dirty="0"/>
              <a:t>(new </a:t>
            </a:r>
            <a:r>
              <a:rPr lang="en-US" sz="2000" dirty="0" err="1"/>
              <a:t>FileOutputStream</a:t>
            </a:r>
            <a:r>
              <a:rPr lang="en-US" sz="2000" dirty="0"/>
              <a:t>(“notes.txt”));</a:t>
            </a:r>
          </a:p>
          <a:p>
            <a:pPr lvl="1" fontAlgn="base"/>
            <a:r>
              <a:rPr lang="en-US" sz="2000" dirty="0" err="1"/>
              <a:t>writer.println</a:t>
            </a:r>
            <a:r>
              <a:rPr lang="en-US" sz="2000" dirty="0"/>
              <a:t>(“#These are my notes”);</a:t>
            </a:r>
          </a:p>
          <a:p>
            <a:pPr lvl="1" fontAlgn="base"/>
            <a:r>
              <a:rPr lang="en-US" sz="2000" dirty="0" err="1"/>
              <a:t>writer.print</a:t>
            </a:r>
            <a:r>
              <a:rPr lang="en-US" sz="2000" dirty="0"/>
              <a:t>(“This is a note without the extra line”);</a:t>
            </a:r>
          </a:p>
          <a:p>
            <a:pPr lvl="1" fontAlgn="base"/>
            <a:r>
              <a:rPr lang="en-US" sz="2000" dirty="0" err="1"/>
              <a:t>writer.print</a:t>
            </a:r>
            <a:r>
              <a:rPr lang="en-US" sz="2000" dirty="0"/>
              <a:t>(“ this would append right after the one above”);</a:t>
            </a:r>
          </a:p>
          <a:p>
            <a:pPr lvl="1" fontAlgn="base"/>
            <a:r>
              <a:rPr lang="en-US" sz="2000" dirty="0" err="1"/>
              <a:t>writer.close</a:t>
            </a:r>
            <a:r>
              <a:rPr lang="en-US" sz="2000" dirty="0"/>
              <a:t>(); //we need to close the stream after writing in the file!</a:t>
            </a:r>
          </a:p>
        </p:txBody>
      </p:sp>
    </p:spTree>
    <p:extLst>
      <p:ext uri="{BB962C8B-B14F-4D97-AF65-F5344CB8AC3E}">
        <p14:creationId xmlns:p14="http://schemas.microsoft.com/office/powerpoint/2010/main" val="141497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756F-1A19-4997-9F54-28DF0A39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03" y="34402"/>
            <a:ext cx="12561453" cy="1015663"/>
          </a:xfrm>
        </p:spPr>
        <p:txBody>
          <a:bodyPr/>
          <a:lstStyle/>
          <a:p>
            <a:r>
              <a:rPr lang="en-US" dirty="0"/>
              <a:t>Example of Writing and Reading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4963C8C-EF2B-44E9-B5C8-B9993D7D1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5B16C-09E4-4AD0-A535-9892366A46B1}"/>
              </a:ext>
            </a:extLst>
          </p:cNvPr>
          <p:cNvSpPr txBox="1"/>
          <p:nvPr/>
        </p:nvSpPr>
        <p:spPr>
          <a:xfrm flipH="1">
            <a:off x="61395" y="5745897"/>
            <a:ext cx="6473245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Discuss in your tables, how this program works.</a:t>
            </a:r>
          </a:p>
          <a:p>
            <a:endParaRPr lang="en-US" dirty="0"/>
          </a:p>
          <a:p>
            <a:r>
              <a:rPr lang="en-US" dirty="0"/>
              <a:t>What the throws </a:t>
            </a:r>
            <a:r>
              <a:rPr lang="en-US" dirty="0" err="1"/>
              <a:t>IOException</a:t>
            </a:r>
            <a:r>
              <a:rPr lang="en-US" dirty="0"/>
              <a:t> in </a:t>
            </a:r>
            <a:r>
              <a:rPr lang="en-US" dirty="0" err="1"/>
              <a:t>printSimpleFile</a:t>
            </a:r>
            <a:r>
              <a:rPr lang="en-US" dirty="0"/>
              <a:t> method means?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3F71595-28E5-4246-8D30-5460F8D9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9EB848F-7AF9-457E-950A-263D9B55E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5" y="1050065"/>
            <a:ext cx="9086850" cy="48013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java.io.FileOutputStream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java.io.PrintWriter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SimpleFileWritingFileOutputStream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in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printSimpleFile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"Error! Could open the file to write!"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readSimpleFile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B98416-32B1-4AAB-8CDA-283EF1B02A09}"/>
              </a:ext>
            </a:extLst>
          </p:cNvPr>
          <p:cNvSpPr/>
          <p:nvPr/>
        </p:nvSpPr>
        <p:spPr>
          <a:xfrm>
            <a:off x="6503670" y="703064"/>
            <a:ext cx="7341357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public static void </a:t>
            </a:r>
            <a:r>
              <a:rPr lang="en-US" altLang="en-US" sz="1800" dirty="0" err="1">
                <a:solidFill>
                  <a:srgbClr val="00627A"/>
                </a:solidFill>
                <a:latin typeface="JetBrains Mono"/>
              </a:rPr>
              <a:t>printSimpleFile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00000"/>
                </a:solidFill>
                <a:latin typeface="JetBrains Mono"/>
              </a:rPr>
              <a:t>Scanner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in)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throws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IOException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PrintWriter</a:t>
            </a:r>
            <a:r>
              <a:rPr lang="en-US" altLang="en-US" sz="1800" dirty="0">
                <a:solidFill>
                  <a:srgbClr val="000000"/>
                </a:solidFill>
                <a:latin typeface="JetBrains Mono"/>
              </a:rPr>
              <a:t> file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new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PrintWriter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new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FileOutputStream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"simple.txt"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System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"Enter a string - 'exit' to stop"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line =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in.nextLine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while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(!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line.equals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"exit"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)){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file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(line);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System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"Enter another string - 'exit' to stop"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line =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in.nextLine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file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.close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public static void </a:t>
            </a:r>
            <a:r>
              <a:rPr lang="en-US" altLang="en-US" sz="1800" dirty="0" err="1">
                <a:solidFill>
                  <a:srgbClr val="00627A"/>
                </a:solidFill>
                <a:latin typeface="JetBrains Mono"/>
              </a:rPr>
              <a:t>readSimpleFile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System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"Printing what is in simple.txt file"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try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altLang="en-US" sz="1800" dirty="0">
                <a:solidFill>
                  <a:srgbClr val="000000"/>
                </a:solidFill>
                <a:latin typeface="JetBrains Mono"/>
              </a:rPr>
              <a:t>Scanner file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new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Scanner(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new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File(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"simple.txt"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while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file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.hasNext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()){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System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file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.nextLine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}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catch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IOException</a:t>
            </a:r>
            <a:r>
              <a:rPr lang="en-US" altLang="en-US" sz="18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e){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System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"Could not read the file!"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3079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756F-1A19-4997-9F54-28DF0A39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03" y="34402"/>
            <a:ext cx="12561453" cy="1015663"/>
          </a:xfrm>
        </p:spPr>
        <p:txBody>
          <a:bodyPr/>
          <a:lstStyle/>
          <a:p>
            <a:r>
              <a:rPr lang="en-US" dirty="0"/>
              <a:t>Example of Writing and Reading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4963C8C-EF2B-44E9-B5C8-B9993D7D1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5B16C-09E4-4AD0-A535-9892366A46B1}"/>
              </a:ext>
            </a:extLst>
          </p:cNvPr>
          <p:cNvSpPr txBox="1"/>
          <p:nvPr/>
        </p:nvSpPr>
        <p:spPr>
          <a:xfrm flipH="1">
            <a:off x="92365" y="1057007"/>
            <a:ext cx="6473245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Instead of having the try…catch block inside </a:t>
            </a:r>
            <a:r>
              <a:rPr lang="en-US" dirty="0" err="1"/>
              <a:t>printSimpleFile</a:t>
            </a:r>
            <a:r>
              <a:rPr lang="en-US" dirty="0"/>
              <a:t> this block is implemented where the method is called.</a:t>
            </a:r>
          </a:p>
          <a:p>
            <a:endParaRPr lang="en-US" dirty="0"/>
          </a:p>
          <a:p>
            <a:r>
              <a:rPr lang="en-US" b="1" dirty="0"/>
              <a:t>throws</a:t>
            </a:r>
            <a:r>
              <a:rPr lang="en-US" dirty="0"/>
              <a:t> means that the method is delegating the dealing of the exception to where the method is being called.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3F71595-28E5-4246-8D30-5460F8D9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9EB848F-7AF9-457E-950A-263D9B55E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42461"/>
            <a:ext cx="9086850" cy="31393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SimpleFileWritingFileOutputStream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in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printSimpleFile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"Error! Could open the file to write!"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readSimpleFile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B98416-32B1-4AAB-8CDA-283EF1B02A09}"/>
              </a:ext>
            </a:extLst>
          </p:cNvPr>
          <p:cNvSpPr/>
          <p:nvPr/>
        </p:nvSpPr>
        <p:spPr>
          <a:xfrm>
            <a:off x="6503670" y="703064"/>
            <a:ext cx="7341357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public static void </a:t>
            </a:r>
            <a:r>
              <a:rPr lang="en-US" altLang="en-US" sz="1800" dirty="0" err="1">
                <a:solidFill>
                  <a:srgbClr val="00627A"/>
                </a:solidFill>
                <a:latin typeface="JetBrains Mono"/>
              </a:rPr>
              <a:t>printSimpleFile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00000"/>
                </a:solidFill>
                <a:latin typeface="JetBrains Mono"/>
              </a:rPr>
              <a:t>Scanner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in)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throws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IOException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PrintWriter</a:t>
            </a:r>
            <a:r>
              <a:rPr lang="en-US" altLang="en-US" sz="1800" dirty="0">
                <a:solidFill>
                  <a:srgbClr val="000000"/>
                </a:solidFill>
                <a:latin typeface="JetBrains Mono"/>
              </a:rPr>
              <a:t> file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new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PrintWriter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new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FileOutputStream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"simple.txt"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System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"Enter a string - 'exit' to stop"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line =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in.nextLine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while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(!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line.equals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"exit"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)){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file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(line);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System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"Enter another string - 'exit' to stop"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line = 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in.nextLine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file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.close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public static void </a:t>
            </a:r>
            <a:r>
              <a:rPr lang="en-US" altLang="en-US" sz="1800" dirty="0" err="1">
                <a:solidFill>
                  <a:srgbClr val="00627A"/>
                </a:solidFill>
                <a:latin typeface="JetBrains Mono"/>
              </a:rPr>
              <a:t>readSimpleFile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System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"Printing what is in simple.txt file"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try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altLang="en-US" sz="1800" dirty="0">
                <a:solidFill>
                  <a:srgbClr val="000000"/>
                </a:solidFill>
                <a:latin typeface="JetBrains Mono"/>
              </a:rPr>
              <a:t>Scanner file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new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Scanner(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new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File(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"simple.txt"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while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file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.hasNext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()){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System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file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.nextLine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());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}</a:t>
            </a:r>
            <a:r>
              <a:rPr lang="en-US" altLang="en-US" sz="1800" dirty="0">
                <a:solidFill>
                  <a:srgbClr val="0033B3"/>
                </a:solidFill>
                <a:latin typeface="JetBrains Mono"/>
              </a:rPr>
              <a:t>catch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IOException</a:t>
            </a:r>
            <a:r>
              <a:rPr lang="en-US" altLang="en-US" sz="18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e){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altLang="en-US" sz="1800" dirty="0" err="1">
                <a:solidFill>
                  <a:srgbClr val="000000"/>
                </a:solidFill>
                <a:latin typeface="JetBrains Mono"/>
              </a:rPr>
              <a:t>System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1800" i="1" dirty="0" err="1">
                <a:solidFill>
                  <a:srgbClr val="871094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080808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"Could not read the file!"</a:t>
            </a: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altLang="en-US" sz="1800" dirty="0">
                <a:solidFill>
                  <a:srgbClr val="080808"/>
                </a:solidFill>
                <a:latin typeface="JetBrains Mono"/>
              </a:rPr>
            </a:b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1631D-BACA-472E-9EFF-4C433E2C262A}"/>
              </a:ext>
            </a:extLst>
          </p:cNvPr>
          <p:cNvSpPr txBox="1"/>
          <p:nvPr/>
        </p:nvSpPr>
        <p:spPr>
          <a:xfrm>
            <a:off x="92365" y="3522398"/>
            <a:ext cx="5713148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 we apply the same thing to </a:t>
            </a:r>
            <a:r>
              <a:rPr lang="en-US" dirty="0" err="1"/>
              <a:t>readSimpleFile</a:t>
            </a:r>
            <a:r>
              <a:rPr lang="en-US" dirty="0"/>
              <a:t> method?</a:t>
            </a:r>
          </a:p>
        </p:txBody>
      </p:sp>
    </p:spTree>
    <p:extLst>
      <p:ext uri="{BB962C8B-B14F-4D97-AF65-F5344CB8AC3E}">
        <p14:creationId xmlns:p14="http://schemas.microsoft.com/office/powerpoint/2010/main" val="5024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756F-1A19-4997-9F54-28DF0A39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03" y="34402"/>
            <a:ext cx="12561453" cy="1015663"/>
          </a:xfrm>
        </p:spPr>
        <p:txBody>
          <a:bodyPr/>
          <a:lstStyle/>
          <a:p>
            <a:r>
              <a:rPr lang="en-US" dirty="0"/>
              <a:t>Example of Writing and Reading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4963C8C-EF2B-44E9-B5C8-B9993D7D1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3F71595-28E5-4246-8D30-5460F8D9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4164F67-5CFC-4A8B-9353-14C3A89CB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" y="1188564"/>
            <a:ext cx="5532120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java.io.FileOutputStream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java.io.PrintWriter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SimpleFileWritingFileOutputStream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in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printSimpleFile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readSimpleFile2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e.getMessage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2A033B6-45AB-4118-A988-96FDA4B8C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0810" y="1050065"/>
            <a:ext cx="8606790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printSimpleFile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PrintWriter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file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PrintWriter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FileOutputStream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"simple.txt"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"Enter a string - 'exit' to stop"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in.nextLine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(!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line.equals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"exit"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(line);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"Enter another string - 'exit' to stop"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line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in.nextLine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.close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readSimpleFile2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"Printing what is in simple.txt file"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file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"simple.txt"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.hasNext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37836F5-2AC6-4730-9FE9-9C3DEB333794}"/>
              </a:ext>
            </a:extLst>
          </p:cNvPr>
          <p:cNvSpPr/>
          <p:nvPr/>
        </p:nvSpPr>
        <p:spPr>
          <a:xfrm>
            <a:off x="10984230" y="4206240"/>
            <a:ext cx="194310" cy="70866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F6FFAF-5868-495D-9C60-6F42AD1E8851}"/>
              </a:ext>
            </a:extLst>
          </p:cNvPr>
          <p:cNvSpPr txBox="1"/>
          <p:nvPr/>
        </p:nvSpPr>
        <p:spPr>
          <a:xfrm>
            <a:off x="11292840" y="4360515"/>
            <a:ext cx="107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throws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BC108EA6-47D7-44AD-BF11-B47C5D8B7895}"/>
              </a:ext>
            </a:extLst>
          </p:cNvPr>
          <p:cNvSpPr/>
          <p:nvPr/>
        </p:nvSpPr>
        <p:spPr>
          <a:xfrm>
            <a:off x="2914650" y="3707666"/>
            <a:ext cx="217170" cy="58861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36F3C9-F78E-4265-868A-8EBC63E317BB}"/>
              </a:ext>
            </a:extLst>
          </p:cNvPr>
          <p:cNvSpPr txBox="1"/>
          <p:nvPr/>
        </p:nvSpPr>
        <p:spPr>
          <a:xfrm>
            <a:off x="3246120" y="3707666"/>
            <a:ext cx="1800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methods here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9F05CC1-D5E5-405A-B62D-4445D44796E2}"/>
              </a:ext>
            </a:extLst>
          </p:cNvPr>
          <p:cNvSpPr/>
          <p:nvPr/>
        </p:nvSpPr>
        <p:spPr>
          <a:xfrm rot="5400000">
            <a:off x="3372303" y="4404269"/>
            <a:ext cx="228602" cy="131989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363757-CAEB-4BE8-A673-86AFD55AF3E2}"/>
              </a:ext>
            </a:extLst>
          </p:cNvPr>
          <p:cNvSpPr txBox="1"/>
          <p:nvPr/>
        </p:nvSpPr>
        <p:spPr>
          <a:xfrm>
            <a:off x="2547257" y="5299713"/>
            <a:ext cx="20534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the specific message that generated the exception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4DE07B-D007-48FE-BD2E-C1B7AC46D027}"/>
              </a:ext>
            </a:extLst>
          </p:cNvPr>
          <p:cNvSpPr/>
          <p:nvPr/>
        </p:nvSpPr>
        <p:spPr>
          <a:xfrm>
            <a:off x="354330" y="6816628"/>
            <a:ext cx="100088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https://docs.oracle.com/javase/8/docs/api/java/io/IOException.html?is-external=true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828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3DD0-D58F-9445-8665-67B62829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2F01-3FE5-5946-9A8A-B4CCC96D0F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26781"/>
            <a:ext cx="12561453" cy="2066784"/>
          </a:xfrm>
        </p:spPr>
        <p:txBody>
          <a:bodyPr/>
          <a:lstStyle/>
          <a:p>
            <a:pPr fontAlgn="base"/>
            <a:r>
              <a:rPr lang="en-US" sz="2400" dirty="0"/>
              <a:t>Worksheet</a:t>
            </a:r>
          </a:p>
          <a:p>
            <a:pPr lvl="1" fontAlgn="base"/>
            <a:r>
              <a:rPr lang="en-US" sz="2200"/>
              <a:t>Files available: </a:t>
            </a:r>
            <a:r>
              <a:rPr lang="en-US" sz="2200">
                <a:hlinkClick r:id="rId2"/>
              </a:rPr>
              <a:t>https://github.com/CSU-CompSci-CS163-4/Handouts/tree/main/ClassExamples/09FileWrite</a:t>
            </a:r>
            <a:r>
              <a:rPr lang="en-US" sz="2200"/>
              <a:t> </a:t>
            </a:r>
            <a:endParaRPr lang="en-US" sz="2200" dirty="0"/>
          </a:p>
          <a:p>
            <a:pPr fontAlgn="base"/>
            <a:r>
              <a:rPr lang="en-US" sz="2400" dirty="0"/>
              <a:t>In Class Activity on </a:t>
            </a:r>
            <a:r>
              <a:rPr lang="en-US" sz="2400" dirty="0" err="1"/>
              <a:t>zybooks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8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497446" y="1441823"/>
            <a:ext cx="1051889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17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11 – participation activity due in lab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18 (zyBooks) 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12 – participation activity due in lab</a:t>
            </a:r>
          </a:p>
          <a:p>
            <a:pPr marL="431797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19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</a:t>
            </a:r>
            <a:endParaRPr lang="en-US" sz="2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R="0" lvl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9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D52E7-9878-46B0-B322-12FDC9581986}"/>
              </a:ext>
            </a:extLst>
          </p:cNvPr>
          <p:cNvSpPr/>
          <p:nvPr/>
        </p:nvSpPr>
        <p:spPr>
          <a:xfrm>
            <a:off x="11671465" y="2918033"/>
            <a:ext cx="22413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000000"/>
                </a:solidFill>
              </a:rPr>
              <a:t>https://twitter.com/BradSugars/status/897850608312561664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0A0D5-1182-4BFC-8F11-4D125EC6E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817" y="0"/>
            <a:ext cx="2883646" cy="28836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6A8138-6A98-4DE5-8EB4-C33E868FC3E1}"/>
              </a:ext>
            </a:extLst>
          </p:cNvPr>
          <p:cNvSpPr txBox="1"/>
          <p:nvPr/>
        </p:nvSpPr>
        <p:spPr>
          <a:xfrm flipH="1">
            <a:off x="9976198" y="3363522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DC24B50-0BD3-45AB-8653-28927089C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61929"/>
              </p:ext>
            </p:extLst>
          </p:nvPr>
        </p:nvGraphicFramePr>
        <p:xfrm>
          <a:off x="10025176" y="3998912"/>
          <a:ext cx="3671207" cy="3097098"/>
        </p:xfrm>
        <a:graphic>
          <a:graphicData uri="http://schemas.openxmlformats.org/drawingml/2006/table">
            <a:tbl>
              <a:tblPr/>
              <a:tblGrid>
                <a:gridCol w="1197995">
                  <a:extLst>
                    <a:ext uri="{9D8B030D-6E8A-4147-A177-3AD203B41FA5}">
                      <a16:colId xmlns:a16="http://schemas.microsoft.com/office/drawing/2014/main" val="3463123554"/>
                    </a:ext>
                  </a:extLst>
                </a:gridCol>
                <a:gridCol w="2473212">
                  <a:extLst>
                    <a:ext uri="{9D8B030D-6E8A-4147-A177-3AD203B41FA5}">
                      <a16:colId xmlns:a16="http://schemas.microsoft.com/office/drawing/2014/main" val="378576746"/>
                    </a:ext>
                  </a:extLst>
                </a:gridCol>
              </a:tblGrid>
              <a:tr h="289830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Time : Room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578678"/>
                  </a:ext>
                </a:extLst>
              </a:tr>
              <a:tr h="548296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Monday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3 </a:t>
                      </a:r>
                      <a:r>
                        <a:rPr lang="en-US" sz="1700" dirty="0">
                          <a:effectLst/>
                        </a:rPr>
                        <a:t>PM </a:t>
                      </a:r>
                      <a:r>
                        <a:rPr lang="en-US" sz="1700">
                          <a:effectLst/>
                        </a:rPr>
                        <a:t>- 5 </a:t>
                      </a:r>
                      <a:r>
                        <a:rPr lang="en-US" sz="1700" dirty="0">
                          <a:effectLst/>
                        </a:rPr>
                        <a:t>PM : CSB 120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848274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Tuesday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6 PM - 8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86881"/>
                  </a:ext>
                </a:extLst>
              </a:tr>
              <a:tr h="548296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Wednesday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3 PM - 5 PM : CSB 120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2362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Thursday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6 PM - 8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508035"/>
                  </a:ext>
                </a:extLst>
              </a:tr>
              <a:tr h="548296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Friday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3 PM - 5 PM : CSB 120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220127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Saturday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12 PM - 4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499503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Sunday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12 PM - 4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919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36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679320-E876-6B42-93CB-7BF9A5E3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14D4E-C8ED-1542-8759-DC4F11EF52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7859" y="1746337"/>
            <a:ext cx="6280725" cy="5130956"/>
          </a:xfrm>
        </p:spPr>
        <p:txBody>
          <a:bodyPr/>
          <a:lstStyle/>
          <a:p>
            <a:r>
              <a:rPr lang="en-US" sz="2000" dirty="0"/>
              <a:t>You use them daily </a:t>
            </a:r>
          </a:p>
          <a:p>
            <a:pPr lvl="1"/>
            <a:r>
              <a:rPr lang="en-US" sz="2000" dirty="0"/>
              <a:t>Most common OS in the world? </a:t>
            </a:r>
          </a:p>
          <a:p>
            <a:pPr lvl="1"/>
            <a:r>
              <a:rPr lang="en-US" sz="2000" dirty="0"/>
              <a:t>Android </a:t>
            </a:r>
          </a:p>
          <a:p>
            <a:pPr lvl="2"/>
            <a:r>
              <a:rPr lang="en-US" sz="2000" dirty="0"/>
              <a:t>Written in Java w/ Kotlin </a:t>
            </a:r>
          </a:p>
          <a:p>
            <a:r>
              <a:rPr lang="en-US" sz="2000" dirty="0"/>
              <a:t>The control</a:t>
            </a:r>
          </a:p>
          <a:p>
            <a:pPr lvl="1"/>
            <a:r>
              <a:rPr lang="en-US" sz="2000" dirty="0"/>
              <a:t>Resources</a:t>
            </a:r>
          </a:p>
          <a:p>
            <a:pPr lvl="1"/>
            <a:r>
              <a:rPr lang="en-US" sz="2000" dirty="0"/>
              <a:t>Hardware Interaction</a:t>
            </a:r>
          </a:p>
          <a:p>
            <a:pPr lvl="1"/>
            <a:r>
              <a:rPr lang="en-US" sz="2000" dirty="0"/>
              <a:t>Devices </a:t>
            </a:r>
          </a:p>
          <a:p>
            <a:pPr lvl="1"/>
            <a:r>
              <a:rPr lang="en-US" sz="2000" dirty="0"/>
              <a:t>Running applications, memory, </a:t>
            </a:r>
            <a:r>
              <a:rPr lang="en-US" sz="2000" dirty="0" err="1"/>
              <a:t>etc</a:t>
            </a:r>
            <a:endParaRPr lang="en-US" sz="2000" dirty="0"/>
          </a:p>
          <a:p>
            <a:pPr lvl="1"/>
            <a:r>
              <a:rPr lang="en-US" sz="2000" dirty="0"/>
              <a:t>Files! </a:t>
            </a:r>
          </a:p>
          <a:p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5CD636-2724-B041-8DA8-FC69662EF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067" y="1301751"/>
            <a:ext cx="3290844" cy="487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AB7718F-98A5-874E-AAE8-78BA7B52B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800" y="458400"/>
            <a:ext cx="1318283" cy="131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6A0623A-35D2-5541-B0D8-52F96C4E0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982" y="780877"/>
            <a:ext cx="1849267" cy="217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7139862-83DE-AF46-814E-A715F2140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623" y="1975216"/>
            <a:ext cx="2170290" cy="217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15E5320-A40D-E04C-A722-2596D1E5E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645" y="3060361"/>
            <a:ext cx="1979734" cy="197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CEA5F62-3860-BE44-97E0-D0CE5A999D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83" b="33696"/>
          <a:stretch/>
        </p:blipFill>
        <p:spPr bwMode="auto">
          <a:xfrm>
            <a:off x="11253924" y="-182233"/>
            <a:ext cx="3323008" cy="17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43ED422-5886-E749-90BF-5102577E3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365" y="4643553"/>
            <a:ext cx="1865067" cy="219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D590D5D-CDEE-8741-92FB-994B2A752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5757">
            <a:off x="9461143" y="3939804"/>
            <a:ext cx="1486526" cy="14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18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7248-3208-9A44-9A51-EB618781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974EA-6283-0E4B-AE4B-8490A3073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801425" cy="4238404"/>
          </a:xfrm>
        </p:spPr>
        <p:txBody>
          <a:bodyPr/>
          <a:lstStyle/>
          <a:p>
            <a:pPr fontAlgn="base"/>
            <a:r>
              <a:rPr lang="en-US" sz="2000" dirty="0"/>
              <a:t>Program that helps manage files and other programs</a:t>
            </a:r>
          </a:p>
          <a:p>
            <a:pPr fontAlgn="base"/>
            <a:r>
              <a:rPr lang="en-US" sz="2000" dirty="0"/>
              <a:t>Directory Structure</a:t>
            </a:r>
          </a:p>
          <a:p>
            <a:pPr lvl="1" fontAlgn="base"/>
            <a:r>
              <a:rPr lang="en-US" sz="2000" dirty="0"/>
              <a:t>Relative</a:t>
            </a:r>
          </a:p>
          <a:p>
            <a:pPr lvl="2" fontAlgn="base"/>
            <a:r>
              <a:rPr lang="en-US" sz="2000" dirty="0"/>
              <a:t>Based on current location</a:t>
            </a:r>
          </a:p>
          <a:p>
            <a:pPr lvl="1" fontAlgn="base"/>
            <a:r>
              <a:rPr lang="en-US" sz="2000" dirty="0"/>
              <a:t>Absolute </a:t>
            </a:r>
          </a:p>
          <a:p>
            <a:pPr lvl="2" fontAlgn="base"/>
            <a:r>
              <a:rPr lang="en-US" sz="2000" dirty="0"/>
              <a:t>Based on Root, the top of the hierarchy</a:t>
            </a:r>
          </a:p>
          <a:p>
            <a:pPr fontAlgn="base"/>
            <a:r>
              <a:rPr lang="en-US" sz="2000" dirty="0"/>
              <a:t>Key “shortcuts”</a:t>
            </a:r>
          </a:p>
          <a:p>
            <a:pPr lvl="1" fontAlgn="base"/>
            <a:r>
              <a:rPr lang="en-US" sz="2000" dirty="0"/>
              <a:t>.  (yes dot) - current directory </a:t>
            </a:r>
          </a:p>
          <a:p>
            <a:pPr lvl="1" fontAlgn="base"/>
            <a:r>
              <a:rPr lang="en-US" sz="2000" dirty="0"/>
              <a:t>..  (directory above this directory)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1CA35D-E1B4-554E-BB6E-D5F69DC1DD09}"/>
              </a:ext>
            </a:extLst>
          </p:cNvPr>
          <p:cNvSpPr/>
          <p:nvPr/>
        </p:nvSpPr>
        <p:spPr>
          <a:xfrm>
            <a:off x="8966200" y="852805"/>
            <a:ext cx="2859041" cy="61091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Root - c:/ or /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0B36019-6279-6E42-8303-B547088E4847}"/>
              </a:ext>
            </a:extLst>
          </p:cNvPr>
          <p:cNvSpPr/>
          <p:nvPr/>
        </p:nvSpPr>
        <p:spPr>
          <a:xfrm>
            <a:off x="7248048" y="2352025"/>
            <a:ext cx="2057400" cy="61091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Directory - 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2C8C45A-F945-F842-B0F1-3E04A2222B00}"/>
              </a:ext>
            </a:extLst>
          </p:cNvPr>
          <p:cNvSpPr/>
          <p:nvPr/>
        </p:nvSpPr>
        <p:spPr>
          <a:xfrm>
            <a:off x="11471373" y="2352026"/>
            <a:ext cx="2057400" cy="61091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Directory - B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4437A79-2C55-2F47-805C-1A6023C447B8}"/>
              </a:ext>
            </a:extLst>
          </p:cNvPr>
          <p:cNvSpPr/>
          <p:nvPr/>
        </p:nvSpPr>
        <p:spPr>
          <a:xfrm>
            <a:off x="8591360" y="3683554"/>
            <a:ext cx="2057400" cy="61091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Directory - C</a:t>
            </a:r>
          </a:p>
        </p:txBody>
      </p:sp>
      <p:sp>
        <p:nvSpPr>
          <p:cNvPr id="8" name="Snip and Round Single Corner Rectangle 7">
            <a:extLst>
              <a:ext uri="{FF2B5EF4-FFF2-40B4-BE49-F238E27FC236}">
                <a16:creationId xmlns:a16="http://schemas.microsoft.com/office/drawing/2014/main" id="{EBD2AEB5-1904-FE48-B905-C80E4EDEC11A}"/>
              </a:ext>
            </a:extLst>
          </p:cNvPr>
          <p:cNvSpPr/>
          <p:nvPr/>
        </p:nvSpPr>
        <p:spPr>
          <a:xfrm>
            <a:off x="7069959" y="3683552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0" name="Snip and Round Single Corner Rectangle 9">
            <a:extLst>
              <a:ext uri="{FF2B5EF4-FFF2-40B4-BE49-F238E27FC236}">
                <a16:creationId xmlns:a16="http://schemas.microsoft.com/office/drawing/2014/main" id="{004114DA-0097-904B-BDAC-9674C7D4899F}"/>
              </a:ext>
            </a:extLst>
          </p:cNvPr>
          <p:cNvSpPr/>
          <p:nvPr/>
        </p:nvSpPr>
        <p:spPr>
          <a:xfrm>
            <a:off x="9859916" y="2335446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1" name="Snip and Round Single Corner Rectangle 10">
            <a:extLst>
              <a:ext uri="{FF2B5EF4-FFF2-40B4-BE49-F238E27FC236}">
                <a16:creationId xmlns:a16="http://schemas.microsoft.com/office/drawing/2014/main" id="{D175F9D2-5082-774A-90EB-44AFB1318E10}"/>
              </a:ext>
            </a:extLst>
          </p:cNvPr>
          <p:cNvSpPr/>
          <p:nvPr/>
        </p:nvSpPr>
        <p:spPr>
          <a:xfrm>
            <a:off x="12706159" y="3683553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2" name="Snip and Round Single Corner Rectangle 11">
            <a:extLst>
              <a:ext uri="{FF2B5EF4-FFF2-40B4-BE49-F238E27FC236}">
                <a16:creationId xmlns:a16="http://schemas.microsoft.com/office/drawing/2014/main" id="{EFCF30F9-DE88-174C-856C-6578547793D0}"/>
              </a:ext>
            </a:extLst>
          </p:cNvPr>
          <p:cNvSpPr/>
          <p:nvPr/>
        </p:nvSpPr>
        <p:spPr>
          <a:xfrm>
            <a:off x="11298191" y="3683553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3" name="Snip and Round Single Corner Rectangle 12">
            <a:extLst>
              <a:ext uri="{FF2B5EF4-FFF2-40B4-BE49-F238E27FC236}">
                <a16:creationId xmlns:a16="http://schemas.microsoft.com/office/drawing/2014/main" id="{C2D394EB-832D-B24C-A691-BCAB4324DDD2}"/>
              </a:ext>
            </a:extLst>
          </p:cNvPr>
          <p:cNvSpPr/>
          <p:nvPr/>
        </p:nvSpPr>
        <p:spPr>
          <a:xfrm>
            <a:off x="8479369" y="5158068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4" name="Snip and Round Single Corner Rectangle 13">
            <a:extLst>
              <a:ext uri="{FF2B5EF4-FFF2-40B4-BE49-F238E27FC236}">
                <a16:creationId xmlns:a16="http://schemas.microsoft.com/office/drawing/2014/main" id="{834AC1DE-DC27-534A-9FAA-1596326BF494}"/>
              </a:ext>
            </a:extLst>
          </p:cNvPr>
          <p:cNvSpPr/>
          <p:nvPr/>
        </p:nvSpPr>
        <p:spPr>
          <a:xfrm>
            <a:off x="9828166" y="5158068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CF30AF-3544-0B4D-9BCC-1A763973640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8276748" y="1463722"/>
            <a:ext cx="2118973" cy="888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A20591-D6A7-764A-A3F8-4D556FE53E5E}"/>
              </a:ext>
            </a:extLst>
          </p:cNvPr>
          <p:cNvCxnSpPr>
            <a:stCxn id="4" idx="2"/>
            <a:endCxn id="10" idx="3"/>
          </p:cNvCxnSpPr>
          <p:nvPr/>
        </p:nvCxnSpPr>
        <p:spPr>
          <a:xfrm flipH="1">
            <a:off x="10386966" y="1463722"/>
            <a:ext cx="8755" cy="871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7E2E3A-D9AD-304F-AAAE-885A5EB7A75C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0395721" y="1463722"/>
            <a:ext cx="2104352" cy="888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1FB6EF-673A-C348-AF36-2AC03CE2FB4B}"/>
              </a:ext>
            </a:extLst>
          </p:cNvPr>
          <p:cNvCxnSpPr>
            <a:stCxn id="5" idx="2"/>
            <a:endCxn id="8" idx="3"/>
          </p:cNvCxnSpPr>
          <p:nvPr/>
        </p:nvCxnSpPr>
        <p:spPr>
          <a:xfrm flipH="1">
            <a:off x="7597009" y="2962942"/>
            <a:ext cx="679739" cy="720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92E14C-B28D-C24A-ADAB-8DA4FC4ABBE3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8276748" y="2962942"/>
            <a:ext cx="1343312" cy="720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96F5AA-40EC-7846-8741-E05D5BFDB32E}"/>
              </a:ext>
            </a:extLst>
          </p:cNvPr>
          <p:cNvCxnSpPr>
            <a:stCxn id="7" idx="2"/>
            <a:endCxn id="13" idx="3"/>
          </p:cNvCxnSpPr>
          <p:nvPr/>
        </p:nvCxnSpPr>
        <p:spPr>
          <a:xfrm flipH="1">
            <a:off x="9006419" y="4294471"/>
            <a:ext cx="613641" cy="863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5D65D2-3A69-DB4F-AFCF-905B65774BAB}"/>
              </a:ext>
            </a:extLst>
          </p:cNvPr>
          <p:cNvCxnSpPr>
            <a:stCxn id="7" idx="2"/>
            <a:endCxn id="14" idx="3"/>
          </p:cNvCxnSpPr>
          <p:nvPr/>
        </p:nvCxnSpPr>
        <p:spPr>
          <a:xfrm>
            <a:off x="9620060" y="4294471"/>
            <a:ext cx="735156" cy="863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CBC81A6-9FDD-C44F-A53F-ADE8A703E28A}"/>
              </a:ext>
            </a:extLst>
          </p:cNvPr>
          <p:cNvCxnSpPr>
            <a:stCxn id="6" idx="2"/>
            <a:endCxn id="12" idx="3"/>
          </p:cNvCxnSpPr>
          <p:nvPr/>
        </p:nvCxnSpPr>
        <p:spPr>
          <a:xfrm flipH="1">
            <a:off x="11825241" y="2962943"/>
            <a:ext cx="674832" cy="720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931675-0CBC-3643-A350-D0A855F13618}"/>
              </a:ext>
            </a:extLst>
          </p:cNvPr>
          <p:cNvCxnSpPr>
            <a:stCxn id="6" idx="2"/>
            <a:endCxn id="11" idx="3"/>
          </p:cNvCxnSpPr>
          <p:nvPr/>
        </p:nvCxnSpPr>
        <p:spPr>
          <a:xfrm>
            <a:off x="12500073" y="2962943"/>
            <a:ext cx="733136" cy="720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46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7248-3208-9A44-9A51-EB618781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Systems -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974EA-6283-0E4B-AE4B-8490A3073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801425" cy="3565656"/>
          </a:xfrm>
        </p:spPr>
        <p:txBody>
          <a:bodyPr/>
          <a:lstStyle/>
          <a:p>
            <a:pPr fontAlgn="base"/>
            <a:r>
              <a:rPr lang="en-US" sz="2400" dirty="0"/>
              <a:t>Windows: drive letter with C:/, D:/ </a:t>
            </a:r>
            <a:r>
              <a:rPr lang="en-US" sz="2400" dirty="0" err="1"/>
              <a:t>etc</a:t>
            </a:r>
            <a:endParaRPr lang="en-US" sz="2400" dirty="0"/>
          </a:p>
          <a:p>
            <a:pPr fontAlgn="base"/>
            <a:r>
              <a:rPr lang="en-US" sz="2400" dirty="0"/>
              <a:t>Linux/MacOS/Unix: just a "/“</a:t>
            </a:r>
          </a:p>
          <a:p>
            <a:pPr fontAlgn="base"/>
            <a:r>
              <a:rPr lang="en-US" sz="2400" dirty="0"/>
              <a:t>"/Directory - A/file“</a:t>
            </a:r>
          </a:p>
          <a:p>
            <a:pPr fontAlgn="base"/>
            <a:r>
              <a:rPr lang="en-US" sz="2400" dirty="0"/>
              <a:t>"/Directory - A/Directory - C/file“</a:t>
            </a:r>
          </a:p>
          <a:p>
            <a:pPr fontAlgn="base"/>
            <a:r>
              <a:rPr lang="en-US" sz="2400" dirty="0"/>
              <a:t>"C:\Directory - B\file“</a:t>
            </a:r>
          </a:p>
          <a:p>
            <a:pPr fontAlgn="base"/>
            <a:r>
              <a:rPr lang="en-US" sz="2400" dirty="0"/>
              <a:t>"/file"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1CA35D-E1B4-554E-BB6E-D5F69DC1DD09}"/>
              </a:ext>
            </a:extLst>
          </p:cNvPr>
          <p:cNvSpPr/>
          <p:nvPr/>
        </p:nvSpPr>
        <p:spPr>
          <a:xfrm>
            <a:off x="8966200" y="852805"/>
            <a:ext cx="2859041" cy="61091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Root - c:/ or /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0B36019-6279-6E42-8303-B547088E4847}"/>
              </a:ext>
            </a:extLst>
          </p:cNvPr>
          <p:cNvSpPr/>
          <p:nvPr/>
        </p:nvSpPr>
        <p:spPr>
          <a:xfrm>
            <a:off x="7248048" y="2352025"/>
            <a:ext cx="2057400" cy="61091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Directory - 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2C8C45A-F945-F842-B0F1-3E04A2222B00}"/>
              </a:ext>
            </a:extLst>
          </p:cNvPr>
          <p:cNvSpPr/>
          <p:nvPr/>
        </p:nvSpPr>
        <p:spPr>
          <a:xfrm>
            <a:off x="11471373" y="2352026"/>
            <a:ext cx="2057400" cy="61091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Directory - B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4437A79-2C55-2F47-805C-1A6023C447B8}"/>
              </a:ext>
            </a:extLst>
          </p:cNvPr>
          <p:cNvSpPr/>
          <p:nvPr/>
        </p:nvSpPr>
        <p:spPr>
          <a:xfrm>
            <a:off x="8591360" y="3683554"/>
            <a:ext cx="2057400" cy="61091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Directory - C</a:t>
            </a:r>
          </a:p>
        </p:txBody>
      </p:sp>
      <p:sp>
        <p:nvSpPr>
          <p:cNvPr id="8" name="Snip and Round Single Corner Rectangle 7">
            <a:extLst>
              <a:ext uri="{FF2B5EF4-FFF2-40B4-BE49-F238E27FC236}">
                <a16:creationId xmlns:a16="http://schemas.microsoft.com/office/drawing/2014/main" id="{EBD2AEB5-1904-FE48-B905-C80E4EDEC11A}"/>
              </a:ext>
            </a:extLst>
          </p:cNvPr>
          <p:cNvSpPr/>
          <p:nvPr/>
        </p:nvSpPr>
        <p:spPr>
          <a:xfrm>
            <a:off x="7069959" y="3683552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0" name="Snip and Round Single Corner Rectangle 9">
            <a:extLst>
              <a:ext uri="{FF2B5EF4-FFF2-40B4-BE49-F238E27FC236}">
                <a16:creationId xmlns:a16="http://schemas.microsoft.com/office/drawing/2014/main" id="{004114DA-0097-904B-BDAC-9674C7D4899F}"/>
              </a:ext>
            </a:extLst>
          </p:cNvPr>
          <p:cNvSpPr/>
          <p:nvPr/>
        </p:nvSpPr>
        <p:spPr>
          <a:xfrm>
            <a:off x="9859916" y="2335446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1" name="Snip and Round Single Corner Rectangle 10">
            <a:extLst>
              <a:ext uri="{FF2B5EF4-FFF2-40B4-BE49-F238E27FC236}">
                <a16:creationId xmlns:a16="http://schemas.microsoft.com/office/drawing/2014/main" id="{D175F9D2-5082-774A-90EB-44AFB1318E10}"/>
              </a:ext>
            </a:extLst>
          </p:cNvPr>
          <p:cNvSpPr/>
          <p:nvPr/>
        </p:nvSpPr>
        <p:spPr>
          <a:xfrm>
            <a:off x="12706159" y="3683553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2" name="Snip and Round Single Corner Rectangle 11">
            <a:extLst>
              <a:ext uri="{FF2B5EF4-FFF2-40B4-BE49-F238E27FC236}">
                <a16:creationId xmlns:a16="http://schemas.microsoft.com/office/drawing/2014/main" id="{EFCF30F9-DE88-174C-856C-6578547793D0}"/>
              </a:ext>
            </a:extLst>
          </p:cNvPr>
          <p:cNvSpPr/>
          <p:nvPr/>
        </p:nvSpPr>
        <p:spPr>
          <a:xfrm>
            <a:off x="11298191" y="3683553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3" name="Snip and Round Single Corner Rectangle 12">
            <a:extLst>
              <a:ext uri="{FF2B5EF4-FFF2-40B4-BE49-F238E27FC236}">
                <a16:creationId xmlns:a16="http://schemas.microsoft.com/office/drawing/2014/main" id="{C2D394EB-832D-B24C-A691-BCAB4324DDD2}"/>
              </a:ext>
            </a:extLst>
          </p:cNvPr>
          <p:cNvSpPr/>
          <p:nvPr/>
        </p:nvSpPr>
        <p:spPr>
          <a:xfrm>
            <a:off x="8479369" y="5158068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sp>
        <p:nvSpPr>
          <p:cNvPr id="14" name="Snip and Round Single Corner Rectangle 13">
            <a:extLst>
              <a:ext uri="{FF2B5EF4-FFF2-40B4-BE49-F238E27FC236}">
                <a16:creationId xmlns:a16="http://schemas.microsoft.com/office/drawing/2014/main" id="{834AC1DE-DC27-534A-9FAA-1596326BF494}"/>
              </a:ext>
            </a:extLst>
          </p:cNvPr>
          <p:cNvSpPr/>
          <p:nvPr/>
        </p:nvSpPr>
        <p:spPr>
          <a:xfrm>
            <a:off x="9828166" y="5158068"/>
            <a:ext cx="1054100" cy="610917"/>
          </a:xfrm>
          <a:prstGeom prst="snip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File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CF30AF-3544-0B4D-9BCC-1A763973640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8276748" y="1463722"/>
            <a:ext cx="2118973" cy="888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A20591-D6A7-764A-A3F8-4D556FE53E5E}"/>
              </a:ext>
            </a:extLst>
          </p:cNvPr>
          <p:cNvCxnSpPr>
            <a:stCxn id="4" idx="2"/>
            <a:endCxn id="10" idx="3"/>
          </p:cNvCxnSpPr>
          <p:nvPr/>
        </p:nvCxnSpPr>
        <p:spPr>
          <a:xfrm flipH="1">
            <a:off x="10386966" y="1463722"/>
            <a:ext cx="8755" cy="871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7E2E3A-D9AD-304F-AAAE-885A5EB7A75C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0395721" y="1463722"/>
            <a:ext cx="2104352" cy="888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1FB6EF-673A-C348-AF36-2AC03CE2FB4B}"/>
              </a:ext>
            </a:extLst>
          </p:cNvPr>
          <p:cNvCxnSpPr>
            <a:stCxn id="5" idx="2"/>
            <a:endCxn id="8" idx="3"/>
          </p:cNvCxnSpPr>
          <p:nvPr/>
        </p:nvCxnSpPr>
        <p:spPr>
          <a:xfrm flipH="1">
            <a:off x="7597009" y="2962942"/>
            <a:ext cx="679739" cy="720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92E14C-B28D-C24A-ADAB-8DA4FC4ABBE3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8276748" y="2962942"/>
            <a:ext cx="1343312" cy="720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96F5AA-40EC-7846-8741-E05D5BFDB32E}"/>
              </a:ext>
            </a:extLst>
          </p:cNvPr>
          <p:cNvCxnSpPr>
            <a:stCxn id="7" idx="2"/>
            <a:endCxn id="13" idx="3"/>
          </p:cNvCxnSpPr>
          <p:nvPr/>
        </p:nvCxnSpPr>
        <p:spPr>
          <a:xfrm flipH="1">
            <a:off x="9006419" y="4294471"/>
            <a:ext cx="613641" cy="863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5D65D2-3A69-DB4F-AFCF-905B65774BAB}"/>
              </a:ext>
            </a:extLst>
          </p:cNvPr>
          <p:cNvCxnSpPr>
            <a:stCxn id="7" idx="2"/>
            <a:endCxn id="14" idx="3"/>
          </p:cNvCxnSpPr>
          <p:nvPr/>
        </p:nvCxnSpPr>
        <p:spPr>
          <a:xfrm>
            <a:off x="9620060" y="4294471"/>
            <a:ext cx="735156" cy="863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CBC81A6-9FDD-C44F-A53F-ADE8A703E28A}"/>
              </a:ext>
            </a:extLst>
          </p:cNvPr>
          <p:cNvCxnSpPr>
            <a:stCxn id="6" idx="2"/>
            <a:endCxn id="12" idx="3"/>
          </p:cNvCxnSpPr>
          <p:nvPr/>
        </p:nvCxnSpPr>
        <p:spPr>
          <a:xfrm flipH="1">
            <a:off x="11825241" y="2962943"/>
            <a:ext cx="674832" cy="720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931675-0CBC-3643-A350-D0A855F13618}"/>
              </a:ext>
            </a:extLst>
          </p:cNvPr>
          <p:cNvCxnSpPr>
            <a:stCxn id="6" idx="2"/>
            <a:endCxn id="11" idx="3"/>
          </p:cNvCxnSpPr>
          <p:nvPr/>
        </p:nvCxnSpPr>
        <p:spPr>
          <a:xfrm>
            <a:off x="12500073" y="2962943"/>
            <a:ext cx="733136" cy="720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46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6BE39-F900-D74A-98E1-D0DC21ED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and Streams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3BBBBB6-EEBB-4AA4-A4B0-BFF4F8288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41886" y="1711730"/>
            <a:ext cx="7724485" cy="5612611"/>
          </a:xfrm>
        </p:spPr>
        <p:txBody>
          <a:bodyPr/>
          <a:lstStyle/>
          <a:p>
            <a:pPr marL="0" indent="0" fontAlgn="base">
              <a:buNone/>
            </a:pPr>
            <a:r>
              <a:rPr lang="en-US" dirty="0"/>
              <a:t>To read we used:</a:t>
            </a:r>
          </a:p>
          <a:p>
            <a:pPr marL="0" indent="0" fontAlgn="base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Scanner in = new Scanner(new File("input.txt"));</a:t>
            </a:r>
          </a:p>
          <a:p>
            <a:pPr marL="0" indent="0" fontAlgn="base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dirty="0"/>
              <a:t>To write we will use:</a:t>
            </a:r>
          </a:p>
          <a:p>
            <a:pPr marL="0" indent="0" fontAlgn="base">
              <a:buNone/>
            </a:pPr>
            <a:r>
              <a:rPr lang="en-US" b="1" dirty="0" err="1">
                <a:latin typeface="Consolas" panose="020B0609020204030204" pitchFamily="49" charset="0"/>
              </a:rPr>
              <a:t>PrintWriter</a:t>
            </a:r>
            <a:r>
              <a:rPr lang="en-US" b="1" dirty="0">
                <a:latin typeface="Consolas" panose="020B0609020204030204" pitchFamily="49" charset="0"/>
              </a:rPr>
              <a:t> writer = </a:t>
            </a:r>
          </a:p>
          <a:p>
            <a:pPr marL="0" indent="0" fontAlgn="base">
              <a:buNone/>
            </a:pPr>
            <a:r>
              <a:rPr lang="en-US" b="1" dirty="0">
                <a:latin typeface="Consolas" panose="020B0609020204030204" pitchFamily="49" charset="0"/>
              </a:rPr>
              <a:t>        new </a:t>
            </a:r>
            <a:r>
              <a:rPr lang="en-US" b="1" dirty="0" err="1">
                <a:latin typeface="Consolas" panose="020B0609020204030204" pitchFamily="49" charset="0"/>
              </a:rPr>
              <a:t>PrintWriter</a:t>
            </a:r>
            <a:r>
              <a:rPr lang="en-US" b="1" dirty="0">
                <a:latin typeface="Consolas" panose="020B0609020204030204" pitchFamily="49" charset="0"/>
              </a:rPr>
              <a:t>(new File(“notes.txt”));</a:t>
            </a:r>
          </a:p>
          <a:p>
            <a:pPr marL="0" indent="0" fontAlgn="base">
              <a:buNone/>
            </a:pPr>
            <a:r>
              <a:rPr lang="en-US" dirty="0"/>
              <a:t>Or</a:t>
            </a:r>
          </a:p>
          <a:p>
            <a:pPr marL="0" indent="0" fontAlgn="base">
              <a:buNone/>
            </a:pPr>
            <a:r>
              <a:rPr lang="en-US" b="1" dirty="0" err="1">
                <a:latin typeface="Consolas" panose="020B0609020204030204" pitchFamily="49" charset="0"/>
              </a:rPr>
              <a:t>PrintWriter</a:t>
            </a:r>
            <a:r>
              <a:rPr lang="en-US" b="1" dirty="0">
                <a:latin typeface="Consolas" panose="020B0609020204030204" pitchFamily="49" charset="0"/>
              </a:rPr>
              <a:t> writer = </a:t>
            </a:r>
          </a:p>
          <a:p>
            <a:pPr marL="0" indent="0" fontAlgn="base">
              <a:buNone/>
            </a:pPr>
            <a:r>
              <a:rPr lang="en-US" b="1" dirty="0">
                <a:latin typeface="Consolas" panose="020B0609020204030204" pitchFamily="49" charset="0"/>
              </a:rPr>
              <a:t>        new </a:t>
            </a:r>
            <a:r>
              <a:rPr lang="en-US" b="1" dirty="0" err="1">
                <a:latin typeface="Consolas" panose="020B0609020204030204" pitchFamily="49" charset="0"/>
              </a:rPr>
              <a:t>PrintWriter</a:t>
            </a:r>
            <a:r>
              <a:rPr lang="en-US" b="1" dirty="0">
                <a:latin typeface="Consolas" panose="020B0609020204030204" pitchFamily="49" charset="0"/>
              </a:rPr>
              <a:t>(new </a:t>
            </a:r>
            <a:r>
              <a:rPr lang="en-US" b="1" dirty="0" err="1">
                <a:latin typeface="Consolas" panose="020B0609020204030204" pitchFamily="49" charset="0"/>
              </a:rPr>
              <a:t>FileOutputStream</a:t>
            </a:r>
            <a:r>
              <a:rPr lang="en-US" b="1" dirty="0">
                <a:latin typeface="Consolas" panose="020B0609020204030204" pitchFamily="49" charset="0"/>
              </a:rPr>
              <a:t>(“notes.txt”));</a:t>
            </a:r>
          </a:p>
          <a:p>
            <a:pPr marL="0" indent="0" fontAlgn="base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3CEE42-FC11-40BA-B427-2113532BF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04" y="1711730"/>
            <a:ext cx="6069899" cy="3786099"/>
          </a:xfrm>
          <a:prstGeom prst="rect">
            <a:avLst/>
          </a:prstGeom>
          <a:ln>
            <a:solidFill>
              <a:srgbClr val="092529"/>
            </a:solidFill>
          </a:ln>
        </p:spPr>
      </p:pic>
    </p:spTree>
    <p:extLst>
      <p:ext uri="{BB962C8B-B14F-4D97-AF65-F5344CB8AC3E}">
        <p14:creationId xmlns:p14="http://schemas.microsoft.com/office/powerpoint/2010/main" val="107370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9225-903E-C84A-94F6-965D9022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Object in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7BCF3-D0E2-8047-B0A5-8223896AE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712313"/>
            <a:ext cx="12561453" cy="3411768"/>
          </a:xfrm>
        </p:spPr>
        <p:txBody>
          <a:bodyPr/>
          <a:lstStyle/>
          <a:p>
            <a:pPr fontAlgn="base"/>
            <a:r>
              <a:rPr lang="en-US" sz="2400" dirty="0"/>
              <a:t>Has a number of useful methods when dealing with files and directories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b="1" dirty="0"/>
              <a:t>File </a:t>
            </a:r>
            <a:r>
              <a:rPr lang="en-US" sz="2400" b="1" dirty="0" err="1"/>
              <a:t>myFile</a:t>
            </a:r>
            <a:r>
              <a:rPr lang="en-US" sz="2400" b="1" dirty="0"/>
              <a:t>  = new File(“filename”);</a:t>
            </a:r>
          </a:p>
          <a:p>
            <a:pPr lvl="1" fontAlgn="base"/>
            <a:r>
              <a:rPr lang="en-US" sz="2400" dirty="0"/>
              <a:t>Creates or reads a file based on the </a:t>
            </a:r>
            <a:r>
              <a:rPr lang="en-US" sz="2400" i="1" dirty="0" err="1"/>
              <a:t>path+filename</a:t>
            </a:r>
            <a:r>
              <a:rPr lang="en-US" sz="2400" i="1" dirty="0"/>
              <a:t> </a:t>
            </a:r>
            <a:r>
              <a:rPr lang="en-US" sz="2400" dirty="0"/>
              <a:t> given</a:t>
            </a:r>
          </a:p>
          <a:p>
            <a:pPr lvl="1" fontAlgn="base"/>
            <a:r>
              <a:rPr lang="en-US" sz="2400" dirty="0"/>
              <a:t>Actually connects to the location which is a </a:t>
            </a:r>
            <a:r>
              <a:rPr lang="en-US" sz="2400" b="1" dirty="0"/>
              <a:t>‘stream of bytes’</a:t>
            </a:r>
            <a:endParaRPr lang="en-US" sz="2400" dirty="0"/>
          </a:p>
          <a:p>
            <a:pPr fontAlgn="base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42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9225-903E-C84A-94F6-965D9022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Object in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7BCF3-D0E2-8047-B0A5-8223896AE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25120"/>
            <a:ext cx="12561453" cy="3936783"/>
          </a:xfrm>
        </p:spPr>
        <p:txBody>
          <a:bodyPr/>
          <a:lstStyle/>
          <a:p>
            <a:pPr fontAlgn="base"/>
            <a:r>
              <a:rPr lang="en-US" sz="2400" dirty="0"/>
              <a:t>File </a:t>
            </a:r>
            <a:r>
              <a:rPr lang="en-US" sz="2400" dirty="0" err="1"/>
              <a:t>myFile</a:t>
            </a:r>
            <a:r>
              <a:rPr lang="en-US" sz="2400" dirty="0"/>
              <a:t> = new File(“output.txt”);</a:t>
            </a:r>
          </a:p>
          <a:p>
            <a:pPr lvl="1" fontAlgn="base"/>
            <a:r>
              <a:rPr lang="en-US" sz="2000" dirty="0"/>
              <a:t>Creates a file in the same directory as that you are executing the java file from - so relative to your program</a:t>
            </a:r>
          </a:p>
          <a:p>
            <a:pPr fontAlgn="base"/>
            <a:r>
              <a:rPr lang="en-US" sz="2400" dirty="0"/>
              <a:t>File </a:t>
            </a:r>
            <a:r>
              <a:rPr lang="en-US" sz="2400" dirty="0" err="1"/>
              <a:t>myfile</a:t>
            </a:r>
            <a:r>
              <a:rPr lang="en-US" sz="2400" dirty="0"/>
              <a:t> = new File(“/Users/</a:t>
            </a:r>
            <a:r>
              <a:rPr lang="en-US" sz="2400" dirty="0" err="1"/>
              <a:t>lionelle</a:t>
            </a:r>
            <a:r>
              <a:rPr lang="en-US" sz="2400" dirty="0"/>
              <a:t>/</a:t>
            </a:r>
            <a:r>
              <a:rPr lang="en-US" sz="2400" dirty="0" err="1"/>
              <a:t>output.txt</a:t>
            </a:r>
            <a:r>
              <a:rPr lang="en-US" sz="2400" dirty="0"/>
              <a:t>”);</a:t>
            </a:r>
          </a:p>
          <a:p>
            <a:pPr lvl="1" fontAlgn="base"/>
            <a:r>
              <a:rPr lang="en-US" sz="2000" dirty="0"/>
              <a:t>Creates a file based on the </a:t>
            </a:r>
            <a:r>
              <a:rPr lang="en-US" sz="2000" b="1" dirty="0"/>
              <a:t>absolute</a:t>
            </a:r>
            <a:r>
              <a:rPr lang="en-US" sz="2000" dirty="0"/>
              <a:t> path that is Root -&gt; Users -&gt; </a:t>
            </a:r>
            <a:r>
              <a:rPr lang="en-US" sz="2000" dirty="0" err="1"/>
              <a:t>lionelle</a:t>
            </a:r>
            <a:r>
              <a:rPr lang="en-US" sz="2000" dirty="0"/>
              <a:t> (folder) -&gt; </a:t>
            </a:r>
            <a:r>
              <a:rPr lang="en-US" sz="2000" dirty="0" err="1"/>
              <a:t>output.txt</a:t>
            </a:r>
            <a:endParaRPr lang="en-US" sz="2000" dirty="0"/>
          </a:p>
          <a:p>
            <a:pPr fontAlgn="base"/>
            <a:r>
              <a:rPr lang="en-US" sz="2400" dirty="0"/>
              <a:t>File </a:t>
            </a:r>
            <a:r>
              <a:rPr lang="en-US" sz="2400" dirty="0" err="1"/>
              <a:t>myfile</a:t>
            </a:r>
            <a:r>
              <a:rPr lang="en-US" sz="2400" dirty="0"/>
              <a:t> = new File(“../</a:t>
            </a:r>
            <a:r>
              <a:rPr lang="en-US" sz="2400" dirty="0" err="1"/>
              <a:t>output.txt</a:t>
            </a:r>
            <a:r>
              <a:rPr lang="en-US" sz="2400" dirty="0"/>
              <a:t>”);</a:t>
            </a:r>
          </a:p>
          <a:p>
            <a:pPr lvl="1" fontAlgn="base"/>
            <a:r>
              <a:rPr lang="en-US" sz="2000" dirty="0"/>
              <a:t>What does this do?</a:t>
            </a:r>
          </a:p>
          <a:p>
            <a:pPr marL="699614" lvl="1" indent="0" fontAlgn="base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479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9225-903E-C84A-94F6-965D9022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FileOutputStream</a:t>
            </a:r>
            <a:r>
              <a:rPr lang="en-US" dirty="0"/>
              <a:t> Object in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7BCF3-D0E2-8047-B0A5-8223896AE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25120"/>
            <a:ext cx="12561453" cy="5130956"/>
          </a:xfrm>
        </p:spPr>
        <p:txBody>
          <a:bodyPr/>
          <a:lstStyle/>
          <a:p>
            <a:pPr fontAlgn="base"/>
            <a:r>
              <a:rPr lang="en-US" sz="2400" dirty="0"/>
              <a:t>Has a number of useful methods when dealing with writing binary data to a file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 err="1"/>
              <a:t>FileOutputStream</a:t>
            </a:r>
            <a:r>
              <a:rPr lang="en-US" sz="2400" dirty="0"/>
              <a:t> </a:t>
            </a:r>
            <a:r>
              <a:rPr lang="en-US" sz="2400" dirty="0" err="1"/>
              <a:t>myFile</a:t>
            </a:r>
            <a:r>
              <a:rPr lang="en-US" sz="2400" dirty="0"/>
              <a:t> = new </a:t>
            </a:r>
            <a:r>
              <a:rPr lang="en-US" sz="2400" dirty="0" err="1"/>
              <a:t>FileOutputStream</a:t>
            </a:r>
            <a:r>
              <a:rPr lang="en-US" sz="2400" dirty="0"/>
              <a:t>(“output.txt”);</a:t>
            </a:r>
          </a:p>
          <a:p>
            <a:pPr lvl="1" fontAlgn="base"/>
            <a:r>
              <a:rPr lang="en-US" sz="2000" dirty="0"/>
              <a:t>Creates a file in the same directory as that you are executing the java file from - so relative to your program</a:t>
            </a:r>
          </a:p>
          <a:p>
            <a:pPr fontAlgn="base"/>
            <a:r>
              <a:rPr lang="en-US" sz="2400" dirty="0" err="1"/>
              <a:t>FileOutputStream</a:t>
            </a:r>
            <a:r>
              <a:rPr lang="en-US" sz="2400" dirty="0"/>
              <a:t> </a:t>
            </a:r>
            <a:r>
              <a:rPr lang="en-US" sz="2400" dirty="0" err="1"/>
              <a:t>myfile</a:t>
            </a:r>
            <a:r>
              <a:rPr lang="en-US" sz="2400" dirty="0"/>
              <a:t> = new </a:t>
            </a:r>
            <a:r>
              <a:rPr lang="en-US" sz="2400" dirty="0" err="1"/>
              <a:t>FileOutputStream</a:t>
            </a:r>
            <a:r>
              <a:rPr lang="en-US" sz="2400" dirty="0"/>
              <a:t>(“/Users/lionelle/output.txt”);</a:t>
            </a:r>
          </a:p>
          <a:p>
            <a:pPr lvl="1" fontAlgn="base"/>
            <a:r>
              <a:rPr lang="en-US" sz="2000" dirty="0"/>
              <a:t>Creates a file based on the </a:t>
            </a:r>
            <a:r>
              <a:rPr lang="en-US" sz="2000" b="1" dirty="0"/>
              <a:t>absolute</a:t>
            </a:r>
            <a:r>
              <a:rPr lang="en-US" sz="2000" dirty="0"/>
              <a:t> path that is Root -&gt; Users -&gt; </a:t>
            </a:r>
            <a:r>
              <a:rPr lang="en-US" sz="2000" dirty="0" err="1"/>
              <a:t>lionelle</a:t>
            </a:r>
            <a:r>
              <a:rPr lang="en-US" sz="2000" dirty="0"/>
              <a:t> (folder) -&gt; </a:t>
            </a:r>
            <a:r>
              <a:rPr lang="en-US" sz="2000" dirty="0" err="1"/>
              <a:t>output.txt</a:t>
            </a:r>
            <a:endParaRPr lang="en-US" sz="2000" dirty="0"/>
          </a:p>
          <a:p>
            <a:pPr fontAlgn="base"/>
            <a:r>
              <a:rPr lang="en-US" sz="2400" dirty="0" err="1"/>
              <a:t>FileOutputStream</a:t>
            </a:r>
            <a:r>
              <a:rPr lang="en-US" sz="2400" dirty="0"/>
              <a:t> </a:t>
            </a:r>
            <a:r>
              <a:rPr lang="en-US" sz="2400" dirty="0" err="1"/>
              <a:t>myfile</a:t>
            </a:r>
            <a:r>
              <a:rPr lang="en-US" sz="2400" dirty="0"/>
              <a:t> = new </a:t>
            </a:r>
            <a:r>
              <a:rPr lang="en-US" sz="2400" dirty="0" err="1"/>
              <a:t>FileOutputStream</a:t>
            </a:r>
            <a:r>
              <a:rPr lang="en-US" sz="2400" dirty="0"/>
              <a:t> (“../output.txt”);</a:t>
            </a:r>
          </a:p>
          <a:p>
            <a:pPr lvl="1" fontAlgn="base"/>
            <a:r>
              <a:rPr lang="en-US" sz="2000" dirty="0"/>
              <a:t>What does this do?</a:t>
            </a:r>
          </a:p>
          <a:p>
            <a:pPr marL="699614" lvl="1" indent="0" fontAlgn="base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477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1098</TotalTime>
  <Words>1793</Words>
  <Application>Microsoft Office PowerPoint</Application>
  <PresentationFormat>Custom</PresentationFormat>
  <Paragraphs>154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Consolas</vt:lpstr>
      <vt:lpstr>Franklin Gothic Book</vt:lpstr>
      <vt:lpstr>JetBrains Mono</vt:lpstr>
      <vt:lpstr>Proxima Nova</vt:lpstr>
      <vt:lpstr>Source Sans Pro</vt:lpstr>
      <vt:lpstr>Vitesse Light</vt:lpstr>
      <vt:lpstr>Wingdings</vt:lpstr>
      <vt:lpstr>Office Theme</vt:lpstr>
      <vt:lpstr>PowerPoint Presentation</vt:lpstr>
      <vt:lpstr>Announcements</vt:lpstr>
      <vt:lpstr>Operating Systems</vt:lpstr>
      <vt:lpstr>File Systems</vt:lpstr>
      <vt:lpstr>File Systems - Examples</vt:lpstr>
      <vt:lpstr>Files and Streams</vt:lpstr>
      <vt:lpstr>File Object in Java</vt:lpstr>
      <vt:lpstr>File Object in Java</vt:lpstr>
      <vt:lpstr>FileOutputStream Object in Java</vt:lpstr>
      <vt:lpstr>Print Writer</vt:lpstr>
      <vt:lpstr>Example of Writing and Reading</vt:lpstr>
      <vt:lpstr>Example of Writing and Reading</vt:lpstr>
      <vt:lpstr>Example of Writing and Reading</vt:lpstr>
      <vt:lpstr>In Class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8</cp:revision>
  <dcterms:created xsi:type="dcterms:W3CDTF">2020-04-14T02:55:50Z</dcterms:created>
  <dcterms:modified xsi:type="dcterms:W3CDTF">2024-03-06T15:32:21Z</dcterms:modified>
</cp:coreProperties>
</file>