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2" r:id="rId6"/>
    <p:sldId id="260" r:id="rId7"/>
    <p:sldId id="257" r:id="rId8"/>
    <p:sldId id="261" r:id="rId9"/>
    <p:sldId id="262" r:id="rId10"/>
    <p:sldId id="258" r:id="rId11"/>
    <p:sldId id="259" r:id="rId12"/>
    <p:sldId id="264" r:id="rId13"/>
    <p:sldId id="273" r:id="rId14"/>
    <p:sldId id="274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7" autoAdjust="0"/>
    <p:restoredTop sz="95994" autoAdjust="0"/>
  </p:normalViewPr>
  <p:slideViewPr>
    <p:cSldViewPr snapToGrid="0" snapToObjects="1">
      <p:cViewPr varScale="1">
        <p:scale>
          <a:sx n="55" d="100"/>
          <a:sy n="55" d="100"/>
        </p:scale>
        <p:origin x="876" y="4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C0E3466E-3C8B-4202-9A57-B9E419E9AC88}"/>
    <pc:docChg chg="modSld">
      <pc:chgData name="Marcia Moraes" userId="c9c67e8a-58e2-4733-9a1c-5d44fec4775b" providerId="ADAL" clId="{C0E3466E-3C8B-4202-9A57-B9E419E9AC88}" dt="2024-03-06T15:35:52.214" v="8" actId="20577"/>
      <pc:docMkLst>
        <pc:docMk/>
      </pc:docMkLst>
      <pc:sldChg chg="modSp">
        <pc:chgData name="Marcia Moraes" userId="c9c67e8a-58e2-4733-9a1c-5d44fec4775b" providerId="ADAL" clId="{C0E3466E-3C8B-4202-9A57-B9E419E9AC88}" dt="2024-03-06T15:35:52.214" v="8" actId="20577"/>
        <pc:sldMkLst>
          <pc:docMk/>
          <pc:sldMk cId="2571368551" sldId="272"/>
        </pc:sldMkLst>
        <pc:graphicFrameChg chg="modGraphic">
          <ac:chgData name="Marcia Moraes" userId="c9c67e8a-58e2-4733-9a1c-5d44fec4775b" providerId="ADAL" clId="{C0E3466E-3C8B-4202-9A57-B9E419E9AC88}" dt="2024-03-06T15:35:52.214" v="8" actId="20577"/>
          <ac:graphicFrameMkLst>
            <pc:docMk/>
            <pc:sldMk cId="2571368551" sldId="272"/>
            <ac:graphicFrameMk id="8" creationId="{509E16E6-A1F0-4ED2-AF4E-30E3C3A24B46}"/>
          </ac:graphicFrameMkLst>
        </pc:graphicFrameChg>
      </pc:sldChg>
    </pc:docChg>
  </pc:docChgLst>
  <pc:docChgLst>
    <pc:chgData name="Marcia Moraes" userId="c9c67e8a-58e2-4733-9a1c-5d44fec4775b" providerId="ADAL" clId="{D79FB4EA-AD9E-48DA-9A09-B5201FDCFA77}"/>
  </pc:docChgLst>
  <pc:docChgLst>
    <pc:chgData name="Marcia Moraes" userId="c9c67e8a-58e2-4733-9a1c-5d44fec4775b" providerId="ADAL" clId="{CA673059-942D-4FC2-B7DB-95A394EB4144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1:40:01.6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43 24575,'8551'0'0,"-8507"-2"0,81-14 0,14-3 0,169 14-1365,-243 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1:40:24.6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2400 44 24575,'-17'0'0,"48"-3"0,23-1 0,75-14 0,1 6 0,0 5 0,158 13 0,-272-5 0,0 2 0,1 0 0,-2 1 0,1 0 0,0 1 0,-1 1 0,0 1 0,17 10 0,7 7 0,59 49 0,21 10 0,-77-56 0,59 51 0,-88-67 0,-1 2 0,0-1 0,0 2 0,-2 0 0,0 0 0,0 1 0,-1 0 0,8 21 0,-2-2 0,0 5 0,2-1 0,1 0 0,44 64 0,-29-58 0,-2 2 0,30 58 0,-14-18 0,-27-51 0,-1 1 0,-2 1 0,17 52 0,-16-30 0,-8-29 0,-1 1 0,-1 0 0,-2 0 0,2 40 0,-7-57 0,2 60 0,-3 1 0,-10 86 0,6-138 0,0-1 0,-1 0 0,-1 0 0,-1 0 0,0 0 0,-2-1 0,-1-1 0,-1 0 0,0 0 0,-1-1 0,-24 28 0,-51 43 0,51-55 0,-60 74 0,81-89 0,-1-2 0,-1 0 0,-1 0 0,0-2 0,-1-1 0,-22 14 0,-132 71 0,103-62 0,-471 226 0,276-163 0,216-86 0,0-3 0,-1-2 0,-83 6 0,-290-17 0,163-4 0,-260-36 0,-2-1 0,396 45 0,-108-5 0,231 3 0,0-1 0,0-1 0,0 1 0,0 0 0,-1-1 0,1 0 0,0 1 0,0-1 0,0-1 0,0 1 0,0 0 0,1-1 0,-1 1 0,0-1 0,1 0 0,-1 0 0,1 0 0,-1 0 0,1 0 0,-2-4 0,3 4 0,0-1 0,0 0 0,0 0 0,1 0 0,-1 0 0,1 0 0,0 0 0,0 0 0,0 0 0,0 0 0,1 0 0,-1 0 0,1 0 0,0 0 0,0 0 0,0 0 0,0 0 0,0 0 0,0 1 0,1-1 0,2-2 0,13-21 0,1 0 0,1 2 0,2 1 0,0 0 0,44-35 0,-29 26 0,39-45 0,-36 29 0,-10 12 0,51-50 0,-97 113 0,-38 43 0,-8-9 0,-63 65 0,111-111 0,0-1 0,0 0 0,-2-1 0,0-1 0,0-1 0,-1 0 0,0-1 0,-22 8 0,-19 4 0,-81 20 0,132-40 0,0 0 0,0 1 0,0 0 0,0 0 0,1 1 0,-1 0 0,-9 6 0,16-9 0,0 0 0,0 0 0,0 0 0,0 0 0,0 0 0,0 1 0,0-1 0,1 0 0,-1 0 0,0 1 0,1-1 0,-1 0 0,1 1 0,-1-1 0,1 1 0,0-1 0,-1 1 0,1 2 0,0-2 0,1 0 0,-1 1 0,1-1 0,0 0 0,0 1 0,0-1 0,0 0 0,0 0 0,0 0 0,1 0 0,-1 0 0,1 0 0,-1 0 0,1-1 0,2 3 0,12 11 0,2-1 0,-1-1 0,2-1 0,-1 0 0,2-1 0,-1-1 0,26 8 0,155 44 0,-113-39 0,184 76 0,-63-20 0,-174-68-682,45 7-1,-38-12-6143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8842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83920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11274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159046" y="7356453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CompSci-CS163-4/Lab11FileOutput/blob/main/src/FileTester.java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Classes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38460"/>
            <a:ext cx="11161154" cy="2371483"/>
          </a:xfrm>
        </p:spPr>
        <p:txBody>
          <a:bodyPr/>
          <a:lstStyle/>
          <a:p>
            <a:r>
              <a:rPr lang="en-US" sz="2400" dirty="0"/>
              <a:t>Is a grouping of related types, classes, interfaces, and </a:t>
            </a:r>
            <a:r>
              <a:rPr lang="en-US" sz="2400" dirty="0" err="1"/>
              <a:t>subpackage</a:t>
            </a:r>
            <a:endParaRPr lang="en-US" sz="2400" dirty="0"/>
          </a:p>
          <a:p>
            <a:r>
              <a:rPr lang="en-US" sz="2400" dirty="0"/>
              <a:t>Use “import” to add those packages to your program</a:t>
            </a:r>
          </a:p>
          <a:p>
            <a:r>
              <a:rPr lang="en-US" sz="2400" dirty="0" err="1"/>
              <a:t>java.lang</a:t>
            </a:r>
            <a:r>
              <a:rPr lang="en-US" sz="2400" dirty="0"/>
              <a:t> is automatically imported in all Java programs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java.io.File</a:t>
            </a:r>
            <a:r>
              <a:rPr lang="en-US" sz="2400" dirty="0"/>
              <a:t>; versus import java.io.*;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0AAB6-55CF-4B44-9C08-E345A901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2516"/>
            <a:ext cx="13620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4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38460"/>
            <a:ext cx="12140868" cy="2660793"/>
          </a:xfrm>
        </p:spPr>
        <p:txBody>
          <a:bodyPr/>
          <a:lstStyle/>
          <a:p>
            <a:r>
              <a:rPr lang="en-US" sz="2400" dirty="0"/>
              <a:t>a program whose job is to thoroughly test another program (or portion) via a series of input/output checks known as test cases</a:t>
            </a:r>
          </a:p>
          <a:p>
            <a:r>
              <a:rPr lang="en-US" sz="2400" dirty="0"/>
              <a:t>Example: FileTester.java </a:t>
            </a:r>
            <a:r>
              <a:rPr lang="en-US" sz="2400"/>
              <a:t>class available in </a:t>
            </a:r>
            <a:r>
              <a:rPr lang="en-US" sz="2400" dirty="0"/>
              <a:t>Lab 11!</a:t>
            </a:r>
          </a:p>
          <a:p>
            <a:r>
              <a:rPr lang="en-US" sz="2400" dirty="0">
                <a:hlinkClick r:id="rId2"/>
              </a:rPr>
              <a:t>https://github.com/CSU-CompSci-CS163-4/Lab11FileOutput/blob/main/src/FileTester.java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755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977157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17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11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18 (zyBooks)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12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19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lang="en-US" sz="2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9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950101" y="3505200"/>
            <a:ext cx="184858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https://theartofliving.com/growth-mindset-quotes/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Picture 2" descr="Time Quotes Albert Einstein">
            <a:extLst>
              <a:ext uri="{FF2B5EF4-FFF2-40B4-BE49-F238E27FC236}">
                <a16:creationId xmlns:a16="http://schemas.microsoft.com/office/drawing/2014/main" id="{56004AA4-ADC7-47C2-A641-282FB8A9D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400" y="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33720F-4B76-430B-AB26-69D7FE91CB57}"/>
              </a:ext>
            </a:extLst>
          </p:cNvPr>
          <p:cNvSpPr txBox="1"/>
          <p:nvPr/>
        </p:nvSpPr>
        <p:spPr>
          <a:xfrm flipH="1">
            <a:off x="9987253" y="3663647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9E16E6-A1F0-4ED2-AF4E-30E3C3A2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119755"/>
              </p:ext>
            </p:extLst>
          </p:nvPr>
        </p:nvGraphicFramePr>
        <p:xfrm>
          <a:off x="9998308" y="4163827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3 PM - 5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Sunday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75" y="154145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4890981" cy="3781613"/>
          </a:xfrm>
        </p:spPr>
        <p:txBody>
          <a:bodyPr/>
          <a:lstStyle/>
          <a:p>
            <a:r>
              <a:rPr lang="en-US" sz="2400" dirty="0"/>
              <a:t>Analyze the class Cake presented and write all concepts and ideas you can remember regarding what is a class and how we can define and use it.</a:t>
            </a:r>
          </a:p>
          <a:p>
            <a:r>
              <a:rPr lang="en-US" sz="2400" dirty="0"/>
              <a:t>Make a comment line by line.</a:t>
            </a:r>
          </a:p>
          <a:p>
            <a:pPr marL="699614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30565-9E8F-1349-833D-D81F25510834}"/>
              </a:ext>
            </a:extLst>
          </p:cNvPr>
          <p:cNvSpPr txBox="1"/>
          <p:nvPr/>
        </p:nvSpPr>
        <p:spPr>
          <a:xfrm>
            <a:off x="6716486" y="29750"/>
            <a:ext cx="6837549" cy="729430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Cake(){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this(“”, 0);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(name);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23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90" y="154145"/>
            <a:ext cx="12561453" cy="1015663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590" y="1169808"/>
            <a:ext cx="7910444" cy="5956759"/>
          </a:xfrm>
        </p:spPr>
        <p:txBody>
          <a:bodyPr/>
          <a:lstStyle/>
          <a:p>
            <a:r>
              <a:rPr lang="en-US" dirty="0"/>
              <a:t>Classes are:</a:t>
            </a:r>
          </a:p>
          <a:p>
            <a:pPr lvl="1"/>
            <a:r>
              <a:rPr lang="en-US" sz="1800" dirty="0"/>
              <a:t>Recipes</a:t>
            </a:r>
          </a:p>
          <a:p>
            <a:pPr lvl="1"/>
            <a:r>
              <a:rPr lang="en-US" sz="1800" dirty="0"/>
              <a:t>Types (ways to create them)</a:t>
            </a:r>
          </a:p>
          <a:p>
            <a:pPr lvl="1"/>
            <a:r>
              <a:rPr lang="en-US" sz="1800" dirty="0"/>
              <a:t>Objects</a:t>
            </a:r>
          </a:p>
          <a:p>
            <a:pPr lvl="1"/>
            <a:r>
              <a:rPr lang="en-US" sz="1800" dirty="0"/>
              <a:t>Foundation of Object Oriented Programming</a:t>
            </a:r>
          </a:p>
          <a:p>
            <a:r>
              <a:rPr lang="en-US" dirty="0"/>
              <a:t>Classes have:</a:t>
            </a:r>
          </a:p>
          <a:p>
            <a:pPr lvl="1"/>
            <a:r>
              <a:rPr lang="en-US" sz="1800" dirty="0"/>
              <a:t>variables</a:t>
            </a:r>
          </a:p>
          <a:p>
            <a:pPr lvl="1"/>
            <a:r>
              <a:rPr lang="en-US" sz="1800" dirty="0"/>
              <a:t>methods</a:t>
            </a:r>
          </a:p>
          <a:p>
            <a:pPr lvl="1"/>
            <a:r>
              <a:rPr lang="en-US" sz="1800" dirty="0"/>
              <a:t>constructors</a:t>
            </a:r>
          </a:p>
          <a:p>
            <a:r>
              <a:rPr lang="en-US" dirty="0"/>
              <a:t>Variables and Methods have:</a:t>
            </a:r>
          </a:p>
          <a:p>
            <a:pPr lvl="1"/>
            <a:r>
              <a:rPr lang="en-US" sz="1800" dirty="0"/>
              <a:t>scope </a:t>
            </a:r>
          </a:p>
          <a:p>
            <a:pPr lvl="2"/>
            <a:r>
              <a:rPr lang="en-US" sz="1800" dirty="0"/>
              <a:t>Who can access them</a:t>
            </a:r>
          </a:p>
          <a:p>
            <a:pPr lvl="1"/>
            <a:r>
              <a:rPr lang="en-US" sz="1800" dirty="0"/>
              <a:t>Memory Type</a:t>
            </a:r>
          </a:p>
          <a:p>
            <a:pPr lvl="2"/>
            <a:r>
              <a:rPr lang="en-US" sz="1800" dirty="0"/>
              <a:t>static or instance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5CE9C-C39F-4266-B08E-4FC866EEAFBC}"/>
              </a:ext>
            </a:extLst>
          </p:cNvPr>
          <p:cNvSpPr txBox="1"/>
          <p:nvPr/>
        </p:nvSpPr>
        <p:spPr>
          <a:xfrm>
            <a:off x="6908800" y="36783"/>
            <a:ext cx="6837549" cy="729430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Cake(){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this(“”, 0);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(name);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76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846"/>
            <a:ext cx="12561453" cy="1015663"/>
          </a:xfrm>
        </p:spPr>
        <p:txBody>
          <a:bodyPr/>
          <a:lstStyle/>
          <a:p>
            <a:r>
              <a:rPr lang="en-US" dirty="0"/>
              <a:t>Static x Instance 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19" y="1018202"/>
            <a:ext cx="6164610" cy="6312885"/>
          </a:xfrm>
        </p:spPr>
        <p:txBody>
          <a:bodyPr/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/>
              <a:t>Belongs to the class</a:t>
            </a:r>
          </a:p>
          <a:p>
            <a:pPr lvl="1"/>
            <a:r>
              <a:rPr lang="en-US" dirty="0"/>
              <a:t>How do you access a public static variable outside of the class?</a:t>
            </a:r>
          </a:p>
          <a:p>
            <a:pPr lvl="2"/>
            <a:r>
              <a:rPr lang="en-US" dirty="0" err="1"/>
              <a:t>NameClass.nameStaticVariable</a:t>
            </a:r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 err="1"/>
              <a:t>Cake.IS_GOOD</a:t>
            </a:r>
            <a:endParaRPr lang="en-US" dirty="0"/>
          </a:p>
          <a:p>
            <a:r>
              <a:rPr lang="en-US" dirty="0"/>
              <a:t>Instance</a:t>
            </a:r>
          </a:p>
          <a:p>
            <a:pPr lvl="1"/>
            <a:r>
              <a:rPr lang="en-US" dirty="0"/>
              <a:t>Belongs to the object</a:t>
            </a:r>
          </a:p>
          <a:p>
            <a:pPr lvl="1"/>
            <a:r>
              <a:rPr lang="en-US" dirty="0"/>
              <a:t>How do you access a private instance variable?</a:t>
            </a:r>
          </a:p>
          <a:p>
            <a:pPr lvl="2"/>
            <a:r>
              <a:rPr lang="en-US" dirty="0"/>
              <a:t>You will need to have a get method for each variable that you want to have access from other class</a:t>
            </a:r>
          </a:p>
          <a:p>
            <a:pPr lvl="2"/>
            <a:r>
              <a:rPr lang="en-US" dirty="0" err="1"/>
              <a:t>nameObject.getNameVariable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Cake cake1 = new Cake(“chocolate”, 3.50);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(cake1.getName());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40B67-1CA5-4F37-9FD6-8058A256357E}"/>
              </a:ext>
            </a:extLst>
          </p:cNvPr>
          <p:cNvSpPr txBox="1"/>
          <p:nvPr/>
        </p:nvSpPr>
        <p:spPr>
          <a:xfrm>
            <a:off x="7581739" y="36783"/>
            <a:ext cx="6164610" cy="729430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Cake(){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this(“”, 0);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(name);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782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47" y="143259"/>
            <a:ext cx="12561453" cy="1015663"/>
          </a:xfrm>
        </p:spPr>
        <p:txBody>
          <a:bodyPr/>
          <a:lstStyle/>
          <a:p>
            <a:r>
              <a:rPr lang="en-US" dirty="0"/>
              <a:t>Checking your Understanding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903" y="1158922"/>
            <a:ext cx="5486975" cy="3756156"/>
          </a:xfrm>
        </p:spPr>
        <p:txBody>
          <a:bodyPr/>
          <a:lstStyle/>
          <a:p>
            <a:r>
              <a:rPr lang="en-US" dirty="0"/>
              <a:t>Identify:</a:t>
            </a:r>
          </a:p>
          <a:p>
            <a:pPr lvl="1"/>
            <a:r>
              <a:rPr lang="en-US" sz="1800" dirty="0"/>
              <a:t>Class variables (scope and type)</a:t>
            </a:r>
          </a:p>
          <a:p>
            <a:pPr lvl="1"/>
            <a:r>
              <a:rPr lang="en-US" sz="1800" dirty="0"/>
              <a:t>Instance variables (scope and type)</a:t>
            </a:r>
          </a:p>
          <a:p>
            <a:r>
              <a:rPr lang="en-US" dirty="0"/>
              <a:t>What is the purpose of the class variable in this example?</a:t>
            </a:r>
          </a:p>
          <a:p>
            <a:r>
              <a:rPr lang="en-US" dirty="0"/>
              <a:t>How can we access the class variable from another class?</a:t>
            </a:r>
          </a:p>
          <a:p>
            <a:r>
              <a:rPr lang="en-US" dirty="0"/>
              <a:t>How can we access the instance variable from another class?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78577-C507-B448-9A94-C13AB472D32E}"/>
              </a:ext>
            </a:extLst>
          </p:cNvPr>
          <p:cNvSpPr txBox="1"/>
          <p:nvPr/>
        </p:nvSpPr>
        <p:spPr>
          <a:xfrm>
            <a:off x="6400800" y="1158922"/>
            <a:ext cx="7180788" cy="59093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Store { 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101;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private String name;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private String type;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private int id;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public Store(String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storeName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storeType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name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storeName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type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storeType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id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++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public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id;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032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8C1B-DC3E-E841-B6A5-63177E30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20" y="113461"/>
            <a:ext cx="12561453" cy="1015663"/>
          </a:xfrm>
        </p:spPr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DFB7D-D77B-AE41-A1C6-ED4C90C27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221" y="1290432"/>
            <a:ext cx="6687125" cy="2347374"/>
          </a:xfrm>
        </p:spPr>
        <p:txBody>
          <a:bodyPr/>
          <a:lstStyle/>
          <a:p>
            <a:r>
              <a:rPr lang="en-US" dirty="0"/>
              <a:t>instance methods</a:t>
            </a:r>
          </a:p>
          <a:p>
            <a:pPr lvl="1"/>
            <a:r>
              <a:rPr lang="en-US" dirty="0"/>
              <a:t>Methods that need class level information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Box bx = new Box(10, 10, 10);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bx.getVolume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dirty="0"/>
              <a:t>Uses the Box’s width, height, length</a:t>
            </a:r>
          </a:p>
          <a:p>
            <a:pPr lvl="2"/>
            <a:r>
              <a:rPr lang="en-US" dirty="0"/>
              <a:t>is called on the constructed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DC2C5-FABF-AF4B-A76F-146A1F441CF0}"/>
              </a:ext>
            </a:extLst>
          </p:cNvPr>
          <p:cNvSpPr txBox="1"/>
          <p:nvPr/>
        </p:nvSpPr>
        <p:spPr>
          <a:xfrm>
            <a:off x="6456998" y="1129124"/>
            <a:ext cx="7360602" cy="535531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Box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private int width;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	private int height;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private int length;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getVolume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return width * height * length;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	}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Box(int width, int height, int length)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this.width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width;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this.height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height;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this.length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length;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calcVolume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(int w, int h, int l)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return w * h * l;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D54C574-F1C4-224F-8D72-1D0CE315659A}"/>
              </a:ext>
            </a:extLst>
          </p:cNvPr>
          <p:cNvSpPr txBox="1">
            <a:spLocks/>
          </p:cNvSpPr>
          <p:nvPr/>
        </p:nvSpPr>
        <p:spPr>
          <a:xfrm>
            <a:off x="22106" y="3799114"/>
            <a:ext cx="6687125" cy="338765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static method</a:t>
            </a:r>
          </a:p>
          <a:p>
            <a:pPr lvl="1"/>
            <a:r>
              <a:rPr lang="en-US" dirty="0"/>
              <a:t>Methods that “self contained”</a:t>
            </a:r>
          </a:p>
          <a:p>
            <a:pPr lvl="1"/>
            <a:r>
              <a:rPr lang="en-US" dirty="0"/>
              <a:t>Matches the </a:t>
            </a:r>
            <a:r>
              <a:rPr lang="en-US" i="1" dirty="0"/>
              <a:t>concept</a:t>
            </a:r>
            <a:r>
              <a:rPr lang="en-US" dirty="0"/>
              <a:t> of a class, but not unique to object</a:t>
            </a:r>
          </a:p>
          <a:p>
            <a:pPr lvl="1"/>
            <a:r>
              <a:rPr lang="en-US" b="1" dirty="0" err="1"/>
              <a:t>Box.calcVolume</a:t>
            </a:r>
            <a:r>
              <a:rPr lang="en-US" b="1" dirty="0"/>
              <a:t>(10, 10, 10);</a:t>
            </a:r>
          </a:p>
          <a:p>
            <a:pPr lvl="2"/>
            <a:r>
              <a:rPr lang="en-US" dirty="0"/>
              <a:t>one-time use</a:t>
            </a:r>
          </a:p>
          <a:p>
            <a:pPr lvl="2"/>
            <a:r>
              <a:rPr lang="en-US" dirty="0"/>
              <a:t>Just does ‘one thing’ and done</a:t>
            </a:r>
          </a:p>
          <a:p>
            <a:pPr lvl="1"/>
            <a:r>
              <a:rPr lang="en-US" dirty="0"/>
              <a:t>static may not call instance methods without building an object</a:t>
            </a:r>
          </a:p>
          <a:p>
            <a:pPr lvl="2"/>
            <a:r>
              <a:rPr lang="en-US" dirty="0"/>
              <a:t>but instance can call static! 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DB37B83-B729-414D-BB64-25ADD03C6C95}"/>
              </a:ext>
            </a:extLst>
          </p:cNvPr>
          <p:cNvSpPr/>
          <p:nvPr/>
        </p:nvSpPr>
        <p:spPr>
          <a:xfrm>
            <a:off x="5400298" y="5258164"/>
            <a:ext cx="1210962" cy="469557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3D6DE1E-C72D-FC4D-AD95-9E372E55E0AA}"/>
              </a:ext>
            </a:extLst>
          </p:cNvPr>
          <p:cNvSpPr/>
          <p:nvPr/>
        </p:nvSpPr>
        <p:spPr>
          <a:xfrm>
            <a:off x="4857781" y="2464119"/>
            <a:ext cx="1210962" cy="469557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4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89" y="104093"/>
            <a:ext cx="12561453" cy="1015663"/>
          </a:xfrm>
        </p:spPr>
        <p:txBody>
          <a:bodyPr/>
          <a:lstStyle/>
          <a:p>
            <a:r>
              <a:rPr lang="en-US" dirty="0"/>
              <a:t>Overloaded Constructors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119756"/>
            <a:ext cx="5486975" cy="6212213"/>
          </a:xfrm>
        </p:spPr>
        <p:txBody>
          <a:bodyPr/>
          <a:lstStyle/>
          <a:p>
            <a:r>
              <a:rPr lang="en-US" dirty="0"/>
              <a:t>Just like methods</a:t>
            </a:r>
          </a:p>
          <a:p>
            <a:pPr lvl="1"/>
            <a:r>
              <a:rPr lang="en-US" sz="1800" dirty="0"/>
              <a:t>Constructors can be overloaded. </a:t>
            </a:r>
          </a:p>
          <a:p>
            <a:r>
              <a:rPr lang="en-US" dirty="0"/>
              <a:t>Standard practice</a:t>
            </a:r>
          </a:p>
          <a:p>
            <a:pPr lvl="1"/>
            <a:r>
              <a:rPr lang="en-US" sz="1800" dirty="0"/>
              <a:t>call the most specific constructor with default values</a:t>
            </a:r>
          </a:p>
          <a:p>
            <a:pPr lvl="1"/>
            <a:r>
              <a:rPr lang="en-US" sz="1800" dirty="0"/>
              <a:t>this() (notice parents) is used to call the constructor.</a:t>
            </a:r>
          </a:p>
          <a:p>
            <a:pPr lvl="1"/>
            <a:r>
              <a:rPr lang="en-US" sz="1800" dirty="0"/>
              <a:t>must be </a:t>
            </a:r>
            <a:r>
              <a:rPr lang="en-US" sz="1800" b="1" dirty="0"/>
              <a:t>first line</a:t>
            </a:r>
            <a:r>
              <a:rPr lang="en-US" sz="1800" dirty="0"/>
              <a:t> in the constructor. </a:t>
            </a:r>
          </a:p>
          <a:p>
            <a:pPr lvl="1"/>
            <a:r>
              <a:rPr lang="en-US" sz="1800" dirty="0"/>
              <a:t>Keep it DRY!</a:t>
            </a:r>
          </a:p>
          <a:p>
            <a:r>
              <a:rPr lang="en-US" dirty="0"/>
              <a:t>When you write a constructor with parameters, the default one is not supported anymore!</a:t>
            </a:r>
          </a:p>
          <a:p>
            <a:pPr lvl="1"/>
            <a:r>
              <a:rPr lang="en-US" sz="1800" dirty="0"/>
              <a:t>Box b1 = new Box(); --- Error!</a:t>
            </a:r>
          </a:p>
          <a:p>
            <a:r>
              <a:rPr lang="en-US" dirty="0"/>
              <a:t>Really ask yourself</a:t>
            </a:r>
          </a:p>
          <a:p>
            <a:pPr lvl="1"/>
            <a:r>
              <a:rPr lang="en-US" sz="1800" dirty="0"/>
              <a:t>What do you need</a:t>
            </a:r>
          </a:p>
          <a:p>
            <a:pPr lvl="1"/>
            <a:r>
              <a:rPr lang="en-US" sz="1800" dirty="0"/>
              <a:t>Where do you get it!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78577-C507-B448-9A94-C13AB472D32E}"/>
              </a:ext>
            </a:extLst>
          </p:cNvPr>
          <p:cNvSpPr txBox="1"/>
          <p:nvPr/>
        </p:nvSpPr>
        <p:spPr>
          <a:xfrm>
            <a:off x="6672943" y="1776683"/>
            <a:ext cx="6908645" cy="480131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Box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… */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Box(int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cubeSize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// A one parameter constructor that sends default 	// values to the largest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this(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cubeSize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cubeSize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cubeSize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Box(int width, int height, int length)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this.width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width;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this.height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height;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this.length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length;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main(String[]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Box rec = new Box(10, 20, 10);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Box cube = new Box(10);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034581-2088-48CB-B05C-0CDD05B94136}"/>
                  </a:ext>
                </a:extLst>
              </p14:cNvPr>
              <p14:cNvContentPartPr/>
              <p14:nvPr/>
            </p14:nvContentPartPr>
            <p14:xfrm>
              <a:off x="8555800" y="3536851"/>
              <a:ext cx="3323880" cy="1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034581-2088-48CB-B05C-0CDD05B941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6800" y="3527642"/>
                <a:ext cx="3341520" cy="33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D7F7F9-8B58-453C-A6FD-416D34544E16}"/>
                  </a:ext>
                </a:extLst>
              </p14:cNvPr>
              <p14:cNvContentPartPr/>
              <p14:nvPr/>
            </p14:nvContentPartPr>
            <p14:xfrm>
              <a:off x="11983714" y="3536851"/>
              <a:ext cx="1533600" cy="1193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D7F7F9-8B58-453C-A6FD-416D34544E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74714" y="3527851"/>
                <a:ext cx="1551240" cy="12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446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Understanding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38460"/>
            <a:ext cx="5486975" cy="1023422"/>
          </a:xfrm>
        </p:spPr>
        <p:txBody>
          <a:bodyPr/>
          <a:lstStyle/>
          <a:p>
            <a:r>
              <a:rPr lang="en-US" sz="2400" dirty="0"/>
              <a:t>Rewrite the class Pet to have its constructors properly overloaded.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78577-C507-B448-9A94-C13AB472D32E}"/>
              </a:ext>
            </a:extLst>
          </p:cNvPr>
          <p:cNvSpPr txBox="1"/>
          <p:nvPr/>
        </p:nvSpPr>
        <p:spPr>
          <a:xfrm>
            <a:off x="7239000" y="1776683"/>
            <a:ext cx="6342588" cy="50783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Pet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private String name;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private int age;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public Pet()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name = "Unnamed";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age = -1;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public Pet(String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yearsOld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name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age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yearsOld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public 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name + ", " + age;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91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A51EB2-5938-4503-962D-4191728186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ABAC91-C1EB-481F-B60B-A09C54856BBA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92c41bee-f0ee-4aa6-9399-a35fbb883510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e06ed288-fd75-4b50-bbed-f5a5df88c31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5D18CAB-B00B-469B-942C-798A83C49E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740</TotalTime>
  <Words>1403</Words>
  <Application>Microsoft Office PowerPoint</Application>
  <PresentationFormat>Custom</PresentationFormat>
  <Paragraphs>258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Review</vt:lpstr>
      <vt:lpstr>Static x Instance Variables</vt:lpstr>
      <vt:lpstr>Checking your Understanding (Part 1)</vt:lpstr>
      <vt:lpstr>Static Methods</vt:lpstr>
      <vt:lpstr>Overloaded Constructors</vt:lpstr>
      <vt:lpstr>Checking your Understanding (Part 2)</vt:lpstr>
      <vt:lpstr>Packages</vt:lpstr>
      <vt:lpstr>Unit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11</cp:revision>
  <dcterms:created xsi:type="dcterms:W3CDTF">2020-04-15T02:27:17Z</dcterms:created>
  <dcterms:modified xsi:type="dcterms:W3CDTF">2024-03-06T15:36:25Z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