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70" r:id="rId6"/>
    <p:sldId id="281" r:id="rId7"/>
    <p:sldId id="261" r:id="rId8"/>
    <p:sldId id="277" r:id="rId9"/>
    <p:sldId id="289" r:id="rId10"/>
    <p:sldId id="290" r:id="rId11"/>
    <p:sldId id="291" r:id="rId12"/>
    <p:sldId id="292" r:id="rId13"/>
    <p:sldId id="294" r:id="rId14"/>
    <p:sldId id="295" r:id="rId15"/>
    <p:sldId id="296" r:id="rId16"/>
    <p:sldId id="297" r:id="rId17"/>
    <p:sldId id="276" r:id="rId18"/>
    <p:sldId id="288" r:id="rId19"/>
    <p:sldId id="286" r:id="rId20"/>
    <p:sldId id="282" r:id="rId21"/>
    <p:sldId id="259" r:id="rId22"/>
    <p:sldId id="298" r:id="rId23"/>
    <p:sldId id="299" r:id="rId24"/>
    <p:sldId id="300" r:id="rId25"/>
    <p:sldId id="301" r:id="rId26"/>
    <p:sldId id="285" r:id="rId27"/>
    <p:sldId id="267" r:id="rId28"/>
    <p:sldId id="287" r:id="rId29"/>
    <p:sldId id="258" r:id="rId30"/>
    <p:sldId id="273" r:id="rId31"/>
    <p:sldId id="262" r:id="rId32"/>
    <p:sldId id="263" r:id="rId33"/>
    <p:sldId id="264" r:id="rId34"/>
    <p:sldId id="265" r:id="rId35"/>
    <p:sldId id="274" r:id="rId36"/>
    <p:sldId id="275" r:id="rId3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3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248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5BF15D97-989D-4BFA-BBD8-7CF46831C67E}"/>
  </pc:docChgLst>
  <pc:docChgLst>
    <pc:chgData name="Marcia Moraes" userId="c9c67e8a-58e2-4733-9a1c-5d44fec4775b" providerId="ADAL" clId="{F3F7A957-9658-42A4-B108-49616D16FA47}"/>
    <pc:docChg chg="undo custSel addSld delSld modSld modMainMaster">
      <pc:chgData name="Marcia Moraes" userId="c9c67e8a-58e2-4733-9a1c-5d44fec4775b" providerId="ADAL" clId="{F3F7A957-9658-42A4-B108-49616D16FA47}" dt="2023-08-09T19:41:16.943" v="1145" actId="2696"/>
      <pc:docMkLst>
        <pc:docMk/>
      </pc:docMkLst>
      <pc:sldChg chg="modSp modTransition modAnim">
        <pc:chgData name="Marcia Moraes" userId="c9c67e8a-58e2-4733-9a1c-5d44fec4775b" providerId="ADAL" clId="{F3F7A957-9658-42A4-B108-49616D16FA47}" dt="2023-08-09T17:42:44.518" v="126" actId="20577"/>
        <pc:sldMkLst>
          <pc:docMk/>
          <pc:sldMk cId="2320491416" sldId="261"/>
        </pc:sldMkLst>
        <pc:spChg chg="mod">
          <ac:chgData name="Marcia Moraes" userId="c9c67e8a-58e2-4733-9a1c-5d44fec4775b" providerId="ADAL" clId="{F3F7A957-9658-42A4-B108-49616D16FA47}" dt="2023-08-09T17:42:44.518" v="126" actId="20577"/>
          <ac:spMkLst>
            <pc:docMk/>
            <pc:sldMk cId="2320491416" sldId="261"/>
            <ac:spMk id="14" creationId="{A7451BEE-942F-854E-9877-4312FB858FF9}"/>
          </ac:spMkLst>
        </pc:spChg>
      </pc:sldChg>
      <pc:sldChg chg="del">
        <pc:chgData name="Marcia Moraes" userId="c9c67e8a-58e2-4733-9a1c-5d44fec4775b" providerId="ADAL" clId="{F3F7A957-9658-42A4-B108-49616D16FA47}" dt="2023-08-09T19:41:16.943" v="1145" actId="2696"/>
        <pc:sldMkLst>
          <pc:docMk/>
          <pc:sldMk cId="547128411" sldId="269"/>
        </pc:sldMkLst>
      </pc:sldChg>
      <pc:sldChg chg="del">
        <pc:chgData name="Marcia Moraes" userId="c9c67e8a-58e2-4733-9a1c-5d44fec4775b" providerId="ADAL" clId="{F3F7A957-9658-42A4-B108-49616D16FA47}" dt="2023-08-09T17:26:00.076" v="1" actId="2696"/>
        <pc:sldMkLst>
          <pc:docMk/>
          <pc:sldMk cId="3925964623" sldId="272"/>
        </pc:sldMkLst>
      </pc:sldChg>
      <pc:sldChg chg="del">
        <pc:chgData name="Marcia Moraes" userId="c9c67e8a-58e2-4733-9a1c-5d44fec4775b" providerId="ADAL" clId="{F3F7A957-9658-42A4-B108-49616D16FA47}" dt="2023-08-09T18:06:05.922" v="742" actId="2696"/>
        <pc:sldMkLst>
          <pc:docMk/>
          <pc:sldMk cId="303441182" sldId="278"/>
        </pc:sldMkLst>
      </pc:sldChg>
      <pc:sldChg chg="del">
        <pc:chgData name="Marcia Moraes" userId="c9c67e8a-58e2-4733-9a1c-5d44fec4775b" providerId="ADAL" clId="{F3F7A957-9658-42A4-B108-49616D16FA47}" dt="2023-08-09T18:06:41.817" v="743" actId="2696"/>
        <pc:sldMkLst>
          <pc:docMk/>
          <pc:sldMk cId="1330734731" sldId="279"/>
        </pc:sldMkLst>
      </pc:sldChg>
      <pc:sldChg chg="del">
        <pc:chgData name="Marcia Moraes" userId="c9c67e8a-58e2-4733-9a1c-5d44fec4775b" providerId="ADAL" clId="{F3F7A957-9658-42A4-B108-49616D16FA47}" dt="2023-08-09T18:06:46.392" v="744" actId="2696"/>
        <pc:sldMkLst>
          <pc:docMk/>
          <pc:sldMk cId="1860800910" sldId="280"/>
        </pc:sldMkLst>
      </pc:sldChg>
      <pc:sldChg chg="modSp">
        <pc:chgData name="Marcia Moraes" userId="c9c67e8a-58e2-4733-9a1c-5d44fec4775b" providerId="ADAL" clId="{F3F7A957-9658-42A4-B108-49616D16FA47}" dt="2023-08-09T17:27:27.845" v="39" actId="20577"/>
        <pc:sldMkLst>
          <pc:docMk/>
          <pc:sldMk cId="2036011319" sldId="281"/>
        </pc:sldMkLst>
        <pc:spChg chg="mod">
          <ac:chgData name="Marcia Moraes" userId="c9c67e8a-58e2-4733-9a1c-5d44fec4775b" providerId="ADAL" clId="{F3F7A957-9658-42A4-B108-49616D16FA47}" dt="2023-08-09T17:27:27.845" v="39" actId="20577"/>
          <ac:spMkLst>
            <pc:docMk/>
            <pc:sldMk cId="2036011319" sldId="281"/>
            <ac:spMk id="3" creationId="{B28E42E1-569F-B347-A47A-1501D7874CF8}"/>
          </ac:spMkLst>
        </pc:spChg>
      </pc:sldChg>
      <pc:sldChg chg="modSp del">
        <pc:chgData name="Marcia Moraes" userId="c9c67e8a-58e2-4733-9a1c-5d44fec4775b" providerId="ADAL" clId="{F3F7A957-9658-42A4-B108-49616D16FA47}" dt="2023-08-09T18:14:17.165" v="877" actId="2696"/>
        <pc:sldMkLst>
          <pc:docMk/>
          <pc:sldMk cId="3185395107" sldId="283"/>
        </pc:sldMkLst>
        <pc:spChg chg="mod">
          <ac:chgData name="Marcia Moraes" userId="c9c67e8a-58e2-4733-9a1c-5d44fec4775b" providerId="ADAL" clId="{F3F7A957-9658-42A4-B108-49616D16FA47}" dt="2023-08-09T18:11:23.852" v="800" actId="255"/>
          <ac:spMkLst>
            <pc:docMk/>
            <pc:sldMk cId="3185395107" sldId="283"/>
            <ac:spMk id="3" creationId="{4E01B2DD-9E2F-4A9D-AE4D-7F76B947944D}"/>
          </ac:spMkLst>
        </pc:spChg>
        <pc:spChg chg="mod">
          <ac:chgData name="Marcia Moraes" userId="c9c67e8a-58e2-4733-9a1c-5d44fec4775b" providerId="ADAL" clId="{F3F7A957-9658-42A4-B108-49616D16FA47}" dt="2023-08-09T18:08:25.729" v="756"/>
          <ac:spMkLst>
            <pc:docMk/>
            <pc:sldMk cId="3185395107" sldId="283"/>
            <ac:spMk id="5" creationId="{A6E8A5B6-E068-488F-90FF-8825CA4202CC}"/>
          </ac:spMkLst>
        </pc:spChg>
      </pc:sldChg>
      <pc:sldChg chg="modSp del">
        <pc:chgData name="Marcia Moraes" userId="c9c67e8a-58e2-4733-9a1c-5d44fec4775b" providerId="ADAL" clId="{F3F7A957-9658-42A4-B108-49616D16FA47}" dt="2023-08-09T18:20:36.210" v="1059" actId="2696"/>
        <pc:sldMkLst>
          <pc:docMk/>
          <pc:sldMk cId="347644950" sldId="284"/>
        </pc:sldMkLst>
        <pc:spChg chg="mod">
          <ac:chgData name="Marcia Moraes" userId="c9c67e8a-58e2-4733-9a1c-5d44fec4775b" providerId="ADAL" clId="{F3F7A957-9658-42A4-B108-49616D16FA47}" dt="2023-08-09T18:13:10.585" v="875" actId="20577"/>
          <ac:spMkLst>
            <pc:docMk/>
            <pc:sldMk cId="347644950" sldId="284"/>
            <ac:spMk id="3" creationId="{14237AF4-3B21-4B2F-B753-133D4422F560}"/>
          </ac:spMkLst>
        </pc:spChg>
        <pc:spChg chg="mod">
          <ac:chgData name="Marcia Moraes" userId="c9c67e8a-58e2-4733-9a1c-5d44fec4775b" providerId="ADAL" clId="{F3F7A957-9658-42A4-B108-49616D16FA47}" dt="2023-08-09T18:11:34.051" v="801" actId="1076"/>
          <ac:spMkLst>
            <pc:docMk/>
            <pc:sldMk cId="347644950" sldId="284"/>
            <ac:spMk id="5" creationId="{31DD1620-25D5-4DDC-B58F-925127A96CE3}"/>
          </ac:spMkLst>
        </pc:spChg>
      </pc:sldChg>
      <pc:sldChg chg="modSp add">
        <pc:chgData name="Marcia Moraes" userId="c9c67e8a-58e2-4733-9a1c-5d44fec4775b" providerId="ADAL" clId="{F3F7A957-9658-42A4-B108-49616D16FA47}" dt="2023-08-09T17:29:46.882" v="82" actId="20577"/>
        <pc:sldMkLst>
          <pc:docMk/>
          <pc:sldMk cId="221253253" sldId="289"/>
        </pc:sldMkLst>
        <pc:spChg chg="mod">
          <ac:chgData name="Marcia Moraes" userId="c9c67e8a-58e2-4733-9a1c-5d44fec4775b" providerId="ADAL" clId="{F3F7A957-9658-42A4-B108-49616D16FA47}" dt="2023-08-09T17:29:46.882" v="82" actId="20577"/>
          <ac:spMkLst>
            <pc:docMk/>
            <pc:sldMk cId="221253253" sldId="289"/>
            <ac:spMk id="6" creationId="{3D9F4D3B-2C08-BE45-8FD4-7843D5BB5458}"/>
          </ac:spMkLst>
        </pc:spChg>
      </pc:sldChg>
      <pc:sldChg chg="modSp add">
        <pc:chgData name="Marcia Moraes" userId="c9c67e8a-58e2-4733-9a1c-5d44fec4775b" providerId="ADAL" clId="{F3F7A957-9658-42A4-B108-49616D16FA47}" dt="2023-08-09T17:36:53.631" v="88" actId="255"/>
        <pc:sldMkLst>
          <pc:docMk/>
          <pc:sldMk cId="3036052809" sldId="290"/>
        </pc:sldMkLst>
        <pc:spChg chg="mod">
          <ac:chgData name="Marcia Moraes" userId="c9c67e8a-58e2-4733-9a1c-5d44fec4775b" providerId="ADAL" clId="{F3F7A957-9658-42A4-B108-49616D16FA47}" dt="2023-08-09T17:36:53.631" v="88" actId="255"/>
          <ac:spMkLst>
            <pc:docMk/>
            <pc:sldMk cId="3036052809" sldId="290"/>
            <ac:spMk id="6" creationId="{3D9F4D3B-2C08-BE45-8FD4-7843D5BB5458}"/>
          </ac:spMkLst>
        </pc:spChg>
      </pc:sldChg>
      <pc:sldChg chg="add">
        <pc:chgData name="Marcia Moraes" userId="c9c67e8a-58e2-4733-9a1c-5d44fec4775b" providerId="ADAL" clId="{F3F7A957-9658-42A4-B108-49616D16FA47}" dt="2023-08-09T17:28:26.862" v="40"/>
        <pc:sldMkLst>
          <pc:docMk/>
          <pc:sldMk cId="1835642864" sldId="291"/>
        </pc:sldMkLst>
      </pc:sldChg>
      <pc:sldChg chg="modSp add">
        <pc:chgData name="Marcia Moraes" userId="c9c67e8a-58e2-4733-9a1c-5d44fec4775b" providerId="ADAL" clId="{F3F7A957-9658-42A4-B108-49616D16FA47}" dt="2023-08-09T17:50:06.195" v="248" actId="20577"/>
        <pc:sldMkLst>
          <pc:docMk/>
          <pc:sldMk cId="2072212623" sldId="292"/>
        </pc:sldMkLst>
        <pc:spChg chg="mod">
          <ac:chgData name="Marcia Moraes" userId="c9c67e8a-58e2-4733-9a1c-5d44fec4775b" providerId="ADAL" clId="{F3F7A957-9658-42A4-B108-49616D16FA47}" dt="2023-08-09T17:50:06.195" v="248" actId="20577"/>
          <ac:spMkLst>
            <pc:docMk/>
            <pc:sldMk cId="2072212623" sldId="292"/>
            <ac:spMk id="8" creationId="{F3A02482-C9E0-109F-6A71-EE864FA4BC1B}"/>
          </ac:spMkLst>
        </pc:spChg>
      </pc:sldChg>
      <pc:sldChg chg="modSp add del">
        <pc:chgData name="Marcia Moraes" userId="c9c67e8a-58e2-4733-9a1c-5d44fec4775b" providerId="ADAL" clId="{F3F7A957-9658-42A4-B108-49616D16FA47}" dt="2023-08-09T17:45:20.198" v="148" actId="2696"/>
        <pc:sldMkLst>
          <pc:docMk/>
          <pc:sldMk cId="2046050833" sldId="293"/>
        </pc:sldMkLst>
        <pc:spChg chg="mod">
          <ac:chgData name="Marcia Moraes" userId="c9c67e8a-58e2-4733-9a1c-5d44fec4775b" providerId="ADAL" clId="{F3F7A957-9658-42A4-B108-49616D16FA47}" dt="2023-08-09T17:44:19.319" v="127"/>
          <ac:spMkLst>
            <pc:docMk/>
            <pc:sldMk cId="2046050833" sldId="293"/>
            <ac:spMk id="3" creationId="{6FB7102A-01FE-6BF1-774C-5766F9C6B6E4}"/>
          </ac:spMkLst>
        </pc:spChg>
      </pc:sldChg>
      <pc:sldChg chg="modSp add">
        <pc:chgData name="Marcia Moraes" userId="c9c67e8a-58e2-4733-9a1c-5d44fec4775b" providerId="ADAL" clId="{F3F7A957-9658-42A4-B108-49616D16FA47}" dt="2023-08-09T17:50:29.895" v="263" actId="20577"/>
        <pc:sldMkLst>
          <pc:docMk/>
          <pc:sldMk cId="489213896" sldId="294"/>
        </pc:sldMkLst>
        <pc:spChg chg="mod">
          <ac:chgData name="Marcia Moraes" userId="c9c67e8a-58e2-4733-9a1c-5d44fec4775b" providerId="ADAL" clId="{F3F7A957-9658-42A4-B108-49616D16FA47}" dt="2023-08-09T17:50:29.895" v="263" actId="20577"/>
          <ac:spMkLst>
            <pc:docMk/>
            <pc:sldMk cId="489213896" sldId="294"/>
            <ac:spMk id="2" creationId="{E01C18BB-3AD0-4AC6-6CD0-74BE9750A60E}"/>
          </ac:spMkLst>
        </pc:spChg>
      </pc:sldChg>
      <pc:sldChg chg="modSp add">
        <pc:chgData name="Marcia Moraes" userId="c9c67e8a-58e2-4733-9a1c-5d44fec4775b" providerId="ADAL" clId="{F3F7A957-9658-42A4-B108-49616D16FA47}" dt="2023-08-09T17:53:15.211" v="284" actId="207"/>
        <pc:sldMkLst>
          <pc:docMk/>
          <pc:sldMk cId="2379125192" sldId="295"/>
        </pc:sldMkLst>
        <pc:spChg chg="mod">
          <ac:chgData name="Marcia Moraes" userId="c9c67e8a-58e2-4733-9a1c-5d44fec4775b" providerId="ADAL" clId="{F3F7A957-9658-42A4-B108-49616D16FA47}" dt="2023-08-09T17:53:15.211" v="284" actId="207"/>
          <ac:spMkLst>
            <pc:docMk/>
            <pc:sldMk cId="2379125192" sldId="295"/>
            <ac:spMk id="2" creationId="{E01C18BB-3AD0-4AC6-6CD0-74BE9750A60E}"/>
          </ac:spMkLst>
        </pc:spChg>
        <pc:spChg chg="mod">
          <ac:chgData name="Marcia Moraes" userId="c9c67e8a-58e2-4733-9a1c-5d44fec4775b" providerId="ADAL" clId="{F3F7A957-9658-42A4-B108-49616D16FA47}" dt="2023-08-09T17:52:04.916" v="275" actId="255"/>
          <ac:spMkLst>
            <pc:docMk/>
            <pc:sldMk cId="2379125192" sldId="295"/>
            <ac:spMk id="3" creationId="{DC6E868F-F9B1-82B6-B8D5-719722FC1130}"/>
          </ac:spMkLst>
        </pc:spChg>
        <pc:spChg chg="mod">
          <ac:chgData name="Marcia Moraes" userId="c9c67e8a-58e2-4733-9a1c-5d44fec4775b" providerId="ADAL" clId="{F3F7A957-9658-42A4-B108-49616D16FA47}" dt="2023-08-09T17:52:11.710" v="276" actId="255"/>
          <ac:spMkLst>
            <pc:docMk/>
            <pc:sldMk cId="2379125192" sldId="295"/>
            <ac:spMk id="10" creationId="{F78659C8-ECEB-8258-59C8-F28D1E9A02C4}"/>
          </ac:spMkLst>
        </pc:spChg>
        <pc:spChg chg="mod">
          <ac:chgData name="Marcia Moraes" userId="c9c67e8a-58e2-4733-9a1c-5d44fec4775b" providerId="ADAL" clId="{F3F7A957-9658-42A4-B108-49616D16FA47}" dt="2023-08-09T17:51:49.503" v="274" actId="1076"/>
          <ac:spMkLst>
            <pc:docMk/>
            <pc:sldMk cId="2379125192" sldId="295"/>
            <ac:spMk id="13" creationId="{C58B5CAE-57C1-3960-9B21-0D84F1AC8779}"/>
          </ac:spMkLst>
        </pc:spChg>
        <pc:spChg chg="mod">
          <ac:chgData name="Marcia Moraes" userId="c9c67e8a-58e2-4733-9a1c-5d44fec4775b" providerId="ADAL" clId="{F3F7A957-9658-42A4-B108-49616D16FA47}" dt="2023-08-09T17:52:58.182" v="283" actId="14100"/>
          <ac:spMkLst>
            <pc:docMk/>
            <pc:sldMk cId="2379125192" sldId="295"/>
            <ac:spMk id="14" creationId="{4E3213D3-FF67-C2E2-AA10-20CAB9C8EA1B}"/>
          </ac:spMkLst>
        </pc:spChg>
        <pc:cxnChg chg="mod">
          <ac:chgData name="Marcia Moraes" userId="c9c67e8a-58e2-4733-9a1c-5d44fec4775b" providerId="ADAL" clId="{F3F7A957-9658-42A4-B108-49616D16FA47}" dt="2023-08-09T17:51:39.169" v="271" actId="14100"/>
          <ac:cxnSpMkLst>
            <pc:docMk/>
            <pc:sldMk cId="2379125192" sldId="295"/>
            <ac:cxnSpMk id="6" creationId="{D8C493AF-D985-A2A6-640F-0DC2843A2166}"/>
          </ac:cxnSpMkLst>
        </pc:cxnChg>
        <pc:cxnChg chg="mod">
          <ac:chgData name="Marcia Moraes" userId="c9c67e8a-58e2-4733-9a1c-5d44fec4775b" providerId="ADAL" clId="{F3F7A957-9658-42A4-B108-49616D16FA47}" dt="2023-08-09T17:51:44.636" v="273" actId="1076"/>
          <ac:cxnSpMkLst>
            <pc:docMk/>
            <pc:sldMk cId="2379125192" sldId="295"/>
            <ac:cxnSpMk id="12" creationId="{0451981D-8E6E-447D-61F2-6ECB7724F804}"/>
          </ac:cxnSpMkLst>
        </pc:cxnChg>
      </pc:sldChg>
      <pc:sldChg chg="addSp modSp add modAnim">
        <pc:chgData name="Marcia Moraes" userId="c9c67e8a-58e2-4733-9a1c-5d44fec4775b" providerId="ADAL" clId="{F3F7A957-9658-42A4-B108-49616D16FA47}" dt="2023-08-09T19:12:59.359" v="1127"/>
        <pc:sldMkLst>
          <pc:docMk/>
          <pc:sldMk cId="2868693503" sldId="296"/>
        </pc:sldMkLst>
        <pc:spChg chg="mod">
          <ac:chgData name="Marcia Moraes" userId="c9c67e8a-58e2-4733-9a1c-5d44fec4775b" providerId="ADAL" clId="{F3F7A957-9658-42A4-B108-49616D16FA47}" dt="2023-08-09T17:57:26.741" v="375" actId="20577"/>
          <ac:spMkLst>
            <pc:docMk/>
            <pc:sldMk cId="2868693503" sldId="296"/>
            <ac:spMk id="2" creationId="{E01C18BB-3AD0-4AC6-6CD0-74BE9750A60E}"/>
          </ac:spMkLst>
        </pc:spChg>
        <pc:spChg chg="mod">
          <ac:chgData name="Marcia Moraes" userId="c9c67e8a-58e2-4733-9a1c-5d44fec4775b" providerId="ADAL" clId="{F3F7A957-9658-42A4-B108-49616D16FA47}" dt="2023-08-09T17:57:16.131" v="374" actId="1076"/>
          <ac:spMkLst>
            <pc:docMk/>
            <pc:sldMk cId="2868693503" sldId="296"/>
            <ac:spMk id="9" creationId="{AE7C1F71-8AC7-0953-E17F-46A7B5FC0EB2}"/>
          </ac:spMkLst>
        </pc:spChg>
        <pc:spChg chg="add mod">
          <ac:chgData name="Marcia Moraes" userId="c9c67e8a-58e2-4733-9a1c-5d44fec4775b" providerId="ADAL" clId="{F3F7A957-9658-42A4-B108-49616D16FA47}" dt="2023-08-09T17:58:25.001" v="495" actId="20577"/>
          <ac:spMkLst>
            <pc:docMk/>
            <pc:sldMk cId="2868693503" sldId="296"/>
            <ac:spMk id="11" creationId="{DA0C0AAA-5A7D-4A8C-AE89-EEEB365E2E9B}"/>
          </ac:spMkLst>
        </pc:spChg>
        <pc:cxnChg chg="add mod">
          <ac:chgData name="Marcia Moraes" userId="c9c67e8a-58e2-4733-9a1c-5d44fec4775b" providerId="ADAL" clId="{F3F7A957-9658-42A4-B108-49616D16FA47}" dt="2023-08-09T17:57:11.186" v="373" actId="14100"/>
          <ac:cxnSpMkLst>
            <pc:docMk/>
            <pc:sldMk cId="2868693503" sldId="296"/>
            <ac:cxnSpMk id="6" creationId="{F3438958-7E52-4D7A-BB51-CFB97A92BCC9}"/>
          </ac:cxnSpMkLst>
        </pc:cxnChg>
        <pc:cxnChg chg="mod">
          <ac:chgData name="Marcia Moraes" userId="c9c67e8a-58e2-4733-9a1c-5d44fec4775b" providerId="ADAL" clId="{F3F7A957-9658-42A4-B108-49616D16FA47}" dt="2023-08-09T17:57:31.561" v="376" actId="14100"/>
          <ac:cxnSpMkLst>
            <pc:docMk/>
            <pc:sldMk cId="2868693503" sldId="296"/>
            <ac:cxnSpMk id="7" creationId="{E310FB99-357B-C805-5F7F-75B2F6807EB5}"/>
          </ac:cxnSpMkLst>
        </pc:cxnChg>
      </pc:sldChg>
      <pc:sldChg chg="addSp modSp add modAnim">
        <pc:chgData name="Marcia Moraes" userId="c9c67e8a-58e2-4733-9a1c-5d44fec4775b" providerId="ADAL" clId="{F3F7A957-9658-42A4-B108-49616D16FA47}" dt="2023-08-09T19:14:45.207" v="1144" actId="20577"/>
        <pc:sldMkLst>
          <pc:docMk/>
          <pc:sldMk cId="515109046" sldId="297"/>
        </pc:sldMkLst>
        <pc:spChg chg="add mod">
          <ac:chgData name="Marcia Moraes" userId="c9c67e8a-58e2-4733-9a1c-5d44fec4775b" providerId="ADAL" clId="{F3F7A957-9658-42A4-B108-49616D16FA47}" dt="2023-08-09T18:01:15.829" v="535" actId="1076"/>
          <ac:spMkLst>
            <pc:docMk/>
            <pc:sldMk cId="515109046" sldId="297"/>
            <ac:spMk id="4" creationId="{AEACD5F3-9D6D-4FE5-8AF1-9CDC0FAB58CD}"/>
          </ac:spMkLst>
        </pc:spChg>
        <pc:spChg chg="mod">
          <ac:chgData name="Marcia Moraes" userId="c9c67e8a-58e2-4733-9a1c-5d44fec4775b" providerId="ADAL" clId="{F3F7A957-9658-42A4-B108-49616D16FA47}" dt="2023-08-09T18:00:01.108" v="529" actId="14100"/>
          <ac:spMkLst>
            <pc:docMk/>
            <pc:sldMk cId="515109046" sldId="297"/>
            <ac:spMk id="7" creationId="{67AACB67-4496-3E19-550A-C38E44BDAABB}"/>
          </ac:spMkLst>
        </pc:spChg>
        <pc:spChg chg="add mod">
          <ac:chgData name="Marcia Moraes" userId="c9c67e8a-58e2-4733-9a1c-5d44fec4775b" providerId="ADAL" clId="{F3F7A957-9658-42A4-B108-49616D16FA47}" dt="2023-08-09T18:05:05.607" v="735" actId="20577"/>
          <ac:spMkLst>
            <pc:docMk/>
            <pc:sldMk cId="515109046" sldId="297"/>
            <ac:spMk id="9" creationId="{0E8D62E1-0988-4FF6-A1AF-6C9D6704468F}"/>
          </ac:spMkLst>
        </pc:spChg>
        <pc:spChg chg="mod">
          <ac:chgData name="Marcia Moraes" userId="c9c67e8a-58e2-4733-9a1c-5d44fec4775b" providerId="ADAL" clId="{F3F7A957-9658-42A4-B108-49616D16FA47}" dt="2023-08-09T19:14:45.207" v="1144" actId="20577"/>
          <ac:spMkLst>
            <pc:docMk/>
            <pc:sldMk cId="515109046" sldId="297"/>
            <ac:spMk id="14" creationId="{0D7E595A-823E-F61A-7701-2219194418DD}"/>
          </ac:spMkLst>
        </pc:spChg>
        <pc:cxnChg chg="add mod">
          <ac:chgData name="Marcia Moraes" userId="c9c67e8a-58e2-4733-9a1c-5d44fec4775b" providerId="ADAL" clId="{F3F7A957-9658-42A4-B108-49616D16FA47}" dt="2023-08-09T18:05:24.641" v="741" actId="1076"/>
          <ac:cxnSpMkLst>
            <pc:docMk/>
            <pc:sldMk cId="515109046" sldId="297"/>
            <ac:cxnSpMk id="10" creationId="{1C1335B5-D31D-449F-8AA3-972CD7425CB2}"/>
          </ac:cxnSpMkLst>
        </pc:cxnChg>
        <pc:cxnChg chg="mod">
          <ac:chgData name="Marcia Moraes" userId="c9c67e8a-58e2-4733-9a1c-5d44fec4775b" providerId="ADAL" clId="{F3F7A957-9658-42A4-B108-49616D16FA47}" dt="2023-08-09T18:00:15.398" v="532" actId="14100"/>
          <ac:cxnSpMkLst>
            <pc:docMk/>
            <pc:sldMk cId="515109046" sldId="297"/>
            <ac:cxnSpMk id="12" creationId="{A6D501A7-6646-E4CB-135B-52DEB725C7E0}"/>
          </ac:cxnSpMkLst>
        </pc:cxnChg>
      </pc:sldChg>
      <pc:sldChg chg="add del">
        <pc:chgData name="Marcia Moraes" userId="c9c67e8a-58e2-4733-9a1c-5d44fec4775b" providerId="ADAL" clId="{F3F7A957-9658-42A4-B108-49616D16FA47}" dt="2023-08-09T17:58:36.641" v="496" actId="2696"/>
        <pc:sldMkLst>
          <pc:docMk/>
          <pc:sldMk cId="620693231" sldId="297"/>
        </pc:sldMkLst>
      </pc:sldChg>
      <pc:sldChg chg="add del">
        <pc:chgData name="Marcia Moraes" userId="c9c67e8a-58e2-4733-9a1c-5d44fec4775b" providerId="ADAL" clId="{F3F7A957-9658-42A4-B108-49616D16FA47}" dt="2023-08-09T17:58:43.045" v="497" actId="2696"/>
        <pc:sldMkLst>
          <pc:docMk/>
          <pc:sldMk cId="515109046" sldId="298"/>
        </pc:sldMkLst>
      </pc:sldChg>
      <pc:sldChg chg="modSp add">
        <pc:chgData name="Marcia Moraes" userId="c9c67e8a-58e2-4733-9a1c-5d44fec4775b" providerId="ADAL" clId="{F3F7A957-9658-42A4-B108-49616D16FA47}" dt="2023-08-09T18:10:56.178" v="798" actId="1076"/>
        <pc:sldMkLst>
          <pc:docMk/>
          <pc:sldMk cId="1572458290" sldId="298"/>
        </pc:sldMkLst>
        <pc:spChg chg="mod">
          <ac:chgData name="Marcia Moraes" userId="c9c67e8a-58e2-4733-9a1c-5d44fec4775b" providerId="ADAL" clId="{F3F7A957-9658-42A4-B108-49616D16FA47}" dt="2023-08-09T18:10:56.178" v="798" actId="1076"/>
          <ac:spMkLst>
            <pc:docMk/>
            <pc:sldMk cId="1572458290" sldId="298"/>
            <ac:spMk id="13" creationId="{3043221A-2C15-E595-900B-9CFBC142BDC4}"/>
          </ac:spMkLst>
        </pc:spChg>
      </pc:sldChg>
      <pc:sldChg chg="modSp add">
        <pc:chgData name="Marcia Moraes" userId="c9c67e8a-58e2-4733-9a1c-5d44fec4775b" providerId="ADAL" clId="{F3F7A957-9658-42A4-B108-49616D16FA47}" dt="2023-08-09T18:17:04.793" v="942" actId="20577"/>
        <pc:sldMkLst>
          <pc:docMk/>
          <pc:sldMk cId="94382473" sldId="299"/>
        </pc:sldMkLst>
        <pc:spChg chg="mod">
          <ac:chgData name="Marcia Moraes" userId="c9c67e8a-58e2-4733-9a1c-5d44fec4775b" providerId="ADAL" clId="{F3F7A957-9658-42A4-B108-49616D16FA47}" dt="2023-08-09T18:17:04.793" v="942" actId="20577"/>
          <ac:spMkLst>
            <pc:docMk/>
            <pc:sldMk cId="94382473" sldId="299"/>
            <ac:spMk id="10" creationId="{351D5029-2290-7259-D7B5-015EA0400AB7}"/>
          </ac:spMkLst>
        </pc:spChg>
      </pc:sldChg>
      <pc:sldChg chg="add">
        <pc:chgData name="Marcia Moraes" userId="c9c67e8a-58e2-4733-9a1c-5d44fec4775b" providerId="ADAL" clId="{F3F7A957-9658-42A4-B108-49616D16FA47}" dt="2023-08-09T18:17:10.373" v="943"/>
        <pc:sldMkLst>
          <pc:docMk/>
          <pc:sldMk cId="3155558608" sldId="300"/>
        </pc:sldMkLst>
      </pc:sldChg>
      <pc:sldChg chg="modSp add">
        <pc:chgData name="Marcia Moraes" userId="c9c67e8a-58e2-4733-9a1c-5d44fec4775b" providerId="ADAL" clId="{F3F7A957-9658-42A4-B108-49616D16FA47}" dt="2023-08-09T18:19:27.926" v="1058" actId="113"/>
        <pc:sldMkLst>
          <pc:docMk/>
          <pc:sldMk cId="257763264" sldId="301"/>
        </pc:sldMkLst>
        <pc:spChg chg="mod">
          <ac:chgData name="Marcia Moraes" userId="c9c67e8a-58e2-4733-9a1c-5d44fec4775b" providerId="ADAL" clId="{F3F7A957-9658-42A4-B108-49616D16FA47}" dt="2023-08-09T18:19:27.926" v="1058" actId="113"/>
          <ac:spMkLst>
            <pc:docMk/>
            <pc:sldMk cId="257763264" sldId="301"/>
            <ac:spMk id="5" creationId="{851D5F09-EDE4-C969-6C11-A043D712E044}"/>
          </ac:spMkLst>
        </pc:spChg>
      </pc:sldChg>
      <pc:sldMasterChg chg="modSldLayout">
        <pc:chgData name="Marcia Moraes" userId="c9c67e8a-58e2-4733-9a1c-5d44fec4775b" providerId="ADAL" clId="{F3F7A957-9658-42A4-B108-49616D16FA47}" dt="2023-08-09T19:11:42.809" v="1124" actId="20577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F3F7A957-9658-42A4-B108-49616D16FA47}" dt="2023-08-09T19:11:42.809" v="1124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F3F7A957-9658-42A4-B108-49616D16FA47}" dt="2023-08-09T19:11:24.080" v="1061" actId="1076"/>
            <ac:spMkLst>
              <pc:docMk/>
              <pc:sldMasterMk cId="3965733437" sldId="2147483648"/>
              <pc:sldLayoutMk cId="0" sldId="2147483689"/>
              <ac:spMk id="9" creationId="{E9571AC2-EAFE-EE48-9A97-9ACFE728E707}"/>
            </ac:spMkLst>
          </pc:spChg>
          <pc:spChg chg="mod">
            <ac:chgData name="Marcia Moraes" userId="c9c67e8a-58e2-4733-9a1c-5d44fec4775b" providerId="ADAL" clId="{F3F7A957-9658-42A4-B108-49616D16FA47}" dt="2023-08-09T19:11:42.809" v="1124" actId="20577"/>
            <ac:spMkLst>
              <pc:docMk/>
              <pc:sldMasterMk cId="3965733437" sldId="2147483648"/>
              <pc:sldLayoutMk cId="0" sldId="2147483689"/>
              <ac:spMk id="11" creationId="{498B55C6-DCB4-724F-933C-BC791ADBAC1B}"/>
            </ac:spMkLst>
          </pc:spChg>
          <pc:picChg chg="mod">
            <ac:chgData name="Marcia Moraes" userId="c9c67e8a-58e2-4733-9a1c-5d44fec4775b" providerId="ADAL" clId="{F3F7A957-9658-42A4-B108-49616D16FA47}" dt="2023-08-09T19:11:16.964" v="1060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d053bab8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d053bab8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23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d053bab8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d053bab8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99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d053bab8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d053bab8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39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d053bab8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d053bab8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5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3575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582278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71AC2-EAFE-EE48-9A97-9ACFE728E707}"/>
              </a:ext>
            </a:extLst>
          </p:cNvPr>
          <p:cNvSpPr txBox="1"/>
          <p:nvPr userDrawn="1"/>
        </p:nvSpPr>
        <p:spPr>
          <a:xfrm>
            <a:off x="10549054" y="709270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B55C6-DCB4-724F-933C-BC791ADBAC1B}"/>
              </a:ext>
            </a:extLst>
          </p:cNvPr>
          <p:cNvSpPr/>
          <p:nvPr userDrawn="1"/>
        </p:nvSpPr>
        <p:spPr>
          <a:xfrm>
            <a:off x="9287446" y="7336587"/>
            <a:ext cx="4601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4" y="307862"/>
            <a:ext cx="12561413" cy="1015467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C18BB-3AD0-4AC6-6CD0-74BE9750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63" y="1700603"/>
            <a:ext cx="10218200" cy="437119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8176" tIns="69088" rIns="138176" bIns="6908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964" dirty="0">
                <a:latin typeface="JetBrains Mono"/>
              </a:rPr>
              <a:t>#continued from previous slide</a:t>
            </a:r>
          </a:p>
          <a:p>
            <a:pPr defTabSz="13817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964" b="1" dirty="0">
              <a:solidFill>
                <a:srgbClr val="000080"/>
              </a:solidFill>
              <a:latin typeface="JetBrains Mono"/>
            </a:endParaRPr>
          </a:p>
          <a:p>
            <a:pPr defTabSz="1381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public static void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main(String 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args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[]){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     Scanner 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scanner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= </a:t>
            </a: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new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Scanner(System.</a:t>
            </a:r>
            <a:r>
              <a:rPr lang="en-US" altLang="en-US" sz="1964" b="1" i="1" dirty="0">
                <a:solidFill>
                  <a:srgbClr val="660E7A"/>
                </a:solidFill>
                <a:latin typeface="JetBrains Mono"/>
              </a:rPr>
              <a:t>in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);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System.</a:t>
            </a:r>
            <a:r>
              <a:rPr lang="en-US" altLang="en-US" sz="1964" b="1" i="1" dirty="0" err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.println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altLang="en-US" sz="1964" b="1" dirty="0">
                <a:solidFill>
                  <a:srgbClr val="008000"/>
                </a:solidFill>
                <a:latin typeface="JetBrains Mono"/>
              </a:rPr>
              <a:t>"Enter 3 integer numbers: "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);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int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value1 = 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scanner.nextInt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();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int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value2 = 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scanner.nextInt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();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int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value3 = 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scanner.nextInt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();</a:t>
            </a:r>
          </a:p>
          <a:p>
            <a:pPr defTabSz="1381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     double avg = </a:t>
            </a:r>
            <a:r>
              <a:rPr lang="en-US" altLang="en-US" sz="1964" i="1" dirty="0">
                <a:solidFill>
                  <a:srgbClr val="000000"/>
                </a:solidFill>
                <a:latin typeface="JetBrains Mono"/>
              </a:rPr>
              <a:t>average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(value1, value2, value3);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System.</a:t>
            </a:r>
            <a:r>
              <a:rPr lang="en-US" altLang="en-US" sz="1964" b="1" i="1" dirty="0" err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.println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altLang="en-US" sz="1964" b="1" dirty="0">
                <a:solidFill>
                  <a:srgbClr val="008000"/>
                </a:solidFill>
                <a:latin typeface="JetBrains Mono"/>
              </a:rPr>
              <a:t>"Average of the values entered: "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+ avg);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System.</a:t>
            </a:r>
            <a:r>
              <a:rPr lang="en-US" altLang="en-US" sz="1964" b="1" i="1" dirty="0" err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.println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altLang="en-US" sz="1964" b="1" dirty="0">
                <a:solidFill>
                  <a:srgbClr val="008000"/>
                </a:solidFill>
                <a:latin typeface="JetBrains Mono"/>
              </a:rPr>
              <a:t>"Module "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+ value1 + </a:t>
            </a:r>
            <a:r>
              <a:rPr lang="en-US" altLang="en-US" sz="1964" b="1" dirty="0">
                <a:solidFill>
                  <a:srgbClr val="008000"/>
                </a:solidFill>
                <a:latin typeface="JetBrains Mono"/>
              </a:rPr>
              <a:t>"%"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+ value2 + </a:t>
            </a:r>
            <a:r>
              <a:rPr lang="en-US" altLang="en-US" sz="1964" b="1" dirty="0">
                <a:solidFill>
                  <a:srgbClr val="008000"/>
                </a:solidFill>
                <a:latin typeface="JetBrains Mono"/>
              </a:rPr>
              <a:t>" = "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+ </a:t>
            </a:r>
            <a:r>
              <a:rPr lang="en-US" altLang="en-US" sz="1964" i="1" dirty="0">
                <a:solidFill>
                  <a:srgbClr val="000000"/>
                </a:solidFill>
                <a:latin typeface="JetBrains Mono"/>
              </a:rPr>
              <a:t>module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(value1,value2));</a:t>
            </a:r>
          </a:p>
          <a:p>
            <a:pPr defTabSz="1381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     end();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 }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}</a:t>
            </a:r>
            <a:endParaRPr lang="en-US" altLang="en-US" sz="272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4C69D-D3FC-3CCD-E0E1-2ECBB7AAF4F0}"/>
              </a:ext>
            </a:extLst>
          </p:cNvPr>
          <p:cNvSpPr txBox="1"/>
          <p:nvPr/>
        </p:nvSpPr>
        <p:spPr>
          <a:xfrm>
            <a:off x="10627491" y="1722937"/>
            <a:ext cx="2561997" cy="1348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720" dirty="0">
                <a:latin typeface="Proxima Nova" panose="020B0604020202020204" charset="0"/>
              </a:rPr>
              <a:t>Let's understand this main method!</a:t>
            </a:r>
          </a:p>
        </p:txBody>
      </p:sp>
    </p:spTree>
    <p:extLst>
      <p:ext uri="{BB962C8B-B14F-4D97-AF65-F5344CB8AC3E}">
        <p14:creationId xmlns:p14="http://schemas.microsoft.com/office/powerpoint/2010/main" val="4892138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4" y="307862"/>
            <a:ext cx="12561413" cy="1015467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C18BB-3AD0-4AC6-6CD0-74BE9750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513" y="1785116"/>
            <a:ext cx="6868884" cy="420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138176" tIns="69088" rIns="138176" bIns="6908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       Scanner 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scanner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JetBrains Mono"/>
              </a:rPr>
              <a:t>new 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Scanner(System.</a:t>
            </a:r>
            <a:r>
              <a:rPr lang="en-US" altLang="en-US" sz="2400" b="1" i="1" dirty="0">
                <a:solidFill>
                  <a:srgbClr val="660E7A"/>
                </a:solidFill>
                <a:latin typeface="JetBrains Mono"/>
              </a:rPr>
              <a:t>in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System.</a:t>
            </a:r>
            <a:r>
              <a:rPr lang="en-US" altLang="en-US" sz="2400" b="1" i="1" dirty="0" err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.println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JetBrains Mono"/>
              </a:rPr>
              <a:t>"Enter 3 integer numbers: "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400" dirty="0">
              <a:solidFill>
                <a:srgbClr val="000000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400" dirty="0"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400" dirty="0">
              <a:solidFill>
                <a:srgbClr val="000000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JetBrains Mono"/>
              </a:rPr>
              <a:t>int 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value1 = 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scanner.nextInt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();</a:t>
            </a: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JetBrains Mono"/>
              </a:rPr>
              <a:t>int 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value2 = 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scanner.nextInt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();</a:t>
            </a: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JetBrains Mono"/>
              </a:rPr>
              <a:t>int 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value3 = 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scanner.nextInt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();</a:t>
            </a: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E868F-F9B1-82B6-B8D5-719722FC1130}"/>
              </a:ext>
            </a:extLst>
          </p:cNvPr>
          <p:cNvSpPr txBox="1"/>
          <p:nvPr/>
        </p:nvSpPr>
        <p:spPr>
          <a:xfrm>
            <a:off x="7301153" y="1251665"/>
            <a:ext cx="5888333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xima Nova" panose="020B0604020202020204" charset="0"/>
              </a:rPr>
              <a:t>Creates and object scanner from the class Scanner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C493AF-D985-A2A6-640F-0DC2843A2166}"/>
              </a:ext>
            </a:extLst>
          </p:cNvPr>
          <p:cNvCxnSpPr>
            <a:cxnSpLocks/>
          </p:cNvCxnSpPr>
          <p:nvPr/>
        </p:nvCxnSpPr>
        <p:spPr>
          <a:xfrm flipV="1">
            <a:off x="6019800" y="1716408"/>
            <a:ext cx="1281352" cy="62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8659C8-ECEB-8258-59C8-F28D1E9A02C4}"/>
              </a:ext>
            </a:extLst>
          </p:cNvPr>
          <p:cNvSpPr txBox="1"/>
          <p:nvPr/>
        </p:nvSpPr>
        <p:spPr>
          <a:xfrm>
            <a:off x="7301153" y="2410956"/>
            <a:ext cx="5888333" cy="1292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xima Nova" panose="020B0604020202020204" charset="0"/>
              </a:rPr>
              <a:t>Print to the console the message “Enter 3 integer numbers:” and goes to the next line.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51981D-8E6E-447D-61F2-6ECB7724F804}"/>
              </a:ext>
            </a:extLst>
          </p:cNvPr>
          <p:cNvCxnSpPr>
            <a:cxnSpLocks/>
          </p:cNvCxnSpPr>
          <p:nvPr/>
        </p:nvCxnSpPr>
        <p:spPr>
          <a:xfrm>
            <a:off x="6624170" y="2822172"/>
            <a:ext cx="640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58B5CAE-57C1-3960-9B21-0D84F1AC8779}"/>
              </a:ext>
            </a:extLst>
          </p:cNvPr>
          <p:cNvSpPr/>
          <p:nvPr/>
        </p:nvSpPr>
        <p:spPr>
          <a:xfrm>
            <a:off x="4035956" y="4412697"/>
            <a:ext cx="938232" cy="1193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22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213D3-FF67-C2E2-AA10-20CAB9C8EA1B}"/>
              </a:ext>
            </a:extLst>
          </p:cNvPr>
          <p:cNvSpPr txBox="1"/>
          <p:nvPr/>
        </p:nvSpPr>
        <p:spPr>
          <a:xfrm>
            <a:off x="5092051" y="3886200"/>
            <a:ext cx="8558635" cy="289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xima Nova" panose="020B0604020202020204" charset="0"/>
              </a:rPr>
              <a:t>Uses the method </a:t>
            </a:r>
            <a:r>
              <a:rPr lang="en-US" sz="2600" dirty="0" err="1">
                <a:latin typeface="Proxima Nova" panose="020B0604020202020204" charset="0"/>
              </a:rPr>
              <a:t>nextInt</a:t>
            </a:r>
            <a:r>
              <a:rPr lang="en-US" sz="2600" dirty="0">
                <a:latin typeface="Proxima Nova" panose="020B0604020202020204" charset="0"/>
              </a:rPr>
              <a:t> from Scanner class to read an int number.</a:t>
            </a:r>
          </a:p>
          <a:p>
            <a:r>
              <a:rPr lang="en-US" sz="2600" dirty="0">
                <a:latin typeface="Proxima Nova" panose="020B0604020202020204" charset="0"/>
              </a:rPr>
              <a:t>To call a method using an object:</a:t>
            </a:r>
          </a:p>
          <a:p>
            <a:r>
              <a:rPr lang="en-US" sz="2600" dirty="0">
                <a:latin typeface="Proxima Nova" panose="020B0604020202020204" charset="0"/>
              </a:rPr>
              <a:t>      </a:t>
            </a:r>
            <a:r>
              <a:rPr lang="en-US" sz="2600" dirty="0" err="1">
                <a:latin typeface="Proxima Nova" panose="020B0604020202020204" charset="0"/>
              </a:rPr>
              <a:t>nameObject.nameMethod</a:t>
            </a:r>
            <a:r>
              <a:rPr lang="en-US" sz="2600" dirty="0">
                <a:latin typeface="Proxima Nova" panose="020B0604020202020204" charset="0"/>
              </a:rPr>
              <a:t>(&lt;parameters&gt;)</a:t>
            </a:r>
          </a:p>
          <a:p>
            <a:r>
              <a:rPr lang="en-US" sz="2600" dirty="0">
                <a:latin typeface="Proxima Nova" panose="020B0604020202020204" charset="0"/>
              </a:rPr>
              <a:t>Example: </a:t>
            </a:r>
            <a:r>
              <a:rPr lang="en-US" sz="2600" dirty="0" err="1">
                <a:latin typeface="Proxima Nova" panose="020B0604020202020204" charset="0"/>
              </a:rPr>
              <a:t>scanne</a:t>
            </a:r>
            <a:r>
              <a:rPr lang="en-US" sz="2600" dirty="0" err="1">
                <a:latin typeface="+mj-lt"/>
              </a:rPr>
              <a:t>r.</a:t>
            </a:r>
            <a:r>
              <a:rPr lang="en-US" sz="2600" dirty="0" err="1">
                <a:latin typeface="Proxima Nova" panose="020B0604020202020204" charset="0"/>
              </a:rPr>
              <a:t>nextInt</a:t>
            </a:r>
            <a:r>
              <a:rPr lang="en-US" sz="2600" dirty="0">
                <a:latin typeface="Proxima Nova" panose="020B0604020202020204" charset="0"/>
              </a:rPr>
              <a:t>()</a:t>
            </a:r>
          </a:p>
          <a:p>
            <a:r>
              <a:rPr lang="en-US" sz="2600" b="1" dirty="0">
                <a:latin typeface="Proxima Nova" panose="020B0604020202020204" charset="0"/>
              </a:rPr>
              <a:t>S</a:t>
            </a:r>
            <a:r>
              <a:rPr lang="en-US" sz="2600" dirty="0">
                <a:latin typeface="Proxima Nova" panose="020B0604020202020204" charset="0"/>
              </a:rPr>
              <a:t>canner – is the class (S capitalized – indicates class)</a:t>
            </a:r>
          </a:p>
          <a:p>
            <a:r>
              <a:rPr lang="en-US" sz="2600" dirty="0">
                <a:latin typeface="Proxima Nova" panose="020B0604020202020204" charset="0"/>
              </a:rPr>
              <a:t>scanner – is the object</a:t>
            </a:r>
          </a:p>
        </p:txBody>
      </p:sp>
    </p:spTree>
    <p:extLst>
      <p:ext uri="{BB962C8B-B14F-4D97-AF65-F5344CB8AC3E}">
        <p14:creationId xmlns:p14="http://schemas.microsoft.com/office/powerpoint/2010/main" val="23791251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4" y="307862"/>
            <a:ext cx="12561413" cy="1015467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C18BB-3AD0-4AC6-6CD0-74BE9750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45" y="3238694"/>
            <a:ext cx="10286437" cy="15894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8176" tIns="69088" rIns="138176" bIns="6908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200" dirty="0">
                <a:solidFill>
                  <a:srgbClr val="000000"/>
                </a:solidFill>
                <a:latin typeface="JetBrains Mono"/>
              </a:rPr>
              <a:t>double avg = </a:t>
            </a:r>
            <a:r>
              <a:rPr lang="en-US" altLang="en-US" sz="3200" i="1" dirty="0">
                <a:solidFill>
                  <a:srgbClr val="000000"/>
                </a:solidFill>
                <a:latin typeface="JetBrains Mono"/>
              </a:rPr>
              <a:t>average</a:t>
            </a:r>
            <a:r>
              <a:rPr lang="en-US" altLang="en-US" sz="3200" dirty="0">
                <a:solidFill>
                  <a:srgbClr val="000000"/>
                </a:solidFill>
                <a:latin typeface="JetBrains Mono"/>
              </a:rPr>
              <a:t>(value1, value2, value3);</a:t>
            </a:r>
            <a:br>
              <a:rPr lang="en-US" altLang="en-US" sz="32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3200" dirty="0" err="1">
                <a:solidFill>
                  <a:srgbClr val="000000"/>
                </a:solidFill>
                <a:latin typeface="JetBrains Mono"/>
              </a:rPr>
              <a:t>System.</a:t>
            </a:r>
            <a:r>
              <a:rPr lang="en-US" altLang="en-US" sz="3200" b="1" i="1" dirty="0" err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en-US" sz="3200" dirty="0" err="1">
                <a:solidFill>
                  <a:srgbClr val="000000"/>
                </a:solidFill>
                <a:latin typeface="JetBrains Mono"/>
              </a:rPr>
              <a:t>.println</a:t>
            </a:r>
            <a:r>
              <a:rPr lang="en-US" altLang="en-US" sz="3200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altLang="en-US" sz="3200" b="1" dirty="0">
                <a:solidFill>
                  <a:srgbClr val="008000"/>
                </a:solidFill>
                <a:latin typeface="JetBrains Mono"/>
              </a:rPr>
              <a:t>"Average of the values entered: " </a:t>
            </a:r>
            <a:r>
              <a:rPr lang="en-US" altLang="en-US" sz="3200" dirty="0">
                <a:solidFill>
                  <a:srgbClr val="000000"/>
                </a:solidFill>
                <a:latin typeface="JetBrains Mono"/>
              </a:rPr>
              <a:t>+ avg);</a:t>
            </a:r>
            <a:br>
              <a:rPr lang="en-US" altLang="en-US" sz="3022" dirty="0">
                <a:solidFill>
                  <a:srgbClr val="000000"/>
                </a:solidFill>
                <a:latin typeface="JetBrains Mono"/>
              </a:rPr>
            </a:br>
            <a:endParaRPr lang="en-US" altLang="en-US" sz="3022" dirty="0"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10FB99-357B-C805-5F7F-75B2F6807EB5}"/>
              </a:ext>
            </a:extLst>
          </p:cNvPr>
          <p:cNvCxnSpPr>
            <a:cxnSpLocks/>
          </p:cNvCxnSpPr>
          <p:nvPr/>
        </p:nvCxnSpPr>
        <p:spPr>
          <a:xfrm flipH="1" flipV="1">
            <a:off x="6894266" y="4316405"/>
            <a:ext cx="14514" cy="75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7C1F71-8AC7-0953-E17F-46A7B5FC0EB2}"/>
              </a:ext>
            </a:extLst>
          </p:cNvPr>
          <p:cNvSpPr txBox="1"/>
          <p:nvPr/>
        </p:nvSpPr>
        <p:spPr>
          <a:xfrm>
            <a:off x="5620863" y="440010"/>
            <a:ext cx="8097435" cy="17666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720" dirty="0">
                <a:latin typeface="Proxima Nova" panose="020B0604020202020204" charset="0"/>
              </a:rPr>
              <a:t>Calling method average. Since average expects 3 int values as parameters we need to send 3 int values to the method. The method return is stored in the avg variable.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438958-7E52-4D7A-BB51-CFB97A92BCC9}"/>
              </a:ext>
            </a:extLst>
          </p:cNvPr>
          <p:cNvCxnSpPr>
            <a:cxnSpLocks/>
          </p:cNvCxnSpPr>
          <p:nvPr/>
        </p:nvCxnSpPr>
        <p:spPr>
          <a:xfrm flipH="1">
            <a:off x="5127172" y="2401039"/>
            <a:ext cx="1088571" cy="83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0C0AAA-5A7D-4A8C-AE89-EEEB365E2E9B}"/>
              </a:ext>
            </a:extLst>
          </p:cNvPr>
          <p:cNvSpPr txBox="1"/>
          <p:nvPr/>
        </p:nvSpPr>
        <p:spPr>
          <a:xfrm>
            <a:off x="4466977" y="5130326"/>
            <a:ext cx="8097435" cy="929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720" dirty="0">
                <a:latin typeface="Proxima Nova" panose="020B0604020202020204" charset="0"/>
              </a:rPr>
              <a:t>Concatenates the String with the avg variable, prints this new String and go to the next line.</a:t>
            </a:r>
          </a:p>
        </p:txBody>
      </p:sp>
    </p:spTree>
    <p:extLst>
      <p:ext uri="{BB962C8B-B14F-4D97-AF65-F5344CB8AC3E}">
        <p14:creationId xmlns:p14="http://schemas.microsoft.com/office/powerpoint/2010/main" val="2868693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4" y="307862"/>
            <a:ext cx="12561413" cy="1015467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7AACB67-4496-3E19-550A-C38E44BDA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74" y="2571725"/>
            <a:ext cx="13476426" cy="1069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8176" tIns="69088" rIns="138176" bIns="69088" numCol="1" anchor="ctr" anchorCtr="0" compatLnSpc="1">
            <a:prstTxWarp prst="textNoShape">
              <a:avLst/>
            </a:prstTxWarp>
            <a:spAutoFit/>
          </a:bodyPr>
          <a:lstStyle/>
          <a:p>
            <a:pPr defTabSz="1381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22" dirty="0" err="1">
                <a:solidFill>
                  <a:srgbClr val="000000"/>
                </a:solidFill>
                <a:latin typeface="JetBrains Mono"/>
              </a:rPr>
              <a:t>System.</a:t>
            </a:r>
            <a:r>
              <a:rPr lang="en-US" altLang="en-US" sz="3022" b="1" i="1" dirty="0" err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en-US" sz="3022" dirty="0" err="1">
                <a:solidFill>
                  <a:srgbClr val="000000"/>
                </a:solidFill>
                <a:latin typeface="JetBrains Mono"/>
              </a:rPr>
              <a:t>.println</a:t>
            </a:r>
            <a:r>
              <a:rPr lang="en-US" altLang="en-US" sz="3022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altLang="en-US" sz="3022" b="1" dirty="0">
                <a:solidFill>
                  <a:srgbClr val="008000"/>
                </a:solidFill>
                <a:latin typeface="JetBrains Mono"/>
              </a:rPr>
              <a:t>"Module " </a:t>
            </a:r>
            <a:r>
              <a:rPr lang="en-US" altLang="en-US" sz="3022" dirty="0">
                <a:solidFill>
                  <a:srgbClr val="000000"/>
                </a:solidFill>
                <a:latin typeface="JetBrains Mono"/>
              </a:rPr>
              <a:t>+ value1 + </a:t>
            </a:r>
            <a:r>
              <a:rPr lang="en-US" altLang="en-US" sz="3022" b="1" dirty="0">
                <a:solidFill>
                  <a:srgbClr val="008000"/>
                </a:solidFill>
                <a:latin typeface="JetBrains Mono"/>
              </a:rPr>
              <a:t>"%" </a:t>
            </a:r>
            <a:r>
              <a:rPr lang="en-US" altLang="en-US" sz="3022" dirty="0">
                <a:solidFill>
                  <a:srgbClr val="000000"/>
                </a:solidFill>
                <a:latin typeface="JetBrains Mono"/>
              </a:rPr>
              <a:t>+ value2 + </a:t>
            </a:r>
            <a:r>
              <a:rPr lang="en-US" altLang="en-US" sz="3022" b="1" dirty="0">
                <a:solidFill>
                  <a:srgbClr val="008000"/>
                </a:solidFill>
                <a:latin typeface="JetBrains Mono"/>
              </a:rPr>
              <a:t>" = " </a:t>
            </a:r>
            <a:r>
              <a:rPr lang="en-US" altLang="en-US" sz="3022" dirty="0">
                <a:solidFill>
                  <a:srgbClr val="000000"/>
                </a:solidFill>
                <a:latin typeface="JetBrains Mono"/>
              </a:rPr>
              <a:t>+ </a:t>
            </a:r>
            <a:r>
              <a:rPr lang="en-US" altLang="en-US" sz="3022" i="1" dirty="0">
                <a:solidFill>
                  <a:srgbClr val="000000"/>
                </a:solidFill>
                <a:latin typeface="JetBrains Mono"/>
              </a:rPr>
              <a:t>module</a:t>
            </a:r>
            <a:r>
              <a:rPr lang="en-US" altLang="en-US" sz="3022" dirty="0">
                <a:solidFill>
                  <a:srgbClr val="000000"/>
                </a:solidFill>
                <a:latin typeface="JetBrains Mono"/>
              </a:rPr>
              <a:t>(value1,value2));</a:t>
            </a:r>
            <a:endParaRPr lang="en-US" altLang="en-US" sz="3022" dirty="0"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D501A7-6646-E4CB-135B-52DEB725C7E0}"/>
              </a:ext>
            </a:extLst>
          </p:cNvPr>
          <p:cNvCxnSpPr>
            <a:cxnSpLocks/>
          </p:cNvCxnSpPr>
          <p:nvPr/>
        </p:nvCxnSpPr>
        <p:spPr>
          <a:xfrm flipH="1">
            <a:off x="5517424" y="1611086"/>
            <a:ext cx="1014005" cy="85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7E595A-823E-F61A-7701-2219194418DD}"/>
              </a:ext>
            </a:extLst>
          </p:cNvPr>
          <p:cNvSpPr txBox="1"/>
          <p:nvPr/>
        </p:nvSpPr>
        <p:spPr>
          <a:xfrm>
            <a:off x="6832580" y="815595"/>
            <a:ext cx="6812237" cy="1348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720" dirty="0">
                <a:latin typeface="Proxima Nova" panose="020B0604020202020204" charset="0"/>
              </a:rPr>
              <a:t>Will print the return of the module method.</a:t>
            </a:r>
          </a:p>
          <a:p>
            <a:r>
              <a:rPr lang="en-US" sz="2720" dirty="0">
                <a:latin typeface="Proxima Nova" panose="020B0604020202020204" charset="0"/>
              </a:rPr>
              <a:t>Since module needs two integer parameters, we sent value1 and value2.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CD5F3-9D6D-4FE5-8AF1-9CDC0FAB58CD}"/>
              </a:ext>
            </a:extLst>
          </p:cNvPr>
          <p:cNvSpPr/>
          <p:nvPr/>
        </p:nvSpPr>
        <p:spPr>
          <a:xfrm>
            <a:off x="528424" y="4469916"/>
            <a:ext cx="1122423" cy="557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022" dirty="0">
                <a:solidFill>
                  <a:srgbClr val="000000"/>
                </a:solidFill>
                <a:latin typeface="JetBrains Mono"/>
              </a:rPr>
              <a:t>end();</a:t>
            </a:r>
            <a:endParaRPr lang="en-US" sz="3022" dirty="0">
              <a:solidFill>
                <a:srgbClr val="000000"/>
              </a:solidFill>
              <a:latin typeface="JetBrains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D62E1-0988-4FF6-A1AF-6C9D6704468F}"/>
              </a:ext>
            </a:extLst>
          </p:cNvPr>
          <p:cNvSpPr txBox="1"/>
          <p:nvPr/>
        </p:nvSpPr>
        <p:spPr>
          <a:xfrm>
            <a:off x="3915208" y="4353282"/>
            <a:ext cx="6812237" cy="929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720" dirty="0">
                <a:latin typeface="Proxima Nova" panose="020B0604020202020204" charset="0"/>
              </a:rPr>
              <a:t>Calls the end method, which is a void method, meaning that there is no return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1335B5-D31D-449F-8AA3-972CD7425CB2}"/>
              </a:ext>
            </a:extLst>
          </p:cNvPr>
          <p:cNvCxnSpPr>
            <a:cxnSpLocks/>
          </p:cNvCxnSpPr>
          <p:nvPr/>
        </p:nvCxnSpPr>
        <p:spPr>
          <a:xfrm flipH="1">
            <a:off x="2024743" y="4818024"/>
            <a:ext cx="1269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09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1866-F6CA-8E4A-B84A-EDF0EF47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 Pseudocode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EA6B1-16B0-644E-9D4D-563305EEA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976121"/>
            <a:ext cx="12561453" cy="3946978"/>
          </a:xfrm>
        </p:spPr>
        <p:txBody>
          <a:bodyPr/>
          <a:lstStyle/>
          <a:p>
            <a:r>
              <a:rPr lang="en-US" dirty="0"/>
              <a:t>As a group, block out / outline what you need to do for the </a:t>
            </a:r>
            <a:r>
              <a:rPr lang="en-US" b="1" dirty="0" err="1"/>
              <a:t>longDivision</a:t>
            </a:r>
            <a:r>
              <a:rPr lang="en-US" b="1" dirty="0"/>
              <a:t> </a:t>
            </a:r>
            <a:r>
              <a:rPr lang="en-US" dirty="0"/>
              <a:t>method.</a:t>
            </a:r>
          </a:p>
          <a:p>
            <a:pPr lvl="1"/>
            <a:r>
              <a:rPr lang="en-US" dirty="0"/>
              <a:t>It needs to print both the quotient and the remainder of value 1 long divided by value 2</a:t>
            </a:r>
          </a:p>
          <a:p>
            <a:pPr lvl="1"/>
            <a:r>
              <a:rPr lang="en-US" dirty="0"/>
              <a:t>This outline is called pseudocode, and often done in *comments* for example</a:t>
            </a:r>
          </a:p>
          <a:p>
            <a:pPr lvl="2"/>
            <a:r>
              <a:rPr lang="en-US" dirty="0"/>
              <a:t>// multiple value1 and value2 together – store in answer</a:t>
            </a:r>
          </a:p>
          <a:p>
            <a:pPr lvl="2"/>
            <a:r>
              <a:rPr lang="en-US" dirty="0"/>
              <a:t>// Print hello doc, the answer is _answer_</a:t>
            </a:r>
          </a:p>
          <a:p>
            <a:pPr lvl="1"/>
            <a:r>
              <a:rPr lang="en-US" dirty="0"/>
              <a:t>Focus on major “sub tasks” of the method task</a:t>
            </a:r>
          </a:p>
          <a:p>
            <a:pPr lvl="1"/>
            <a:r>
              <a:rPr lang="en-US" dirty="0"/>
              <a:t>Most methods should have one task, with a couple small things needed to accomplish that task</a:t>
            </a:r>
          </a:p>
          <a:p>
            <a:pPr lvl="2"/>
            <a:r>
              <a:rPr lang="en-US" dirty="0"/>
              <a:t>That is it!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33542-4261-2845-9C92-F1E1FAC64D55}"/>
              </a:ext>
            </a:extLst>
          </p:cNvPr>
          <p:cNvSpPr txBox="1"/>
          <p:nvPr/>
        </p:nvSpPr>
        <p:spPr>
          <a:xfrm>
            <a:off x="1561761" y="5546164"/>
            <a:ext cx="97108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// pseudocode here   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0F5B08E-E543-6D4D-A32B-A7C7DC8CF326}"/>
              </a:ext>
            </a:extLst>
          </p:cNvPr>
          <p:cNvSpPr/>
          <p:nvPr/>
        </p:nvSpPr>
        <p:spPr>
          <a:xfrm rot="505444">
            <a:off x="9436405" y="6106236"/>
            <a:ext cx="3713171" cy="818848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Called a method stub!</a:t>
            </a:r>
          </a:p>
        </p:txBody>
      </p:sp>
    </p:spTree>
    <p:extLst>
      <p:ext uri="{BB962C8B-B14F-4D97-AF65-F5344CB8AC3E}">
        <p14:creationId xmlns:p14="http://schemas.microsoft.com/office/powerpoint/2010/main" val="31505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B3B9-4556-40D4-89F0-45C666A8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1F524-B007-424D-9345-3E7C6A93E76A}"/>
              </a:ext>
            </a:extLst>
          </p:cNvPr>
          <p:cNvSpPr txBox="1"/>
          <p:nvPr/>
        </p:nvSpPr>
        <p:spPr>
          <a:xfrm>
            <a:off x="472191" y="2318932"/>
            <a:ext cx="116998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%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86DBA-8D5B-495E-ACCB-873D0788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Ideas Together: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98DB7-0221-4D07-ACFC-48B27DABE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4661020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1612">
        <p:fade/>
      </p:transition>
    </mc:Choice>
    <mc:Fallback xmlns="">
      <p:transition advTm="61612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A8D2-A4AD-2F4B-9867-14F6354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256"/>
            <a:ext cx="12561453" cy="1015663"/>
          </a:xfrm>
        </p:spPr>
        <p:txBody>
          <a:bodyPr/>
          <a:lstStyle/>
          <a:p>
            <a:r>
              <a:rPr lang="en-US" dirty="0"/>
              <a:t>Memory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5DE4D-2405-DE4B-B0C9-3286EA1B16AA}"/>
              </a:ext>
            </a:extLst>
          </p:cNvPr>
          <p:cNvSpPr/>
          <p:nvPr/>
        </p:nvSpPr>
        <p:spPr>
          <a:xfrm>
            <a:off x="12771146" y="344875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28780-1905-584A-A043-795184B21B53}"/>
              </a:ext>
            </a:extLst>
          </p:cNvPr>
          <p:cNvSpPr/>
          <p:nvPr/>
        </p:nvSpPr>
        <p:spPr>
          <a:xfrm>
            <a:off x="12771146" y="805461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8918-E116-4C4B-A273-FBC1005F922D}"/>
              </a:ext>
            </a:extLst>
          </p:cNvPr>
          <p:cNvSpPr/>
          <p:nvPr/>
        </p:nvSpPr>
        <p:spPr>
          <a:xfrm>
            <a:off x="12771146" y="1269716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ED5DC-B1D2-0647-ACE2-FE97E808B015}"/>
              </a:ext>
            </a:extLst>
          </p:cNvPr>
          <p:cNvSpPr/>
          <p:nvPr/>
        </p:nvSpPr>
        <p:spPr>
          <a:xfrm>
            <a:off x="12771146" y="173013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F51A42-170F-684C-891F-212F5B46AB38}"/>
              </a:ext>
            </a:extLst>
          </p:cNvPr>
          <p:cNvSpPr/>
          <p:nvPr/>
        </p:nvSpPr>
        <p:spPr>
          <a:xfrm>
            <a:off x="9738802" y="3084799"/>
            <a:ext cx="3766122" cy="27614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87E27-BA47-5048-8F11-3CCBBD489107}"/>
              </a:ext>
            </a:extLst>
          </p:cNvPr>
          <p:cNvSpPr/>
          <p:nvPr/>
        </p:nvSpPr>
        <p:spPr>
          <a:xfrm>
            <a:off x="12771146" y="218168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C0A74-195A-654A-ACD9-A7A61CA1C955}"/>
              </a:ext>
            </a:extLst>
          </p:cNvPr>
          <p:cNvSpPr/>
          <p:nvPr/>
        </p:nvSpPr>
        <p:spPr>
          <a:xfrm>
            <a:off x="12771146" y="3106530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AE82F-67F8-DF41-B3DF-080B1FA31A10}"/>
              </a:ext>
            </a:extLst>
          </p:cNvPr>
          <p:cNvSpPr/>
          <p:nvPr/>
        </p:nvSpPr>
        <p:spPr>
          <a:xfrm>
            <a:off x="12771146" y="3566948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470BC-1711-0F4D-8984-D92CAD33D07D}"/>
              </a:ext>
            </a:extLst>
          </p:cNvPr>
          <p:cNvSpPr/>
          <p:nvPr/>
        </p:nvSpPr>
        <p:spPr>
          <a:xfrm>
            <a:off x="12771146" y="4018503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9946A-B250-2848-8B64-8AFA3F9826CF}"/>
              </a:ext>
            </a:extLst>
          </p:cNvPr>
          <p:cNvSpPr/>
          <p:nvPr/>
        </p:nvSpPr>
        <p:spPr>
          <a:xfrm>
            <a:off x="12771146" y="447908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54B84-99E6-644F-89FB-F563E0D5AEC1}"/>
              </a:ext>
            </a:extLst>
          </p:cNvPr>
          <p:cNvSpPr/>
          <p:nvPr/>
        </p:nvSpPr>
        <p:spPr>
          <a:xfrm>
            <a:off x="12771146" y="494334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49036-16FA-5141-AB31-A6B76901AAAF}"/>
              </a:ext>
            </a:extLst>
          </p:cNvPr>
          <p:cNvSpPr/>
          <p:nvPr/>
        </p:nvSpPr>
        <p:spPr>
          <a:xfrm>
            <a:off x="12771146" y="5403762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E936A-32A8-E04D-8DA0-5E0531E2A9B8}"/>
              </a:ext>
            </a:extLst>
          </p:cNvPr>
          <p:cNvSpPr txBox="1"/>
          <p:nvPr/>
        </p:nvSpPr>
        <p:spPr>
          <a:xfrm>
            <a:off x="12771143" y="37913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F13E3-5541-D34A-AA71-29F6ADD2A542}"/>
              </a:ext>
            </a:extLst>
          </p:cNvPr>
          <p:cNvSpPr txBox="1"/>
          <p:nvPr/>
        </p:nvSpPr>
        <p:spPr>
          <a:xfrm>
            <a:off x="12771143" y="838184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E9D08-26B4-374D-A29E-D18B75EB18A5}"/>
              </a:ext>
            </a:extLst>
          </p:cNvPr>
          <p:cNvSpPr txBox="1"/>
          <p:nvPr/>
        </p:nvSpPr>
        <p:spPr>
          <a:xfrm>
            <a:off x="10716699" y="518978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5C62FA-36A6-5548-9510-C556B2E5B029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11681899" y="579193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13142F-D9E3-B542-9581-3FC2BA6A3861}"/>
              </a:ext>
            </a:extLst>
          </p:cNvPr>
          <p:cNvSpPr txBox="1"/>
          <p:nvPr/>
        </p:nvSpPr>
        <p:spPr>
          <a:xfrm>
            <a:off x="10716698" y="1003547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105763-1FEA-2043-8ECE-221BF3DADF6B}"/>
              </a:ext>
            </a:extLst>
          </p:cNvPr>
          <p:cNvCxnSpPr>
            <a:stCxn id="25" idx="3"/>
          </p:cNvCxnSpPr>
          <p:nvPr/>
        </p:nvCxnSpPr>
        <p:spPr>
          <a:xfrm flipV="1">
            <a:off x="11681898" y="1063762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82A121-B808-BD49-A73B-324B22553B81}"/>
              </a:ext>
            </a:extLst>
          </p:cNvPr>
          <p:cNvSpPr txBox="1"/>
          <p:nvPr/>
        </p:nvSpPr>
        <p:spPr>
          <a:xfrm>
            <a:off x="9005815" y="1544519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smallBuildingOnCampus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FECEB-D89F-DC45-9064-A7C093A379E2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 flipV="1">
            <a:off x="12002148" y="1505383"/>
            <a:ext cx="759779" cy="23919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0A64E5-2911-DE4F-A512-A1D20203CC4C}"/>
              </a:ext>
            </a:extLst>
          </p:cNvPr>
          <p:cNvSpPr txBox="1"/>
          <p:nvPr/>
        </p:nvSpPr>
        <p:spPr>
          <a:xfrm>
            <a:off x="11937259" y="3578460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5272C-ADB5-AF4D-9018-5E74ADC58CFB}"/>
              </a:ext>
            </a:extLst>
          </p:cNvPr>
          <p:cNvSpPr txBox="1"/>
          <p:nvPr/>
        </p:nvSpPr>
        <p:spPr>
          <a:xfrm>
            <a:off x="11887567" y="309383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0037B-7CF0-1441-A5D8-70749535F56B}"/>
              </a:ext>
            </a:extLst>
          </p:cNvPr>
          <p:cNvSpPr txBox="1"/>
          <p:nvPr/>
        </p:nvSpPr>
        <p:spPr>
          <a:xfrm>
            <a:off x="12974364" y="313225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776C7-A5FB-8F42-B733-89D6245F35EA}"/>
              </a:ext>
            </a:extLst>
          </p:cNvPr>
          <p:cNvSpPr txBox="1"/>
          <p:nvPr/>
        </p:nvSpPr>
        <p:spPr>
          <a:xfrm>
            <a:off x="12950891" y="36228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6570B-0282-3B4A-92E6-F9D59C9BD6DA}"/>
              </a:ext>
            </a:extLst>
          </p:cNvPr>
          <p:cNvSpPr txBox="1"/>
          <p:nvPr/>
        </p:nvSpPr>
        <p:spPr>
          <a:xfrm>
            <a:off x="9917879" y="454323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More room for methods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6EB710-6113-EB47-99A9-2DF06F5496D1}"/>
              </a:ext>
            </a:extLst>
          </p:cNvPr>
          <p:cNvSpPr txBox="1"/>
          <p:nvPr/>
        </p:nvSpPr>
        <p:spPr>
          <a:xfrm>
            <a:off x="12831698" y="31411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6C424-F8CF-D148-9E5F-E8AD275A178A}"/>
              </a:ext>
            </a:extLst>
          </p:cNvPr>
          <p:cNvSpPr txBox="1"/>
          <p:nvPr/>
        </p:nvSpPr>
        <p:spPr>
          <a:xfrm>
            <a:off x="12808224" y="3627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6BCDE-14FC-4906-9269-59AA7F0068BD}"/>
              </a:ext>
            </a:extLst>
          </p:cNvPr>
          <p:cNvSpPr txBox="1"/>
          <p:nvPr/>
        </p:nvSpPr>
        <p:spPr>
          <a:xfrm>
            <a:off x="628075" y="2501242"/>
            <a:ext cx="780771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709B8-3BFA-42FA-AE5F-A00E9D72CAE4}"/>
              </a:ext>
            </a:extLst>
          </p:cNvPr>
          <p:cNvSpPr txBox="1"/>
          <p:nvPr/>
        </p:nvSpPr>
        <p:spPr>
          <a:xfrm>
            <a:off x="12761927" y="130532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x2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4F8D4-2AF1-49D3-9612-D59D9D9FCD81}"/>
              </a:ext>
            </a:extLst>
          </p:cNvPr>
          <p:cNvSpPr txBox="1"/>
          <p:nvPr/>
        </p:nvSpPr>
        <p:spPr>
          <a:xfrm>
            <a:off x="12776207" y="2779176"/>
            <a:ext cx="733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x2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4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35521">
        <p:fade/>
      </p:transition>
    </mc:Choice>
    <mc:Fallback xmlns="">
      <p:transition advTm="1355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animBg="1"/>
      <p:bldP spid="19" grpId="0" animBg="1"/>
      <p:bldP spid="22" grpId="0"/>
      <p:bldP spid="25" grpId="0"/>
      <p:bldP spid="28" grpId="0"/>
      <p:bldP spid="30" grpId="0"/>
      <p:bldP spid="31" grpId="0"/>
      <p:bldP spid="32" grpId="0"/>
      <p:bldP spid="32" grpId="1"/>
      <p:bldP spid="33" grpId="0"/>
      <p:bldP spid="33" grpId="1"/>
      <p:bldP spid="34" grpId="0"/>
      <p:bldP spid="35" grpId="0"/>
      <p:bldP spid="36" grpId="0"/>
      <p:bldP spid="41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74;p46">
            <a:extLst>
              <a:ext uri="{FF2B5EF4-FFF2-40B4-BE49-F238E27FC236}">
                <a16:creationId xmlns:a16="http://schemas.microsoft.com/office/drawing/2014/main" id="{D839678F-BEDD-B60D-03CA-7A07150C37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293" y="443528"/>
            <a:ext cx="13401307" cy="1004396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-US" dirty="0"/>
              <a:t>Rectangle? Is a Class</a:t>
            </a:r>
            <a:endParaRPr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043221A-2C15-E595-900B-9CFBC142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823" y="1582085"/>
            <a:ext cx="11688355" cy="5550843"/>
          </a:xfrm>
        </p:spPr>
        <p:txBody>
          <a:bodyPr/>
          <a:lstStyle/>
          <a:p>
            <a:r>
              <a:rPr lang="en-US" sz="2720" dirty="0"/>
              <a:t>In Java (an Object Oriented Programming – OOP -  language)  - everything must be in a class!</a:t>
            </a:r>
          </a:p>
          <a:p>
            <a:endParaRPr lang="en-US" sz="2720" dirty="0"/>
          </a:p>
          <a:p>
            <a:r>
              <a:rPr lang="en-US" sz="2720" dirty="0"/>
              <a:t>You can create Objects out of classes</a:t>
            </a:r>
          </a:p>
          <a:p>
            <a:pPr lvl="1"/>
            <a:r>
              <a:rPr lang="en-US" sz="2418" dirty="0"/>
              <a:t>use the new keyword</a:t>
            </a:r>
          </a:p>
          <a:p>
            <a:pPr lvl="1"/>
            <a:r>
              <a:rPr lang="en-US" sz="2418" dirty="0"/>
              <a:t>Rectangle </a:t>
            </a:r>
            <a:r>
              <a:rPr lang="en-US" sz="2418" dirty="0" err="1"/>
              <a:t>myHouse</a:t>
            </a:r>
            <a:r>
              <a:rPr lang="en-US" sz="2418" dirty="0"/>
              <a:t> = new Rectangle();</a:t>
            </a:r>
          </a:p>
          <a:p>
            <a:pPr lvl="1"/>
            <a:r>
              <a:rPr lang="en-US" sz="2418" dirty="0"/>
              <a:t>Scanner </a:t>
            </a:r>
            <a:r>
              <a:rPr lang="en-US" sz="2418" dirty="0" err="1"/>
              <a:t>scnr</a:t>
            </a:r>
            <a:r>
              <a:rPr lang="en-US" sz="2418" dirty="0"/>
              <a:t> = new Scanner(System.in);</a:t>
            </a:r>
          </a:p>
          <a:p>
            <a:endParaRPr lang="en-US" sz="2720" dirty="0"/>
          </a:p>
          <a:p>
            <a:r>
              <a:rPr lang="en-US" sz="2720" dirty="0"/>
              <a:t>new Reserves memory for that ‘instance’ / object</a:t>
            </a:r>
          </a:p>
          <a:p>
            <a:pPr marL="23029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5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211079"/>
            <a:ext cx="8395419" cy="4379259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 </a:t>
            </a:r>
          </a:p>
          <a:p>
            <a:endParaRPr lang="en-US" dirty="0">
              <a:solidFill>
                <a:srgbClr val="09252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1385588" y="4817890"/>
            <a:ext cx="2576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Busy Week! (readings + labs)</a:t>
            </a:r>
          </a:p>
          <a:p>
            <a:r>
              <a:rPr lang="en-US" dirty="0"/>
              <a:t>Lab projects start!</a:t>
            </a:r>
          </a:p>
        </p:txBody>
      </p:sp>
      <p:pic>
        <p:nvPicPr>
          <p:cNvPr id="6" name="Picture 5" descr="Today Is a Great Day to Learn Something New Poster at Lakeshore Learning">
            <a:extLst>
              <a:ext uri="{FF2B5EF4-FFF2-40B4-BE49-F238E27FC236}">
                <a16:creationId xmlns:a16="http://schemas.microsoft.com/office/drawing/2014/main" id="{78AB117A-8DE4-46DC-AABE-4D86F0438A1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r="23611"/>
          <a:stretch/>
        </p:blipFill>
        <p:spPr bwMode="auto">
          <a:xfrm>
            <a:off x="10170886" y="0"/>
            <a:ext cx="3646714" cy="51707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003C98E-A281-D991-AB9A-88C71213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29966"/>
            <a:ext cx="12561453" cy="1116203"/>
          </a:xfrm>
        </p:spPr>
        <p:txBody>
          <a:bodyPr/>
          <a:lstStyle/>
          <a:p>
            <a:r>
              <a:rPr lang="en-US" dirty="0"/>
              <a:t>Rectangle Class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1D5029-2290-7259-D7B5-015EA0400AB7}"/>
              </a:ext>
            </a:extLst>
          </p:cNvPr>
          <p:cNvSpPr txBox="1">
            <a:spLocks/>
          </p:cNvSpPr>
          <p:nvPr/>
        </p:nvSpPr>
        <p:spPr>
          <a:xfrm>
            <a:off x="7935687" y="1546169"/>
            <a:ext cx="5881914" cy="51749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sz="2116" b="1" dirty="0">
                <a:latin typeface="Proxima Nova" panose="020B0604020202020204" charset="0"/>
              </a:rPr>
              <a:t>Instance variables</a:t>
            </a:r>
          </a:p>
          <a:p>
            <a:pPr lvl="1"/>
            <a:r>
              <a:rPr lang="en-US" sz="2116" b="1" dirty="0">
                <a:latin typeface="Proxima Nova" panose="020B0604020202020204" charset="0"/>
              </a:rPr>
              <a:t>      </a:t>
            </a:r>
            <a:r>
              <a:rPr lang="en-US" sz="2116" dirty="0">
                <a:latin typeface="Proxima Nova" panose="020B0604020202020204" charset="0"/>
              </a:rPr>
              <a:t>Represent the data (attribute)</a:t>
            </a:r>
          </a:p>
          <a:p>
            <a:pPr lvl="1"/>
            <a:endParaRPr lang="en-US" sz="2116" dirty="0">
              <a:latin typeface="Proxima Nova" panose="020B0604020202020204" charset="0"/>
            </a:endParaRPr>
          </a:p>
          <a:p>
            <a:pPr marL="431797" lvl="1" indent="-431797">
              <a:buFont typeface="Arial" panose="020B0604020202020204" pitchFamily="34" charset="0"/>
              <a:buChar char="•"/>
            </a:pPr>
            <a:r>
              <a:rPr lang="en-US" sz="2116" b="1" dirty="0">
                <a:latin typeface="Proxima Nova" panose="020B0604020202020204" charset="0"/>
              </a:rPr>
              <a:t>private</a:t>
            </a:r>
          </a:p>
          <a:p>
            <a:pPr lvl="1"/>
            <a:r>
              <a:rPr lang="en-US" sz="2116" b="1" dirty="0">
                <a:latin typeface="Proxima Nova" panose="020B0604020202020204" charset="0"/>
              </a:rPr>
              <a:t>      </a:t>
            </a:r>
            <a:r>
              <a:rPr lang="en-US" sz="2116" dirty="0">
                <a:latin typeface="Proxima Nova" panose="020B0604020202020204" charset="0"/>
              </a:rPr>
              <a:t>Means that only the class can access</a:t>
            </a:r>
          </a:p>
          <a:p>
            <a:pPr lvl="1"/>
            <a:r>
              <a:rPr lang="en-US" sz="2116" b="1" dirty="0">
                <a:latin typeface="Proxima Nova" panose="020B0604020202020204" charset="0"/>
              </a:rPr>
              <a:t>      </a:t>
            </a:r>
            <a:r>
              <a:rPr lang="en-US" sz="2116" dirty="0">
                <a:latin typeface="Proxima Nova" panose="020B0604020202020204" charset="0"/>
              </a:rPr>
              <a:t>those values directly</a:t>
            </a:r>
          </a:p>
          <a:p>
            <a:pPr lvl="1"/>
            <a:endParaRPr lang="en-US" sz="2116" dirty="0">
              <a:latin typeface="Proxima Nova" panose="020B0604020202020204" charset="0"/>
            </a:endParaRPr>
          </a:p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sz="2116" b="1" dirty="0">
                <a:latin typeface="Proxima Nova" panose="020B0604020202020204" charset="0"/>
              </a:rPr>
              <a:t>public</a:t>
            </a:r>
          </a:p>
          <a:p>
            <a:r>
              <a:rPr lang="en-US" sz="2116" b="1" dirty="0">
                <a:latin typeface="Proxima Nova" panose="020B0604020202020204" charset="0"/>
              </a:rPr>
              <a:t>            </a:t>
            </a:r>
            <a:r>
              <a:rPr lang="en-US" sz="2116" dirty="0">
                <a:latin typeface="Proxima Nova" panose="020B0604020202020204" charset="0"/>
              </a:rPr>
              <a:t>Others can access public methods</a:t>
            </a:r>
          </a:p>
          <a:p>
            <a:endParaRPr lang="en-US" sz="2116" b="1" dirty="0">
              <a:latin typeface="Proxima Nova" panose="020B0604020202020204" charset="0"/>
            </a:endParaRPr>
          </a:p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sz="2116" b="1" dirty="0">
                <a:latin typeface="Proxima Nova" panose="020B0604020202020204" charset="0"/>
              </a:rPr>
              <a:t>this – </a:t>
            </a:r>
            <a:r>
              <a:rPr lang="en-US" sz="2116" dirty="0">
                <a:latin typeface="Proxima Nova" panose="020B0604020202020204" charset="0"/>
              </a:rPr>
              <a:t>keyword</a:t>
            </a:r>
          </a:p>
          <a:p>
            <a:r>
              <a:rPr lang="en-US" sz="2116" dirty="0">
                <a:latin typeface="Proxima Nova" panose="020B0604020202020204" charset="0"/>
              </a:rPr>
              <a:t>	      Means “this object/instance”</a:t>
            </a:r>
          </a:p>
          <a:p>
            <a:r>
              <a:rPr lang="en-US" sz="2116" dirty="0">
                <a:latin typeface="Proxima Nova" panose="020B0604020202020204" charset="0"/>
              </a:rPr>
              <a:t>	      Helps keep track of which variable</a:t>
            </a:r>
          </a:p>
          <a:p>
            <a:r>
              <a:rPr lang="en-US" sz="2116" dirty="0">
                <a:latin typeface="Proxima Nova" panose="020B0604020202020204" charset="0"/>
              </a:rPr>
              <a:t>	      Common practice</a:t>
            </a:r>
          </a:p>
          <a:p>
            <a:pPr lvl="1"/>
            <a:r>
              <a:rPr lang="en-US" sz="2116" dirty="0">
                <a:latin typeface="Proxima Nova" panose="020B0604020202020204" charset="0"/>
              </a:rPr>
              <a:t>           But not required</a:t>
            </a:r>
          </a:p>
          <a:p>
            <a:endParaRPr lang="en-US" sz="2116" dirty="0">
              <a:latin typeface="Proxima Nova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C7142-38AD-0DBE-7E59-A18D699203D4}"/>
              </a:ext>
            </a:extLst>
          </p:cNvPr>
          <p:cNvSpPr txBox="1"/>
          <p:nvPr/>
        </p:nvSpPr>
        <p:spPr>
          <a:xfrm>
            <a:off x="628076" y="1593320"/>
            <a:ext cx="6910464" cy="45561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Rectangle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;  </a:t>
            </a:r>
            <a:r>
              <a:rPr lang="en-US" sz="1813" i="1" dirty="0">
                <a:solidFill>
                  <a:srgbClr val="93A1A1"/>
                </a:solidFill>
                <a:latin typeface="Consolas" panose="020B0609020204030204" pitchFamily="49" charset="0"/>
              </a:rPr>
              <a:t>// instance variables</a:t>
            </a:r>
            <a:endParaRPr lang="en-US" sz="1813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length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void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setLength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length) {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sz="1813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length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length;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void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setWidth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w) {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w;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calculateArea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1813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length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}</a:t>
            </a:r>
            <a:b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38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91D426-57F0-7DAF-812A-593137CC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58" y="0"/>
            <a:ext cx="12561453" cy="1116203"/>
          </a:xfrm>
        </p:spPr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1D5F09-EDE4-C969-6C11-A043D712E044}"/>
              </a:ext>
            </a:extLst>
          </p:cNvPr>
          <p:cNvSpPr txBox="1">
            <a:spLocks/>
          </p:cNvSpPr>
          <p:nvPr/>
        </p:nvSpPr>
        <p:spPr>
          <a:xfrm>
            <a:off x="7345179" y="1225029"/>
            <a:ext cx="6217589" cy="619553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sz="2116" dirty="0">
                <a:latin typeface="Proxima Nova" panose="020B0604020202020204" charset="0"/>
              </a:rPr>
              <a:t>Special method that has the name of the class</a:t>
            </a:r>
          </a:p>
          <a:p>
            <a:pPr marL="431797" indent="-431797">
              <a:buFont typeface="Arial" panose="020B0604020202020204" pitchFamily="34" charset="0"/>
              <a:buChar char="•"/>
            </a:pPr>
            <a:endParaRPr lang="en-US" sz="2116" dirty="0">
              <a:latin typeface="Proxima Nova" panose="020B0604020202020204" charset="0"/>
            </a:endParaRPr>
          </a:p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sz="2116" dirty="0">
                <a:latin typeface="Proxima Nova" panose="020B0604020202020204" charset="0"/>
              </a:rPr>
              <a:t>No </a:t>
            </a:r>
            <a:r>
              <a:rPr lang="en-US" sz="2116">
                <a:latin typeface="Proxima Nova" panose="020B0604020202020204" charset="0"/>
              </a:rPr>
              <a:t>return not even </a:t>
            </a:r>
            <a:r>
              <a:rPr lang="en-US" sz="2116" dirty="0">
                <a:latin typeface="Proxima Nova" panose="020B0604020202020204" charset="0"/>
              </a:rPr>
              <a:t>void</a:t>
            </a:r>
          </a:p>
          <a:p>
            <a:pPr marL="431797" indent="-431797">
              <a:buFont typeface="Arial" panose="020B0604020202020204" pitchFamily="34" charset="0"/>
              <a:buChar char="•"/>
            </a:pPr>
            <a:endParaRPr lang="en-US" sz="2116" dirty="0">
              <a:latin typeface="Proxima Nova" panose="020B0604020202020204" charset="0"/>
            </a:endParaRPr>
          </a:p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sz="2116" dirty="0">
                <a:latin typeface="Proxima Nova" panose="020B0604020202020204" charset="0"/>
              </a:rPr>
              <a:t>Can be overloaded</a:t>
            </a:r>
          </a:p>
          <a:p>
            <a:r>
              <a:rPr lang="en-US" sz="2116" dirty="0">
                <a:latin typeface="Proxima Nova" panose="020B0604020202020204" charset="0"/>
              </a:rPr>
              <a:t>      Meaning that we have more then one </a:t>
            </a:r>
          </a:p>
          <a:p>
            <a:r>
              <a:rPr lang="en-US" sz="2116" dirty="0">
                <a:latin typeface="Proxima Nova" panose="020B0604020202020204" charset="0"/>
              </a:rPr>
              <a:t>      implementation for the method</a:t>
            </a:r>
          </a:p>
          <a:p>
            <a:r>
              <a:rPr lang="en-US" sz="2116" dirty="0">
                <a:latin typeface="Proxima Nova" panose="020B0604020202020204" charset="0"/>
              </a:rPr>
              <a:t>      Same name with different parameters</a:t>
            </a:r>
          </a:p>
          <a:p>
            <a:pPr marL="431797" indent="-431797">
              <a:buFont typeface="Arial" panose="020B0604020202020204" pitchFamily="34" charset="0"/>
              <a:buChar char="•"/>
            </a:pPr>
            <a:endParaRPr lang="en-US" sz="2116" dirty="0">
              <a:latin typeface="Proxima Nova" panose="020B0604020202020204" charset="0"/>
            </a:endParaRPr>
          </a:p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sz="2116" dirty="0">
                <a:latin typeface="Proxima Nova" panose="020B0604020202020204" charset="0"/>
              </a:rPr>
              <a:t>Rectangle() – no parameters</a:t>
            </a:r>
          </a:p>
          <a:p>
            <a:pPr marL="431797" indent="-431797">
              <a:buFont typeface="Arial" panose="020B0604020202020204" pitchFamily="34" charset="0"/>
              <a:buChar char="•"/>
            </a:pPr>
            <a:endParaRPr lang="en-US" sz="2116" dirty="0">
              <a:latin typeface="Proxima Nova" panose="020B0604020202020204" charset="0"/>
            </a:endParaRPr>
          </a:p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sz="2116" dirty="0">
                <a:latin typeface="Proxima Nova" panose="020B0604020202020204" charset="0"/>
              </a:rPr>
              <a:t>Rectangle(int w, int l) – with parameters</a:t>
            </a:r>
          </a:p>
          <a:p>
            <a:pPr marL="431797" indent="-431797">
              <a:buFont typeface="Arial" panose="020B0604020202020204" pitchFamily="34" charset="0"/>
              <a:buChar char="•"/>
            </a:pPr>
            <a:endParaRPr lang="en-US" sz="2116" dirty="0">
              <a:latin typeface="Proxima Nova" panose="020B0604020202020204" charset="0"/>
            </a:endParaRPr>
          </a:p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sz="2116" dirty="0">
                <a:latin typeface="Proxima Nova" panose="020B0604020202020204" charset="0"/>
              </a:rPr>
              <a:t>You can call methods inside of the constructor</a:t>
            </a:r>
          </a:p>
          <a:p>
            <a:pPr marL="431797" indent="-431797">
              <a:buFont typeface="Arial" panose="020B0604020202020204" pitchFamily="34" charset="0"/>
              <a:buChar char="•"/>
            </a:pPr>
            <a:endParaRPr lang="en-US" sz="2116" dirty="0">
              <a:latin typeface="Proxima Nova" panose="020B0604020202020204" charset="0"/>
            </a:endParaRPr>
          </a:p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sz="2116" dirty="0">
                <a:latin typeface="Proxima Nova" panose="020B0604020202020204" charset="0"/>
              </a:rPr>
              <a:t>Usually, you call mutators (sets) methods, if the class has them defined</a:t>
            </a:r>
          </a:p>
          <a:p>
            <a:pPr lvl="1"/>
            <a:r>
              <a:rPr lang="en-US" sz="2116" dirty="0">
                <a:latin typeface="Proxima Nova" panose="020B0604020202020204" charset="0"/>
              </a:rPr>
              <a:t>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ADC07-A28C-B80D-DE91-7BD36792B52D}"/>
              </a:ext>
            </a:extLst>
          </p:cNvPr>
          <p:cNvSpPr txBox="1"/>
          <p:nvPr/>
        </p:nvSpPr>
        <p:spPr>
          <a:xfrm>
            <a:off x="834826" y="1225030"/>
            <a:ext cx="5861157" cy="2603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Rectangle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width </a:t>
            </a:r>
            <a:r>
              <a:rPr lang="en-US" sz="1813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sz="1813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length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0;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Rectangle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w,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int </a:t>
            </a:r>
            <a:r>
              <a:rPr lang="en-US" sz="1813" b="1" dirty="0">
                <a:solidFill>
                  <a:srgbClr val="333333"/>
                </a:solidFill>
                <a:latin typeface="Consolas" panose="020B0609020204030204" pitchFamily="49" charset="0"/>
              </a:rPr>
              <a:t>l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w;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length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859900"/>
                </a:solidFill>
                <a:latin typeface="Consolas" panose="020B0609020204030204" pitchFamily="49" charset="0"/>
              </a:rPr>
              <a:t>= 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l;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D8032-6FAF-F3A8-D67A-E784494F1199}"/>
              </a:ext>
            </a:extLst>
          </p:cNvPr>
          <p:cNvSpPr txBox="1"/>
          <p:nvPr/>
        </p:nvSpPr>
        <p:spPr>
          <a:xfrm>
            <a:off x="834825" y="4492102"/>
            <a:ext cx="5861157" cy="2603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Rectangle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setWidth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setLength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(0);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Rectangle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w,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int </a:t>
            </a:r>
            <a:r>
              <a:rPr lang="en-US" sz="1813" b="1" dirty="0">
                <a:solidFill>
                  <a:srgbClr val="333333"/>
                </a:solidFill>
                <a:latin typeface="Consolas" panose="020B0609020204030204" pitchFamily="49" charset="0"/>
              </a:rPr>
              <a:t>l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setWidth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        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setLength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(l);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7F4C7-3A06-504C-E6AB-15663C7876C1}"/>
              </a:ext>
            </a:extLst>
          </p:cNvPr>
          <p:cNvSpPr txBox="1"/>
          <p:nvPr/>
        </p:nvSpPr>
        <p:spPr>
          <a:xfrm>
            <a:off x="3275286" y="3984837"/>
            <a:ext cx="766557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2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15555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91D426-57F0-7DAF-812A-593137CC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4" y="292956"/>
            <a:ext cx="12561453" cy="1116203"/>
          </a:xfrm>
        </p:spPr>
        <p:txBody>
          <a:bodyPr/>
          <a:lstStyle/>
          <a:p>
            <a:r>
              <a:rPr lang="en-US" dirty="0"/>
              <a:t>Class Instance Methods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1D5F09-EDE4-C969-6C11-A043D712E044}"/>
              </a:ext>
            </a:extLst>
          </p:cNvPr>
          <p:cNvSpPr txBox="1">
            <a:spLocks/>
          </p:cNvSpPr>
          <p:nvPr/>
        </p:nvSpPr>
        <p:spPr>
          <a:xfrm>
            <a:off x="7345179" y="2550521"/>
            <a:ext cx="6217589" cy="28542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sz="2116" b="1" dirty="0">
                <a:latin typeface="Proxima Nova" panose="020B0604020202020204" charset="0"/>
              </a:rPr>
              <a:t>static methods</a:t>
            </a:r>
          </a:p>
          <a:p>
            <a:r>
              <a:rPr lang="en-US" sz="2116" dirty="0">
                <a:latin typeface="Proxima Nova" panose="020B0604020202020204" charset="0"/>
              </a:rPr>
              <a:t>	Belongs to the class / self-contained</a:t>
            </a:r>
          </a:p>
          <a:p>
            <a:endParaRPr lang="en-US" sz="2116" dirty="0">
              <a:latin typeface="Proxima Nova" panose="020B0604020202020204" charset="0"/>
            </a:endParaRPr>
          </a:p>
          <a:p>
            <a:pPr marL="431797" indent="-431797">
              <a:buFont typeface="Arial" panose="020B0604020202020204" pitchFamily="34" charset="0"/>
              <a:buChar char="•"/>
            </a:pPr>
            <a:r>
              <a:rPr lang="en-US" sz="2116" b="1" dirty="0">
                <a:latin typeface="Proxima Nova" panose="020B0604020202020204" charset="0"/>
              </a:rPr>
              <a:t>instance methods</a:t>
            </a:r>
          </a:p>
          <a:p>
            <a:pPr lvl="1"/>
            <a:r>
              <a:rPr lang="en-US" sz="2116" dirty="0">
                <a:latin typeface="Proxima Nova" panose="020B0604020202020204" charset="0"/>
              </a:rPr>
              <a:t>      Need to access instance variables</a:t>
            </a:r>
          </a:p>
          <a:p>
            <a:pPr lvl="1"/>
            <a:r>
              <a:rPr lang="en-US" sz="2116" dirty="0">
                <a:latin typeface="Proxima Nova" panose="020B0604020202020204" charset="0"/>
              </a:rPr>
              <a:t>      Uses the data in the object</a:t>
            </a:r>
          </a:p>
          <a:p>
            <a:pPr lvl="2"/>
            <a:r>
              <a:rPr lang="en-US" sz="2116" dirty="0">
                <a:latin typeface="Proxima Nova" panose="020B0604020202020204" charset="0"/>
              </a:rPr>
              <a:t>      Unique to that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ADC07-A28C-B80D-DE91-7BD36792B52D}"/>
              </a:ext>
            </a:extLst>
          </p:cNvPr>
          <p:cNvSpPr txBox="1"/>
          <p:nvPr/>
        </p:nvSpPr>
        <p:spPr>
          <a:xfrm>
            <a:off x="834829" y="2233561"/>
            <a:ext cx="5861157" cy="34401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void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setLength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length) {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sz="1813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length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length;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void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setWidth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w) {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w;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 err="1">
                <a:solidFill>
                  <a:srgbClr val="268BD2"/>
                </a:solidFill>
                <a:latin typeface="Consolas" panose="020B0609020204030204" pitchFamily="49" charset="0"/>
              </a:rPr>
              <a:t>calculateArea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1813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268BD2"/>
                </a:solidFill>
                <a:latin typeface="Consolas" panose="020B0609020204030204" pitchFamily="49" charset="0"/>
              </a:rPr>
              <a:t>length</a:t>
            </a:r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  <a:t>    }</a:t>
            </a:r>
            <a:br>
              <a:rPr lang="en-US" sz="1813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sz="1813" dirty="0"/>
          </a:p>
        </p:txBody>
      </p:sp>
    </p:spTree>
    <p:extLst>
      <p:ext uri="{BB962C8B-B14F-4D97-AF65-F5344CB8AC3E}">
        <p14:creationId xmlns:p14="http://schemas.microsoft.com/office/powerpoint/2010/main" val="25776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45BF-873A-418F-BAD2-13FC5412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427"/>
            <a:ext cx="12561453" cy="1015663"/>
          </a:xfrm>
        </p:spPr>
        <p:txBody>
          <a:bodyPr/>
          <a:lstStyle/>
          <a:p>
            <a:r>
              <a:rPr lang="en-US" dirty="0"/>
              <a:t>Use Tables!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0DB38-916C-4770-94BA-EDC0427C7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80107"/>
            <a:ext cx="6042548" cy="1712520"/>
          </a:xfrm>
        </p:spPr>
        <p:txBody>
          <a:bodyPr/>
          <a:lstStyle/>
          <a:p>
            <a:r>
              <a:rPr lang="en-US" dirty="0"/>
              <a:t>Every time you are:</a:t>
            </a:r>
          </a:p>
          <a:p>
            <a:pPr lvl="1"/>
            <a:r>
              <a:rPr lang="en-US" dirty="0"/>
              <a:t>In a new method</a:t>
            </a:r>
          </a:p>
          <a:p>
            <a:pPr lvl="1"/>
            <a:r>
              <a:rPr lang="en-US" dirty="0"/>
              <a:t>See a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r>
              <a:rPr lang="en-US" u="sng" dirty="0"/>
              <a:t>Draw a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6507C-F3CD-49BF-B7BA-7536DD916E30}"/>
              </a:ext>
            </a:extLst>
          </p:cNvPr>
          <p:cNvSpPr txBox="1"/>
          <p:nvPr/>
        </p:nvSpPr>
        <p:spPr>
          <a:xfrm>
            <a:off x="628075" y="3359551"/>
            <a:ext cx="553212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6FD856-8DA4-4BF5-9737-CAB5C98C3AC6}"/>
              </a:ext>
            </a:extLst>
          </p:cNvPr>
          <p:cNvGraphicFramePr>
            <a:graphicFrameLocks noGrp="1"/>
          </p:cNvGraphicFramePr>
          <p:nvPr/>
        </p:nvGraphicFramePr>
        <p:xfrm>
          <a:off x="7884826" y="405110"/>
          <a:ext cx="3599860" cy="160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93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79993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@rec.one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@rec.two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159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67499E-7E10-43A2-ACBE-0605C34C1EAF}"/>
              </a:ext>
            </a:extLst>
          </p:cNvPr>
          <p:cNvGraphicFramePr>
            <a:graphicFrameLocks noGrp="1"/>
          </p:cNvGraphicFramePr>
          <p:nvPr/>
        </p:nvGraphicFramePr>
        <p:xfrm>
          <a:off x="7331098" y="2158414"/>
          <a:ext cx="2082800" cy="120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@rec.one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B541EB-A169-4505-B911-2AE9C210BC8D}"/>
              </a:ext>
            </a:extLst>
          </p:cNvPr>
          <p:cNvGraphicFramePr>
            <a:graphicFrameLocks noGrp="1"/>
          </p:cNvGraphicFramePr>
          <p:nvPr/>
        </p:nvGraphicFramePr>
        <p:xfrm>
          <a:off x="9924322" y="2158414"/>
          <a:ext cx="2082800" cy="120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@rec.two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3D659F-076B-4109-AF1D-A0246507503A}"/>
              </a:ext>
            </a:extLst>
          </p:cNvPr>
          <p:cNvSpPr txBox="1"/>
          <p:nvPr/>
        </p:nvSpPr>
        <p:spPr>
          <a:xfrm>
            <a:off x="9684756" y="806278"/>
            <a:ext cx="79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/>
              <a:t> 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5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33879">
        <p:fade/>
      </p:transition>
    </mc:Choice>
    <mc:Fallback xmlns="">
      <p:transition advTm="1338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72325-06F0-6146-95CF-FD0A14F9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-7277"/>
            <a:ext cx="12561453" cy="1846659"/>
          </a:xfrm>
        </p:spPr>
        <p:txBody>
          <a:bodyPr/>
          <a:lstStyle/>
          <a:p>
            <a:r>
              <a:rPr lang="en-US" dirty="0"/>
              <a:t>Why Methods and Objects?</a:t>
            </a:r>
            <a:br>
              <a:rPr lang="en-US" dirty="0"/>
            </a:br>
            <a:r>
              <a:rPr lang="en-US" dirty="0"/>
              <a:t>DRY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DCAD8-D513-EA43-AC03-58D574D31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520872"/>
            <a:ext cx="7910138" cy="5668218"/>
          </a:xfrm>
        </p:spPr>
        <p:txBody>
          <a:bodyPr/>
          <a:lstStyle/>
          <a:p>
            <a:pPr fontAlgn="base"/>
            <a:r>
              <a:rPr lang="en-US" dirty="0"/>
              <a:t>Code should be DRY</a:t>
            </a:r>
          </a:p>
          <a:p>
            <a:pPr lvl="1" fontAlgn="base"/>
            <a:r>
              <a:rPr lang="en-US" b="1" u="sng" dirty="0"/>
              <a:t>D</a:t>
            </a:r>
            <a:r>
              <a:rPr lang="en-US" dirty="0"/>
              <a:t>on’t </a:t>
            </a:r>
            <a:r>
              <a:rPr lang="en-US" b="1" u="sng" dirty="0"/>
              <a:t>R</a:t>
            </a:r>
            <a:r>
              <a:rPr lang="en-US" dirty="0"/>
              <a:t>epeat </a:t>
            </a:r>
            <a:r>
              <a:rPr lang="en-US" b="1" u="sng" dirty="0"/>
              <a:t>Y</a:t>
            </a:r>
            <a:r>
              <a:rPr lang="en-US" dirty="0"/>
              <a:t>ourself</a:t>
            </a:r>
          </a:p>
          <a:p>
            <a:pPr fontAlgn="base"/>
            <a:r>
              <a:rPr lang="en-US" dirty="0"/>
              <a:t>Code should be</a:t>
            </a:r>
          </a:p>
          <a:p>
            <a:pPr lvl="1" fontAlgn="base"/>
            <a:r>
              <a:rPr lang="en-US" dirty="0"/>
              <a:t>Reusable </a:t>
            </a:r>
          </a:p>
          <a:p>
            <a:pPr lvl="1" fontAlgn="base"/>
            <a:r>
              <a:rPr lang="en-US" dirty="0"/>
              <a:t>Small Snippets</a:t>
            </a:r>
          </a:p>
          <a:p>
            <a:pPr fontAlgn="base"/>
            <a:r>
              <a:rPr lang="en-US" dirty="0"/>
              <a:t>Reusable code</a:t>
            </a:r>
          </a:p>
          <a:p>
            <a:pPr lvl="1" fontAlgn="base"/>
            <a:r>
              <a:rPr lang="en-US" dirty="0"/>
              <a:t>Only write once</a:t>
            </a:r>
          </a:p>
          <a:p>
            <a:pPr lvl="1" fontAlgn="base"/>
            <a:r>
              <a:rPr lang="en-US" dirty="0"/>
              <a:t>Use in multiple applications</a:t>
            </a:r>
          </a:p>
          <a:p>
            <a:pPr fontAlgn="base"/>
            <a:r>
              <a:rPr lang="en-US" dirty="0"/>
              <a:t>Java</a:t>
            </a:r>
          </a:p>
          <a:p>
            <a:pPr lvl="1" fontAlgn="base"/>
            <a:r>
              <a:rPr lang="en-US" dirty="0"/>
              <a:t>Objects are blocks of information, with reusable code / methods</a:t>
            </a:r>
          </a:p>
          <a:p>
            <a:pPr lvl="1" fontAlgn="base"/>
            <a:r>
              <a:rPr lang="en-US" dirty="0"/>
              <a:t>Methods are blocks of reusable code</a:t>
            </a:r>
          </a:p>
          <a:p>
            <a:pPr lvl="2" fontAlgn="base"/>
            <a:r>
              <a:rPr lang="en-US" dirty="0"/>
              <a:t>Ideally,  no more than 20 instructions</a:t>
            </a:r>
          </a:p>
          <a:p>
            <a:pPr lvl="1" fontAlgn="base"/>
            <a:r>
              <a:rPr lang="en-US" b="1" dirty="0"/>
              <a:t>CLUE</a:t>
            </a:r>
            <a:r>
              <a:rPr lang="en-US" dirty="0"/>
              <a:t>: If you are cutting and pasting code - it should be a method</a:t>
            </a:r>
          </a:p>
          <a:p>
            <a:pPr lvl="2" fontAlgn="base"/>
            <a:r>
              <a:rPr lang="en-US" dirty="0"/>
              <a:t>Really, that happens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479659" y="3032104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67896-836E-2F43-8A1B-8F251BB6C615}"/>
              </a:ext>
            </a:extLst>
          </p:cNvPr>
          <p:cNvSpPr/>
          <p:nvPr/>
        </p:nvSpPr>
        <p:spPr>
          <a:xfrm>
            <a:off x="7683712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436BD-B2F4-D248-B2CB-2DEA79304985}"/>
              </a:ext>
            </a:extLst>
          </p:cNvPr>
          <p:cNvSpPr/>
          <p:nvPr/>
        </p:nvSpPr>
        <p:spPr>
          <a:xfrm>
            <a:off x="9707549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108B3-2793-7445-BA4E-0494C788BE12}"/>
              </a:ext>
            </a:extLst>
          </p:cNvPr>
          <p:cNvSpPr/>
          <p:nvPr/>
        </p:nvSpPr>
        <p:spPr>
          <a:xfrm>
            <a:off x="11731386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BF6C7-E4AE-AC42-A8D0-E3DFEBAFCAD6}"/>
              </a:ext>
            </a:extLst>
          </p:cNvPr>
          <p:cNvSpPr/>
          <p:nvPr/>
        </p:nvSpPr>
        <p:spPr>
          <a:xfrm>
            <a:off x="9479658" y="4814340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543DB-FCB6-494F-8E20-822946BC3CC0}"/>
              </a:ext>
            </a:extLst>
          </p:cNvPr>
          <p:cNvSpPr/>
          <p:nvPr/>
        </p:nvSpPr>
        <p:spPr>
          <a:xfrm>
            <a:off x="9576193" y="240030"/>
            <a:ext cx="3955507" cy="11624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Fun Fact: </a:t>
            </a:r>
          </a:p>
          <a:p>
            <a:r>
              <a:rPr lang="en-US" sz="14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Software Engineers, Andy Hunt and Dave Thomas, are credited with first using the the term for coding in the </a:t>
            </a:r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The Pragmatic Programmer</a:t>
            </a:r>
          </a:p>
        </p:txBody>
      </p:sp>
    </p:spTree>
    <p:extLst>
      <p:ext uri="{BB962C8B-B14F-4D97-AF65-F5344CB8AC3E}">
        <p14:creationId xmlns:p14="http://schemas.microsoft.com/office/powerpoint/2010/main" val="11884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51D6-EF7A-4851-BDB2-AB12C875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88470"/>
            <a:ext cx="12561453" cy="1015663"/>
          </a:xfrm>
        </p:spPr>
        <p:txBody>
          <a:bodyPr/>
          <a:lstStyle/>
          <a:p>
            <a:r>
              <a:rPr lang="en-US" dirty="0"/>
              <a:t>Coding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B666E-90E3-410C-8D98-986111BDC1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206349"/>
            <a:ext cx="12561453" cy="1940275"/>
          </a:xfrm>
        </p:spPr>
        <p:txBody>
          <a:bodyPr/>
          <a:lstStyle/>
          <a:p>
            <a:r>
              <a:rPr lang="en-US" dirty="0"/>
              <a:t>Go canvas to access In Class: Long Division</a:t>
            </a:r>
          </a:p>
          <a:p>
            <a:r>
              <a:rPr lang="en-US" dirty="0"/>
              <a:t>We will build a long division object, that the main method will call</a:t>
            </a:r>
          </a:p>
          <a:p>
            <a:r>
              <a:rPr lang="en-US" dirty="0"/>
              <a:t>Notice – </a:t>
            </a:r>
            <a:r>
              <a:rPr lang="en-US" b="1" dirty="0"/>
              <a:t>two </a:t>
            </a:r>
            <a:r>
              <a:rPr lang="en-US" dirty="0"/>
              <a:t> classes! </a:t>
            </a:r>
          </a:p>
          <a:p>
            <a:r>
              <a:rPr lang="en-US" dirty="0"/>
              <a:t>Time pending, you should build the memory tables for your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12030-AEEB-4644-9D42-57D0B8EC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979" y="2466776"/>
            <a:ext cx="351521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5905591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Example: </a:t>
            </a:r>
            <a:r>
              <a:rPr lang="en-US" u="sng" dirty="0"/>
              <a:t>Strings are objects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companion = “Clara”; // note, Strings are so common, they have this shortcut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companion.length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5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</a:t>
            </a:r>
            <a:r>
              <a:rPr lang="en-US" u="sng" dirty="0"/>
              <a:t>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Reusing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85385" y="191273"/>
            <a:ext cx="4165361" cy="20050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many different concepts are in the main method?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244703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051736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656433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4283664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39" y="501157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39268" y="2921496"/>
            <a:ext cx="6501161" cy="256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70195" y="2684267"/>
            <a:ext cx="7170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4991725" y="3178098"/>
            <a:ext cx="6333615" cy="7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</p:cNvCxnSpPr>
          <p:nvPr/>
        </p:nvCxnSpPr>
        <p:spPr>
          <a:xfrm flipH="1" flipV="1">
            <a:off x="4070195" y="3288964"/>
            <a:ext cx="7255145" cy="1231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</p:cNvCxnSpPr>
          <p:nvPr/>
        </p:nvCxnSpPr>
        <p:spPr>
          <a:xfrm flipH="1">
            <a:off x="8709285" y="5248807"/>
            <a:ext cx="2616054" cy="50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DBC-254E-8145-A7F5-0E71E74D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6639"/>
            <a:ext cx="12561453" cy="1015663"/>
          </a:xfrm>
        </p:spPr>
        <p:txBody>
          <a:bodyPr/>
          <a:lstStyle/>
          <a:p>
            <a:r>
              <a:rPr lang="en-US" dirty="0"/>
              <a:t>Method Syntax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49E14-5369-CF4F-A6ED-55BB99B31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506956"/>
            <a:ext cx="6424235" cy="40339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{...}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 (optional)</a:t>
            </a:r>
          </a:p>
          <a:p>
            <a:pPr fontAlgn="base"/>
            <a:r>
              <a:rPr lang="en-US" dirty="0"/>
              <a:t>static  - access type (option)</a:t>
            </a:r>
          </a:p>
          <a:p>
            <a:pPr fontAlgn="base"/>
            <a:r>
              <a:rPr lang="en-US" dirty="0"/>
              <a:t>void  - return type (required)</a:t>
            </a:r>
          </a:p>
          <a:p>
            <a:pPr fontAlgn="base"/>
            <a:r>
              <a:rPr lang="en-US" dirty="0"/>
              <a:t>main - method name (required)</a:t>
            </a:r>
          </a:p>
          <a:p>
            <a:pPr fontAlgn="base"/>
            <a:r>
              <a:rPr lang="en-US" dirty="0"/>
              <a:t>String[] </a:t>
            </a:r>
            <a:r>
              <a:rPr lang="en-US" dirty="0" err="1"/>
              <a:t>args</a:t>
            </a:r>
            <a:r>
              <a:rPr lang="en-US" dirty="0"/>
              <a:t> - are parameters for the method </a:t>
            </a:r>
          </a:p>
          <a:p>
            <a:pPr lvl="1" fontAlgn="base"/>
            <a:r>
              <a:rPr lang="en-US" dirty="0"/>
              <a:t>Having parentheses is required</a:t>
            </a:r>
          </a:p>
          <a:p>
            <a:pPr lvl="1" fontAlgn="base"/>
            <a:r>
              <a:rPr lang="en-US" dirty="0"/>
              <a:t>something inside, optional</a:t>
            </a:r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A474BFF-CF3D-8349-9B00-D7AA4B53268A}"/>
              </a:ext>
            </a:extLst>
          </p:cNvPr>
          <p:cNvSpPr txBox="1">
            <a:spLocks/>
          </p:cNvSpPr>
          <p:nvPr/>
        </p:nvSpPr>
        <p:spPr>
          <a:xfrm>
            <a:off x="7211062" y="2506956"/>
            <a:ext cx="5978465" cy="357764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getPercentGrowth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startingSalary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midCareerSalary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…}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</a:t>
            </a:r>
          </a:p>
          <a:p>
            <a:pPr fontAlgn="base"/>
            <a:r>
              <a:rPr lang="en-US" dirty="0"/>
              <a:t>access is not there - that means “instance”</a:t>
            </a:r>
          </a:p>
          <a:p>
            <a:pPr fontAlgn="base"/>
            <a:r>
              <a:rPr lang="en-US" dirty="0"/>
              <a:t>double  - return type </a:t>
            </a:r>
          </a:p>
          <a:p>
            <a:pPr fontAlgn="base"/>
            <a:r>
              <a:rPr lang="en-US" dirty="0" err="1"/>
              <a:t>getPercentGrowth</a:t>
            </a:r>
            <a:r>
              <a:rPr lang="en-US" dirty="0"/>
              <a:t> - method Name</a:t>
            </a:r>
          </a:p>
          <a:p>
            <a:pPr fontAlgn="base"/>
            <a:r>
              <a:rPr lang="en-US" dirty="0"/>
              <a:t>double </a:t>
            </a:r>
            <a:r>
              <a:rPr lang="en-US" dirty="0" err="1"/>
              <a:t>startingSalary</a:t>
            </a:r>
            <a:r>
              <a:rPr lang="en-US" dirty="0"/>
              <a:t>, double </a:t>
            </a:r>
            <a:r>
              <a:rPr lang="en-US" dirty="0" err="1"/>
              <a:t>midCareerSalary</a:t>
            </a:r>
            <a:r>
              <a:rPr lang="en-US" dirty="0"/>
              <a:t> - are parameters for the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652B6-D6B3-4A4F-AE73-833E00ADE1EA}"/>
              </a:ext>
            </a:extLst>
          </p:cNvPr>
          <p:cNvSpPr txBox="1"/>
          <p:nvPr/>
        </p:nvSpPr>
        <p:spPr>
          <a:xfrm>
            <a:off x="4457700" y="1819574"/>
            <a:ext cx="517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</p:spTree>
    <p:extLst>
      <p:ext uri="{BB962C8B-B14F-4D97-AF65-F5344CB8AC3E}">
        <p14:creationId xmlns:p14="http://schemas.microsoft.com/office/powerpoint/2010/main" val="217667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022-ABB3-0340-BAF7-5B1C88EB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Static vs. 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3FAC-030D-7449-92D3-70FD015F7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806235"/>
          </a:xfrm>
        </p:spPr>
        <p:txBody>
          <a:bodyPr/>
          <a:lstStyle/>
          <a:p>
            <a:pPr fontAlgn="base"/>
            <a:r>
              <a:rPr lang="en-US" dirty="0"/>
              <a:t>Harder concept (we will come  back to it later)</a:t>
            </a:r>
          </a:p>
          <a:p>
            <a:pPr fontAlgn="base"/>
            <a:r>
              <a:rPr lang="en-US" dirty="0"/>
              <a:t>Think of static as </a:t>
            </a:r>
            <a:r>
              <a:rPr lang="en-US" b="1" dirty="0"/>
              <a:t>shared</a:t>
            </a:r>
            <a:r>
              <a:rPr lang="en-US" dirty="0"/>
              <a:t> memory</a:t>
            </a:r>
          </a:p>
          <a:p>
            <a:pPr lvl="1" fontAlgn="base"/>
            <a:r>
              <a:rPr lang="en-US" dirty="0"/>
              <a:t>Variables in it are easily overwritten</a:t>
            </a:r>
          </a:p>
          <a:p>
            <a:pPr lvl="1" fontAlgn="base"/>
            <a:r>
              <a:rPr lang="en-US" dirty="0"/>
              <a:t>Static methods need to be self contained, and only access shared information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Instance methods </a:t>
            </a:r>
            <a:r>
              <a:rPr lang="en-US" b="1" dirty="0"/>
              <a:t>belong</a:t>
            </a:r>
            <a:r>
              <a:rPr lang="en-US" dirty="0"/>
              <a:t> to the object</a:t>
            </a:r>
          </a:p>
          <a:p>
            <a:pPr lvl="1" fontAlgn="base"/>
            <a:r>
              <a:rPr lang="en-US" dirty="0"/>
              <a:t>They </a:t>
            </a:r>
            <a:r>
              <a:rPr lang="en-US" b="1" dirty="0"/>
              <a:t>need</a:t>
            </a:r>
            <a:r>
              <a:rPr lang="en-US" dirty="0"/>
              <a:t> information from the object </a:t>
            </a:r>
          </a:p>
          <a:p>
            <a:pPr lvl="1" fontAlgn="base"/>
            <a:r>
              <a:rPr lang="en-US" dirty="0"/>
              <a:t>They provide the main functionality to the object </a:t>
            </a:r>
          </a:p>
          <a:p>
            <a:pPr lvl="1" fontAlgn="base"/>
            <a:r>
              <a:rPr lang="en-US" dirty="0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40885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4ED9-56BF-3F4A-8E26-0C10999B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4975"/>
            <a:ext cx="12561453" cy="1015663"/>
          </a:xfrm>
        </p:spPr>
        <p:txBody>
          <a:bodyPr/>
          <a:lstStyle/>
          <a:p>
            <a:r>
              <a:rPr lang="en-US"/>
              <a:t>Recall Activity - </a:t>
            </a:r>
            <a:r>
              <a:rPr lang="en-US" dirty="0"/>
              <a:t>Attendance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E42E1-569F-B347-A47A-1501D7874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1971"/>
            <a:ext cx="12561453" cy="56766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Grab a paper, write your name, as it is in our Canvas course, and your answers to the following questions. Turn this as your attendance for today’s lecture.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What is a method?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Which of the following are valid method “signatures”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double </a:t>
            </a:r>
            <a:r>
              <a:rPr lang="en-US" dirty="0" err="1"/>
              <a:t>calcArea</a:t>
            </a:r>
            <a:r>
              <a:rPr lang="en-US" dirty="0"/>
              <a:t>(double width, double height)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</a:t>
            </a:r>
            <a:r>
              <a:rPr lang="en-US" dirty="0" err="1"/>
              <a:t>my_method</a:t>
            </a:r>
            <a:r>
              <a:rPr lang="en-US" dirty="0"/>
              <a:t>(int x, boolean y)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[]); </a:t>
            </a:r>
          </a:p>
          <a:p>
            <a:pPr>
              <a:buFont typeface="+mj-lt"/>
              <a:buAutoNum type="alphaUcPeriod"/>
            </a:pPr>
            <a:r>
              <a:rPr lang="en-US" dirty="0"/>
              <a:t> All listed</a:t>
            </a:r>
          </a:p>
          <a:p>
            <a:pPr>
              <a:buFont typeface="+mj-lt"/>
              <a:buAutoNum type="alphaUcPeriod"/>
            </a:pPr>
            <a:r>
              <a:rPr lang="en-US" dirty="0"/>
              <a:t> None listed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1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0A5-3E6D-5746-92D4-80B837A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Method Name &amp;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DD7B-EB33-1348-BC75-3306429DB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920922"/>
            <a:ext cx="6595688" cy="4696670"/>
          </a:xfrm>
        </p:spPr>
        <p:txBody>
          <a:bodyPr/>
          <a:lstStyle/>
          <a:p>
            <a:pPr fontAlgn="base"/>
            <a:r>
              <a:rPr lang="en-US" dirty="0"/>
              <a:t>They should have meaning! </a:t>
            </a:r>
          </a:p>
          <a:p>
            <a:pPr fontAlgn="base"/>
            <a:r>
              <a:rPr lang="en-US" dirty="0"/>
              <a:t>They follow the same rules as variable names</a:t>
            </a:r>
          </a:p>
          <a:p>
            <a:pPr lvl="1" fontAlgn="base"/>
            <a:r>
              <a:rPr lang="en-US" dirty="0"/>
              <a:t>No specials, start with letter,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 </a:t>
            </a:r>
          </a:p>
          <a:p>
            <a:r>
              <a:rPr lang="en-US" dirty="0"/>
              <a:t>Are three different methods! (Be careful </a:t>
            </a:r>
            <a:r>
              <a:rPr lang="en-US"/>
              <a:t>- Overlapping)</a:t>
            </a:r>
            <a:endParaRPr lang="en-US" dirty="0"/>
          </a:p>
          <a:p>
            <a:pPr fontAlgn="base"/>
            <a:r>
              <a:rPr lang="en-US" dirty="0"/>
              <a:t>The secret ninja trick for methods</a:t>
            </a:r>
          </a:p>
          <a:p>
            <a:pPr lvl="1" fontAlgn="base"/>
            <a:r>
              <a:rPr lang="en-US" dirty="0"/>
              <a:t>Pass in the variables</a:t>
            </a:r>
          </a:p>
          <a:p>
            <a:pPr lvl="1" fontAlgn="base"/>
            <a:r>
              <a:rPr lang="en-US" dirty="0"/>
              <a:t>Try to keep everything as </a:t>
            </a:r>
            <a:r>
              <a:rPr lang="en-US" b="1" dirty="0"/>
              <a:t>contained as possible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3453467B-A995-124B-BE63-79AF7852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90" y="164592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9A75-632B-E544-A978-50AFB5D5BF17}"/>
              </a:ext>
            </a:extLst>
          </p:cNvPr>
          <p:cNvSpPr txBox="1"/>
          <p:nvPr/>
        </p:nvSpPr>
        <p:spPr>
          <a:xfrm>
            <a:off x="8655050" y="461772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92529"/>
                </a:solidFill>
              </a:rPr>
              <a:t>What is your quest?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is it you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know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need (parameters)</a:t>
            </a:r>
          </a:p>
        </p:txBody>
      </p:sp>
    </p:spTree>
    <p:extLst>
      <p:ext uri="{BB962C8B-B14F-4D97-AF65-F5344CB8AC3E}">
        <p14:creationId xmlns:p14="http://schemas.microsoft.com/office/powerpoint/2010/main" val="32150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6E16-F15A-904A-A0DF-722B33D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DA11-94C0-5949-8C6A-CCB28DCF4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845" y="2236423"/>
            <a:ext cx="6469955" cy="3906967"/>
          </a:xfrm>
        </p:spPr>
        <p:txBody>
          <a:bodyPr/>
          <a:lstStyle/>
          <a:p>
            <a:pPr fontAlgn="base"/>
            <a:r>
              <a:rPr lang="en-US" dirty="0"/>
              <a:t>Return Types</a:t>
            </a:r>
          </a:p>
          <a:p>
            <a:pPr lvl="1" fontAlgn="base"/>
            <a:r>
              <a:rPr lang="en-US" b="1" dirty="0"/>
              <a:t>Critically important</a:t>
            </a:r>
          </a:p>
          <a:p>
            <a:pPr lvl="1" fontAlgn="base"/>
            <a:r>
              <a:rPr lang="en-US" dirty="0"/>
              <a:t>Can return a primitive, array or an object</a:t>
            </a:r>
          </a:p>
          <a:p>
            <a:pPr lvl="1" fontAlgn="base"/>
            <a:r>
              <a:rPr lang="en-US" dirty="0"/>
              <a:t>void is how you say the method returns nothing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Whenever you call a method</a:t>
            </a:r>
          </a:p>
          <a:p>
            <a:pPr lvl="1" fontAlgn="base"/>
            <a:r>
              <a:rPr lang="en-US" dirty="0"/>
              <a:t>Assume the return type is what is returned </a:t>
            </a:r>
          </a:p>
          <a:p>
            <a:pPr lvl="1" fontAlgn="base"/>
            <a:r>
              <a:rPr lang="en-US" dirty="0"/>
              <a:t>Think of replacing the method name with the answer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C9E837-B752-984E-B836-E74BBF9F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44" y="2114549"/>
            <a:ext cx="6139922" cy="26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026B9-7004-CE43-9CFC-5A3DC24D453C}"/>
              </a:ext>
            </a:extLst>
          </p:cNvPr>
          <p:cNvSpPr txBox="1"/>
          <p:nvPr/>
        </p:nvSpPr>
        <p:spPr>
          <a:xfrm>
            <a:off x="7431345" y="4997087"/>
            <a:ext cx="576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92529"/>
                </a:solidFill>
              </a:rPr>
              <a:t>The program output is</a:t>
            </a:r>
          </a:p>
          <a:p>
            <a:pPr algn="ctr"/>
            <a:r>
              <a:rPr lang="en-US" sz="2400" b="1" dirty="0">
                <a:solidFill>
                  <a:srgbClr val="092529"/>
                </a:solidFill>
              </a:rPr>
              <a:t>Hello, my name is Melody Pond</a:t>
            </a:r>
            <a:endParaRPr lang="en-US" sz="2400" dirty="0">
              <a:solidFill>
                <a:srgbClr val="092529"/>
              </a:solidFill>
            </a:endParaRPr>
          </a:p>
          <a:p>
            <a:pPr algn="ctr"/>
            <a:br>
              <a:rPr lang="en-US" sz="1800" dirty="0">
                <a:solidFill>
                  <a:srgbClr val="092529"/>
                </a:solidFill>
              </a:rPr>
            </a:br>
            <a:r>
              <a:rPr lang="en-US" sz="1800" dirty="0">
                <a:solidFill>
                  <a:srgbClr val="092529"/>
                </a:solidFill>
              </a:rPr>
              <a:t>Notice: Melody Pond simply replaces ‘</a:t>
            </a:r>
            <a:r>
              <a:rPr lang="en-US" sz="1800" dirty="0" err="1">
                <a:solidFill>
                  <a:srgbClr val="092529"/>
                </a:solidFill>
              </a:rPr>
              <a:t>getName</a:t>
            </a:r>
            <a:r>
              <a:rPr lang="en-US" sz="1800" dirty="0">
                <a:solidFill>
                  <a:srgbClr val="092529"/>
                </a:solidFill>
              </a:rPr>
              <a:t>()’</a:t>
            </a:r>
            <a:endParaRPr lang="en-US" dirty="0">
              <a:solidFill>
                <a:srgbClr val="09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907768"/>
            <a:ext cx="4165361" cy="17958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rewrite this code so it will have the 5 different methods that we discussed!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6" y="3216400"/>
            <a:ext cx="4165361" cy="27520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start with the sum method: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do?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 it (parameters)?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does the method return?</a:t>
            </a:r>
          </a:p>
        </p:txBody>
      </p:sp>
    </p:spTree>
    <p:extLst>
      <p:ext uri="{BB962C8B-B14F-4D97-AF65-F5344CB8AC3E}">
        <p14:creationId xmlns:p14="http://schemas.microsoft.com/office/powerpoint/2010/main" val="11456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39938" y="1272951"/>
            <a:ext cx="12561455" cy="6217087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param1, double param2){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param1 + param2;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1444699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First step – have the method!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535537" y="1818176"/>
            <a:ext cx="1663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0" y="3053074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Second step – call the method!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33860" y="3195196"/>
            <a:ext cx="406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04203" y="3720413"/>
            <a:ext cx="4494882" cy="153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4381494"/>
            <a:ext cx="4165361" cy="280150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Work in pairs and rewrite the remaining code to include the following methods:</a:t>
            </a: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4522"/>
            <a:ext cx="12561453" cy="1015663"/>
          </a:xfrm>
        </p:spPr>
        <p:txBody>
          <a:bodyPr/>
          <a:lstStyle/>
          <a:p>
            <a:r>
              <a:rPr lang="en-US" dirty="0"/>
              <a:t>Programming == Problem Solving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533" y="1473901"/>
            <a:ext cx="5818447" cy="3693319"/>
          </a:xfrm>
        </p:spPr>
        <p:txBody>
          <a:bodyPr/>
          <a:lstStyle/>
          <a:p>
            <a:pPr fontAlgn="base"/>
            <a:r>
              <a:rPr lang="en-US" dirty="0"/>
              <a:t>You look at the problem to solve</a:t>
            </a:r>
          </a:p>
          <a:p>
            <a:pPr lvl="1" fontAlgn="base"/>
            <a:r>
              <a:rPr lang="en-US" dirty="0"/>
              <a:t>Clarify the problem and constraints</a:t>
            </a:r>
          </a:p>
          <a:p>
            <a:pPr fontAlgn="base"/>
            <a:r>
              <a:rPr lang="en-US" dirty="0"/>
              <a:t>Break it up into *smaller* parts (Divide)</a:t>
            </a:r>
          </a:p>
          <a:p>
            <a:pPr fontAlgn="base"/>
            <a:r>
              <a:rPr lang="en-US" dirty="0"/>
              <a:t>Outline the steps needed</a:t>
            </a:r>
          </a:p>
          <a:p>
            <a:pPr lvl="1" fontAlgn="base"/>
            <a:r>
              <a:rPr lang="en-US" dirty="0"/>
              <a:t>Solve each step (Conquer)</a:t>
            </a:r>
          </a:p>
          <a:p>
            <a:pPr fontAlgn="base"/>
            <a:r>
              <a:rPr lang="en-US" dirty="0"/>
              <a:t>Reassemble the pieces (Glue) </a:t>
            </a:r>
          </a:p>
          <a:p>
            <a:pPr fontAlgn="base"/>
            <a:r>
              <a:rPr lang="en-US" dirty="0"/>
              <a:t>Completed program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083629" y="1487541"/>
            <a:ext cx="8588303" cy="57246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subtraction;     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multiplication, division;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sum); 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13.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14.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15.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16. 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488007" y="4924440"/>
            <a:ext cx="4480600" cy="815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if we want to do the same set of instructions again?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1126985" y="5912095"/>
            <a:ext cx="3202643" cy="130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REUSE CODE</a:t>
            </a:r>
          </a:p>
        </p:txBody>
      </p:sp>
    </p:spTree>
    <p:extLst>
      <p:ext uri="{BB962C8B-B14F-4D97-AF65-F5344CB8AC3E}">
        <p14:creationId xmlns:p14="http://schemas.microsoft.com/office/powerpoint/2010/main" val="232049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10CD-C37D-4A95-A5E0-9722545C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417" y="3156557"/>
            <a:ext cx="9744199" cy="1015663"/>
          </a:xfrm>
        </p:spPr>
        <p:txBody>
          <a:bodyPr/>
          <a:lstStyle/>
          <a:p>
            <a:r>
              <a:rPr lang="en-US" dirty="0"/>
              <a:t>Methods: Reusable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91E1-2FEC-43A5-A5BE-FF3C1C52F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5328" y="4381997"/>
            <a:ext cx="9744199" cy="481414"/>
          </a:xfrm>
        </p:spPr>
        <p:txBody>
          <a:bodyPr/>
          <a:lstStyle/>
          <a:p>
            <a:r>
              <a:rPr lang="en-US" dirty="0"/>
              <a:t>The ENIAC women pioneered reusable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FB8F2-3611-4C66-A8C9-493181241387}"/>
              </a:ext>
            </a:extLst>
          </p:cNvPr>
          <p:cNvSpPr/>
          <p:nvPr/>
        </p:nvSpPr>
        <p:spPr>
          <a:xfrm>
            <a:off x="10158918" y="2571782"/>
            <a:ext cx="3658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Programmers Betty Jean Jennings (left) and Fran Bilas (right) operate ENIAC's main control panel By United States Army (Image from http://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ftp.arl.army.mil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/~mike/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comphist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/) [Public domain], via Wikimedia Commons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460230-0941-4D59-B05C-B9C72351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65" y="103449"/>
            <a:ext cx="3658682" cy="24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4" y="307862"/>
            <a:ext cx="12561413" cy="1015467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9F4D3B-2C08-BE45-8FD4-7843D5BB5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37641"/>
            <a:ext cx="11688355" cy="5458807"/>
          </a:xfrm>
        </p:spPr>
        <p:txBody>
          <a:bodyPr/>
          <a:lstStyle/>
          <a:p>
            <a:r>
              <a:rPr lang="en-US" sz="2800" dirty="0"/>
              <a:t>Are ways to modularize / reduce the code</a:t>
            </a:r>
          </a:p>
          <a:p>
            <a:endParaRPr lang="en-US" sz="2720" dirty="0"/>
          </a:p>
          <a:p>
            <a:r>
              <a:rPr lang="en-US" sz="2720" dirty="0"/>
              <a:t>Methods are designed to implement a specific function in our program</a:t>
            </a:r>
          </a:p>
          <a:p>
            <a:pPr lvl="1"/>
            <a:r>
              <a:rPr lang="en-US" sz="2569" dirty="0"/>
              <a:t>Small / Repeatable blocks</a:t>
            </a:r>
          </a:p>
          <a:p>
            <a:endParaRPr lang="en-US" sz="2720" dirty="0"/>
          </a:p>
          <a:p>
            <a:r>
              <a:rPr lang="en-US" sz="2720" dirty="0"/>
              <a:t>Methods are defined inside a class</a:t>
            </a:r>
          </a:p>
          <a:p>
            <a:endParaRPr lang="en-US" sz="2720" dirty="0"/>
          </a:p>
          <a:p>
            <a:r>
              <a:rPr lang="en-US" sz="2720" dirty="0"/>
              <a:t>We can call a method as many times as we want</a:t>
            </a:r>
          </a:p>
          <a:p>
            <a:endParaRPr lang="en-US" sz="2418" dirty="0"/>
          </a:p>
        </p:txBody>
      </p:sp>
    </p:spTree>
    <p:extLst>
      <p:ext uri="{BB962C8B-B14F-4D97-AF65-F5344CB8AC3E}">
        <p14:creationId xmlns:p14="http://schemas.microsoft.com/office/powerpoint/2010/main" val="2212532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4" y="307862"/>
            <a:ext cx="12561413" cy="1015467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9F4D3B-2C08-BE45-8FD4-7843D5BB5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323328"/>
            <a:ext cx="13070115" cy="6141210"/>
          </a:xfrm>
        </p:spPr>
        <p:txBody>
          <a:bodyPr/>
          <a:lstStyle/>
          <a:p>
            <a:r>
              <a:rPr lang="en-US" sz="2720" dirty="0"/>
              <a:t>When we build a method inside a class that has a main method, the method need to have the following format definition:</a:t>
            </a:r>
          </a:p>
          <a:p>
            <a:pPr lvl="1"/>
            <a:r>
              <a:rPr lang="en-US" sz="2569" dirty="0"/>
              <a:t>public static &lt;</a:t>
            </a:r>
            <a:r>
              <a:rPr lang="en-US" sz="2569" dirty="0" err="1"/>
              <a:t>typeOfReturn</a:t>
            </a:r>
            <a:r>
              <a:rPr lang="en-US" sz="2569" dirty="0"/>
              <a:t>&gt; </a:t>
            </a:r>
            <a:r>
              <a:rPr lang="en-US" sz="2569" dirty="0" err="1"/>
              <a:t>methodName</a:t>
            </a:r>
            <a:r>
              <a:rPr lang="en-US" sz="2569" dirty="0"/>
              <a:t>(&lt;</a:t>
            </a:r>
            <a:r>
              <a:rPr lang="en-US" sz="2569" dirty="0" err="1"/>
              <a:t>listOfParameters</a:t>
            </a:r>
            <a:r>
              <a:rPr lang="en-US" sz="2569" dirty="0"/>
              <a:t>&gt;)</a:t>
            </a:r>
          </a:p>
          <a:p>
            <a:pPr lvl="2"/>
            <a:r>
              <a:rPr lang="en-US" sz="2200" dirty="0"/>
              <a:t>public static: access mode is public, can be called without restrictions</a:t>
            </a:r>
          </a:p>
          <a:p>
            <a:pPr lvl="3">
              <a:spcAft>
                <a:spcPts val="600"/>
              </a:spcAft>
            </a:pPr>
            <a:r>
              <a:rPr lang="en-US" sz="2200" dirty="0"/>
              <a:t>static: method belongs to the class (will talk about this later in detail)</a:t>
            </a:r>
          </a:p>
          <a:p>
            <a:pPr lvl="2"/>
            <a:r>
              <a:rPr lang="en-US" sz="2200" dirty="0"/>
              <a:t>&lt;</a:t>
            </a:r>
            <a:r>
              <a:rPr lang="en-US" sz="2200" dirty="0" err="1"/>
              <a:t>typeOfReturn</a:t>
            </a:r>
            <a:r>
              <a:rPr lang="en-US" sz="2200" dirty="0"/>
              <a:t>&gt;</a:t>
            </a:r>
          </a:p>
          <a:p>
            <a:pPr lvl="3"/>
            <a:r>
              <a:rPr lang="en-US" sz="2200" dirty="0"/>
              <a:t>void: no return</a:t>
            </a:r>
          </a:p>
          <a:p>
            <a:pPr lvl="3">
              <a:spcAft>
                <a:spcPts val="600"/>
              </a:spcAft>
            </a:pPr>
            <a:r>
              <a:rPr lang="en-US" sz="2200" dirty="0"/>
              <a:t>Any class or primitive type</a:t>
            </a:r>
          </a:p>
          <a:p>
            <a:pPr lvl="2"/>
            <a:r>
              <a:rPr lang="en-US" sz="2200" dirty="0"/>
              <a:t>&lt;</a:t>
            </a:r>
            <a:r>
              <a:rPr lang="en-US" sz="2200" dirty="0" err="1"/>
              <a:t>listOfParameters</a:t>
            </a:r>
            <a:r>
              <a:rPr lang="en-US" sz="2200" dirty="0"/>
              <a:t>&gt;</a:t>
            </a:r>
          </a:p>
          <a:p>
            <a:pPr lvl="3"/>
            <a:r>
              <a:rPr lang="en-US" sz="2200" dirty="0"/>
              <a:t>list of parameters separated by comma (,)</a:t>
            </a:r>
          </a:p>
          <a:p>
            <a:pPr lvl="3"/>
            <a:r>
              <a:rPr lang="en-US" sz="2200" dirty="0"/>
              <a:t>Each parameter needs to have it type and name</a:t>
            </a:r>
          </a:p>
        </p:txBody>
      </p:sp>
    </p:spTree>
    <p:extLst>
      <p:ext uri="{BB962C8B-B14F-4D97-AF65-F5344CB8AC3E}">
        <p14:creationId xmlns:p14="http://schemas.microsoft.com/office/powerpoint/2010/main" val="3036052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4" y="307862"/>
            <a:ext cx="12561413" cy="1015467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9F4D3B-2C08-BE45-8FD4-7843D5BB5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323329"/>
            <a:ext cx="11688355" cy="3879595"/>
          </a:xfrm>
        </p:spPr>
        <p:txBody>
          <a:bodyPr/>
          <a:lstStyle/>
          <a:p>
            <a:r>
              <a:rPr lang="en-US" altLang="en-US" sz="3022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sz="3022" b="1" dirty="0">
                <a:solidFill>
                  <a:srgbClr val="000080"/>
                </a:solidFill>
                <a:latin typeface="JetBrains Mono"/>
              </a:rPr>
              <a:t>public static void </a:t>
            </a:r>
            <a:r>
              <a:rPr lang="en-US" altLang="en-US" sz="3022" dirty="0">
                <a:solidFill>
                  <a:srgbClr val="000000"/>
                </a:solidFill>
                <a:latin typeface="JetBrains Mono"/>
              </a:rPr>
              <a:t>main(String [] </a:t>
            </a:r>
            <a:r>
              <a:rPr lang="en-US" altLang="en-US" sz="3022" dirty="0" err="1">
                <a:solidFill>
                  <a:srgbClr val="000000"/>
                </a:solidFill>
                <a:latin typeface="JetBrains Mono"/>
              </a:rPr>
              <a:t>args</a:t>
            </a:r>
            <a:r>
              <a:rPr lang="en-US" altLang="en-US" sz="3022" dirty="0">
                <a:solidFill>
                  <a:srgbClr val="000000"/>
                </a:solidFill>
                <a:latin typeface="JetBrains Mono"/>
              </a:rPr>
              <a:t>)</a:t>
            </a:r>
          </a:p>
          <a:p>
            <a:pPr lvl="1"/>
            <a:r>
              <a:rPr lang="en-US" sz="2569" dirty="0"/>
              <a:t>access mode: public static</a:t>
            </a:r>
          </a:p>
          <a:p>
            <a:pPr lvl="2"/>
            <a:r>
              <a:rPr lang="en-US" sz="2569" dirty="0"/>
              <a:t>static: method belongs to the class</a:t>
            </a:r>
          </a:p>
          <a:p>
            <a:pPr lvl="1"/>
            <a:r>
              <a:rPr lang="en-US" sz="2569" dirty="0"/>
              <a:t>void: method does not have any return</a:t>
            </a:r>
          </a:p>
          <a:p>
            <a:pPr lvl="1"/>
            <a:r>
              <a:rPr lang="en-US" sz="2569" dirty="0"/>
              <a:t>main: name of the method</a:t>
            </a:r>
          </a:p>
          <a:p>
            <a:pPr lvl="1"/>
            <a:r>
              <a:rPr lang="en-US" sz="2569" dirty="0"/>
              <a:t>String [] </a:t>
            </a:r>
            <a:r>
              <a:rPr lang="en-US" sz="2569" dirty="0" err="1"/>
              <a:t>args</a:t>
            </a:r>
            <a:r>
              <a:rPr lang="en-US" sz="2569" dirty="0"/>
              <a:t>: array of Strings (we will talk about this later)</a:t>
            </a:r>
          </a:p>
        </p:txBody>
      </p:sp>
    </p:spTree>
    <p:extLst>
      <p:ext uri="{BB962C8B-B14F-4D97-AF65-F5344CB8AC3E}">
        <p14:creationId xmlns:p14="http://schemas.microsoft.com/office/powerpoint/2010/main" val="18356428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4" y="307862"/>
            <a:ext cx="12561413" cy="1015467"/>
          </a:xfrm>
        </p:spPr>
        <p:txBody>
          <a:bodyPr/>
          <a:lstStyle/>
          <a:p>
            <a:r>
              <a:rPr lang="en-US" dirty="0"/>
              <a:t>Methods Activity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3A02482-C9E0-109F-6A71-EE864FA4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4" y="1537370"/>
            <a:ext cx="6690136" cy="54066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8176" tIns="69088" rIns="138176" bIns="69088" numCol="1" anchor="ctr" anchorCtr="0" compatLnSpc="1">
            <a:prstTxWarp prst="textNoShape">
              <a:avLst/>
            </a:prstTxWarp>
            <a:spAutoFit/>
          </a:bodyPr>
          <a:lstStyle/>
          <a:p>
            <a:pPr defTabSz="1381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import 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java.util.Scanner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;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public class 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IdentifyingMethods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{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public static int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module(</a:t>
            </a: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int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num1, </a:t>
            </a: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int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num2){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return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num1%num2;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}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</a:t>
            </a: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public static double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average(</a:t>
            </a: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int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num1, </a:t>
            </a: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int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num2, </a:t>
            </a: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int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num3){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   </a:t>
            </a: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return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(num1 + num2 + num3)/</a:t>
            </a:r>
            <a:r>
              <a:rPr lang="en-US" altLang="en-US" sz="1964" dirty="0">
                <a:solidFill>
                  <a:srgbClr val="0000FF"/>
                </a:solidFill>
                <a:latin typeface="JetBrains Mono"/>
              </a:rPr>
              <a:t>3.0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;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}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sz="1964" b="1" dirty="0">
                <a:solidFill>
                  <a:srgbClr val="000080"/>
                </a:solidFill>
                <a:latin typeface="JetBrains Mono"/>
              </a:rPr>
              <a:t>public static void 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end(){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System.</a:t>
            </a:r>
            <a:r>
              <a:rPr lang="en-US" altLang="en-US" sz="1964" b="1" i="1" dirty="0" err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.println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altLang="en-US" sz="1964" b="1" dirty="0">
                <a:solidFill>
                  <a:srgbClr val="008000"/>
                </a:solidFill>
                <a:latin typeface="JetBrains Mono"/>
              </a:rPr>
              <a:t>"End of the Program."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);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System.</a:t>
            </a:r>
            <a:r>
              <a:rPr lang="en-US" altLang="en-US" sz="1964" b="1" i="1" dirty="0" err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en-US" sz="1964" dirty="0" err="1">
                <a:solidFill>
                  <a:srgbClr val="000000"/>
                </a:solidFill>
                <a:latin typeface="JetBrains Mono"/>
              </a:rPr>
              <a:t>.println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altLang="en-US" sz="1964" b="1" dirty="0">
                <a:solidFill>
                  <a:srgbClr val="008000"/>
                </a:solidFill>
                <a:latin typeface="JetBrains Mono"/>
              </a:rPr>
              <a:t>"Goodbye!"</a:t>
            </a: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);</a:t>
            </a:r>
            <a:br>
              <a:rPr lang="en-US" altLang="en-US" sz="1964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964" dirty="0">
                <a:solidFill>
                  <a:srgbClr val="000000"/>
                </a:solidFill>
                <a:latin typeface="JetBrains Mono"/>
              </a:rPr>
              <a:t> } </a:t>
            </a:r>
          </a:p>
          <a:p>
            <a:pPr defTabSz="1381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JetBrains Mono"/>
              </a:rPr>
              <a:t>#to be continued in the next slide</a:t>
            </a:r>
            <a:endParaRPr lang="en-US" altLang="en-US" dirty="0">
              <a:solidFill>
                <a:srgbClr val="000000"/>
              </a:solidFill>
              <a:latin typeface="JetBrains Mono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65100B8-E2DE-DD60-E40A-E1B599DE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8640" y="1101564"/>
            <a:ext cx="6536607" cy="4749593"/>
          </a:xfrm>
        </p:spPr>
        <p:txBody>
          <a:bodyPr/>
          <a:lstStyle/>
          <a:p>
            <a:r>
              <a:rPr lang="en-US" altLang="en-US" sz="3022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sz="3022" dirty="0">
                <a:latin typeface="JetBrains Mono"/>
              </a:rPr>
              <a:t>Identify:</a:t>
            </a:r>
          </a:p>
          <a:p>
            <a:pPr lvl="1"/>
            <a:r>
              <a:rPr lang="en-US" sz="2871" dirty="0">
                <a:latin typeface="JetBrains Mono"/>
              </a:rPr>
              <a:t>Name of the class</a:t>
            </a:r>
          </a:p>
          <a:p>
            <a:pPr lvl="1"/>
            <a:r>
              <a:rPr lang="en-US" sz="2871" dirty="0">
                <a:latin typeface="JetBrains Mono"/>
              </a:rPr>
              <a:t>For each method</a:t>
            </a:r>
          </a:p>
          <a:p>
            <a:pPr lvl="2"/>
            <a:r>
              <a:rPr lang="en-US" sz="2871" dirty="0">
                <a:latin typeface="JetBrains Mono"/>
              </a:rPr>
              <a:t>Access mode</a:t>
            </a:r>
          </a:p>
          <a:p>
            <a:pPr lvl="2"/>
            <a:r>
              <a:rPr lang="en-US" sz="2871" dirty="0">
                <a:latin typeface="JetBrains Mono"/>
              </a:rPr>
              <a:t>Return</a:t>
            </a:r>
          </a:p>
          <a:p>
            <a:pPr lvl="2"/>
            <a:r>
              <a:rPr lang="en-US" sz="2871" dirty="0">
                <a:latin typeface="JetBrains Mono"/>
              </a:rPr>
              <a:t>Name</a:t>
            </a:r>
          </a:p>
          <a:p>
            <a:pPr lvl="2"/>
            <a:r>
              <a:rPr lang="en-US" sz="2871" dirty="0">
                <a:latin typeface="JetBrains Mono"/>
              </a:rPr>
              <a:t>List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07221262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2|6.7|16.5|2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45.9"/>
</p:tagLst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6A0925CF-0332-7043-B7BB-1F26AAEF4C28}" vid="{CD29DD92-F4F2-B045-B9FE-6982B12F8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33FF1F7F-7965-4813-8EFC-0ABCABD92C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F81579-B78B-4732-A07E-576A72B26C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93498B-5C90-467A-8667-20BEE1B2EDB0}">
  <ds:schemaRefs>
    <ds:schemaRef ds:uri="92c41bee-f0ee-4aa6-9399-a35fbb8835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e06ed288-fd75-4b50-bbed-f5a5df88c31c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1443</TotalTime>
  <Words>3881</Words>
  <Application>Microsoft Office PowerPoint</Application>
  <PresentationFormat>Custom</PresentationFormat>
  <Paragraphs>499</Paragraphs>
  <Slides>33</Slides>
  <Notes>4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Recall Activity - Attendance </vt:lpstr>
      <vt:lpstr>Programming == Problem Solving</vt:lpstr>
      <vt:lpstr>Methods: Reusable Code</vt:lpstr>
      <vt:lpstr>Methods</vt:lpstr>
      <vt:lpstr>Methods</vt:lpstr>
      <vt:lpstr>Methods</vt:lpstr>
      <vt:lpstr>Methods Activity</vt:lpstr>
      <vt:lpstr>Methods</vt:lpstr>
      <vt:lpstr>Methods</vt:lpstr>
      <vt:lpstr>Methods</vt:lpstr>
      <vt:lpstr>Methods</vt:lpstr>
      <vt:lpstr>Quick Practice Pseudocode </vt:lpstr>
      <vt:lpstr>Putting it together</vt:lpstr>
      <vt:lpstr>Coupling Ideas Together: Objects</vt:lpstr>
      <vt:lpstr>Objects are Building Blocks</vt:lpstr>
      <vt:lpstr>Memory Example</vt:lpstr>
      <vt:lpstr>Rectangle? Is a Class</vt:lpstr>
      <vt:lpstr>Rectangle Class</vt:lpstr>
      <vt:lpstr>Class Constructor</vt:lpstr>
      <vt:lpstr>Class Instance Methods</vt:lpstr>
      <vt:lpstr>Use Tables!</vt:lpstr>
      <vt:lpstr>Why Methods and Objects? DRY Code</vt:lpstr>
      <vt:lpstr>Coding Practice</vt:lpstr>
      <vt:lpstr>Objects are Building Blocks</vt:lpstr>
      <vt:lpstr>Reusing code</vt:lpstr>
      <vt:lpstr>Method Syntax Basics</vt:lpstr>
      <vt:lpstr>Static vs. Instance Methods</vt:lpstr>
      <vt:lpstr>Method Name &amp; Parameters</vt:lpstr>
      <vt:lpstr>Return Types </vt:lpstr>
      <vt:lpstr>Code Along</vt:lpstr>
      <vt:lpstr>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30</cp:revision>
  <dcterms:created xsi:type="dcterms:W3CDTF">2020-03-08T08:09:19Z</dcterms:created>
  <dcterms:modified xsi:type="dcterms:W3CDTF">2023-08-09T19:41:19Z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