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60" r:id="rId4"/>
    <p:sldId id="261" r:id="rId5"/>
    <p:sldId id="263" r:id="rId6"/>
    <p:sldId id="264" r:id="rId7"/>
    <p:sldId id="265" r:id="rId8"/>
    <p:sldId id="266" r:id="rId9"/>
    <p:sldId id="262" r:id="rId10"/>
    <p:sldId id="268" r:id="rId11"/>
    <p:sldId id="259" r:id="rId12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03" autoAdjust="0"/>
    <p:restoredTop sz="95994" autoAdjust="0"/>
  </p:normalViewPr>
  <p:slideViewPr>
    <p:cSldViewPr snapToGrid="0" snapToObjects="1">
      <p:cViewPr varScale="1">
        <p:scale>
          <a:sx n="113" d="100"/>
          <a:sy n="113" d="100"/>
        </p:scale>
        <p:origin x="648" y="1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olostate.edu/~cs164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Welcome to CS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44839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BF2D-E10A-F74F-91B0-C6B5BF074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Desk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8C9F4-143B-6F49-840A-4BD55B742D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295809"/>
          </a:xfrm>
        </p:spPr>
        <p:txBody>
          <a:bodyPr/>
          <a:lstStyle/>
          <a:p>
            <a:r>
              <a:rPr lang="en-US" dirty="0"/>
              <a:t>Starting Week 2</a:t>
            </a:r>
          </a:p>
          <a:p>
            <a:r>
              <a:rPr lang="en-US" dirty="0"/>
              <a:t>Via Microsoft Teams</a:t>
            </a:r>
          </a:p>
          <a:p>
            <a:pPr lvl="1"/>
            <a:r>
              <a:rPr lang="en-US" dirty="0"/>
              <a:t>TAs will “open” the helpdesk with an announcement</a:t>
            </a:r>
          </a:p>
          <a:p>
            <a:pPr lvl="1"/>
            <a:r>
              <a:rPr lang="en-US" dirty="0"/>
              <a:t>Meant for coding questions (labs / homework, readings)</a:t>
            </a:r>
          </a:p>
          <a:p>
            <a:pPr lvl="1"/>
            <a:r>
              <a:rPr lang="en-US" dirty="0"/>
              <a:t>More will be posted, but visit the website for times! </a:t>
            </a:r>
            <a:r>
              <a:rPr lang="en-US" dirty="0">
                <a:hlinkClick r:id="rId2"/>
              </a:rPr>
              <a:t>www.cs.colostate.edu/~cs164</a:t>
            </a:r>
            <a:endParaRPr lang="en-US" dirty="0"/>
          </a:p>
          <a:p>
            <a:pPr lvl="2"/>
            <a:r>
              <a:rPr lang="en-US" dirty="0"/>
              <a:t>Make sure you follow the procedures. </a:t>
            </a:r>
          </a:p>
          <a:p>
            <a:r>
              <a:rPr lang="en-US" dirty="0"/>
              <a:t>General Chat</a:t>
            </a:r>
          </a:p>
          <a:p>
            <a:pPr lvl="1"/>
            <a:r>
              <a:rPr lang="en-US" dirty="0"/>
              <a:t>Great place to ask questions (after this week)</a:t>
            </a:r>
          </a:p>
          <a:p>
            <a:pPr lvl="1"/>
            <a:r>
              <a:rPr lang="en-US" dirty="0"/>
              <a:t>Questions should be theory or general, no code! </a:t>
            </a:r>
          </a:p>
          <a:p>
            <a:r>
              <a:rPr lang="en-US" dirty="0"/>
              <a:t>Your Private Group</a:t>
            </a:r>
          </a:p>
          <a:p>
            <a:pPr lvl="1"/>
            <a:r>
              <a:rPr lang="en-US" dirty="0"/>
              <a:t>Still no code – but use this for video chat with other members of your lecture group</a:t>
            </a:r>
          </a:p>
          <a:p>
            <a:pPr lvl="1"/>
            <a:r>
              <a:rPr lang="en-US" dirty="0"/>
              <a:t>Talk with each other</a:t>
            </a:r>
          </a:p>
          <a:p>
            <a:pPr lvl="1"/>
            <a:r>
              <a:rPr lang="en-US" dirty="0"/>
              <a:t>Help each other out!</a:t>
            </a:r>
          </a:p>
        </p:txBody>
      </p:sp>
    </p:spTree>
    <p:extLst>
      <p:ext uri="{BB962C8B-B14F-4D97-AF65-F5344CB8AC3E}">
        <p14:creationId xmlns:p14="http://schemas.microsoft.com/office/powerpoint/2010/main" val="382503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is Like Music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068054"/>
          </a:xfrm>
        </p:spPr>
        <p:txBody>
          <a:bodyPr/>
          <a:lstStyle/>
          <a:p>
            <a:r>
              <a:rPr lang="en-US" dirty="0"/>
              <a:t>To be successful in CS 1</a:t>
            </a:r>
          </a:p>
          <a:p>
            <a:pPr lvl="1"/>
            <a:r>
              <a:rPr lang="en-US" dirty="0"/>
              <a:t>Work ahead of the schedule</a:t>
            </a:r>
          </a:p>
          <a:p>
            <a:pPr lvl="2"/>
            <a:r>
              <a:rPr lang="en-US" dirty="0"/>
              <a:t>Go through the modules</a:t>
            </a:r>
          </a:p>
          <a:p>
            <a:pPr lvl="2"/>
            <a:r>
              <a:rPr lang="en-US" dirty="0"/>
              <a:t>Try the lab </a:t>
            </a:r>
            <a:r>
              <a:rPr lang="en-US" u="sng" dirty="0"/>
              <a:t>before</a:t>
            </a:r>
            <a:r>
              <a:rPr lang="en-US" dirty="0"/>
              <a:t> going to the lab day! </a:t>
            </a:r>
          </a:p>
          <a:p>
            <a:pPr lvl="1"/>
            <a:r>
              <a:rPr lang="en-US" dirty="0"/>
              <a:t>Practice often (</a:t>
            </a:r>
            <a:r>
              <a:rPr lang="en-US" b="1" dirty="0"/>
              <a:t>daily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Get help when you are stuck</a:t>
            </a:r>
          </a:p>
          <a:p>
            <a:pPr lvl="1"/>
            <a:r>
              <a:rPr lang="en-US" dirty="0"/>
              <a:t>Keep practicing</a:t>
            </a:r>
          </a:p>
          <a:p>
            <a:r>
              <a:rPr lang="en-US" dirty="0"/>
              <a:t>Memorization</a:t>
            </a:r>
          </a:p>
          <a:p>
            <a:pPr lvl="1"/>
            <a:r>
              <a:rPr lang="en-US" dirty="0"/>
              <a:t>Won’t help you! </a:t>
            </a:r>
          </a:p>
          <a:p>
            <a:pPr lvl="1"/>
            <a:r>
              <a:rPr lang="en-US" dirty="0"/>
              <a:t>You can’t memorize problem solving</a:t>
            </a:r>
          </a:p>
          <a:p>
            <a:pPr lvl="2"/>
            <a:r>
              <a:rPr lang="en-US" dirty="0"/>
              <a:t>You have to practice </a:t>
            </a:r>
            <a:r>
              <a:rPr lang="en-US" b="1" dirty="0"/>
              <a:t>Divide-Conquer-Glue</a:t>
            </a:r>
          </a:p>
          <a:p>
            <a:pPr lvl="1"/>
            <a:r>
              <a:rPr lang="en-US" dirty="0"/>
              <a:t>You are learning a different way to think more than anything! </a:t>
            </a:r>
          </a:p>
          <a:p>
            <a:pPr lvl="2"/>
            <a:r>
              <a:rPr lang="en-US" dirty="0"/>
              <a:t>That can be heard but know once you learn it – you will never look at things the same again!</a:t>
            </a:r>
          </a:p>
        </p:txBody>
      </p:sp>
    </p:spTree>
    <p:extLst>
      <p:ext uri="{BB962C8B-B14F-4D97-AF65-F5344CB8AC3E}">
        <p14:creationId xmlns:p14="http://schemas.microsoft.com/office/powerpoint/2010/main" val="294521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0DDD-0893-B742-80D1-29F04B29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16E6A-9D11-844A-9854-9B1F8AC84D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064702"/>
          </a:xfrm>
        </p:spPr>
        <p:txBody>
          <a:bodyPr/>
          <a:lstStyle/>
          <a:p>
            <a:r>
              <a:rPr lang="en-US" dirty="0"/>
              <a:t>Introduce yourself to the people around you </a:t>
            </a:r>
          </a:p>
          <a:p>
            <a:pPr lvl="1"/>
            <a:r>
              <a:rPr lang="en-US" dirty="0"/>
              <a:t>Cameras on please! This is a small enough group. </a:t>
            </a:r>
          </a:p>
          <a:p>
            <a:r>
              <a:rPr lang="en-US" dirty="0"/>
              <a:t>Name and Favorite Fruit or Vegetable</a:t>
            </a:r>
          </a:p>
          <a:p>
            <a:pPr lvl="1"/>
            <a:r>
              <a:rPr lang="en-US" dirty="0"/>
              <a:t>Online students – type this in the chat</a:t>
            </a:r>
          </a:p>
          <a:p>
            <a:r>
              <a:rPr lang="en-US" dirty="0"/>
              <a:t>Why the full introduction?</a:t>
            </a:r>
          </a:p>
          <a:p>
            <a:pPr lvl="1"/>
            <a:r>
              <a:rPr lang="en-US" dirty="0"/>
              <a:t>This lecture group (help session) is your cohort</a:t>
            </a:r>
          </a:p>
          <a:p>
            <a:pPr lvl="1"/>
            <a:r>
              <a:rPr lang="en-US" dirty="0"/>
              <a:t>You are in this class together</a:t>
            </a:r>
          </a:p>
          <a:p>
            <a:pPr lvl="2"/>
            <a:r>
              <a:rPr lang="en-US" dirty="0"/>
              <a:t>These are the people that will help you through!</a:t>
            </a:r>
          </a:p>
          <a:p>
            <a:pPr lvl="2"/>
            <a:r>
              <a:rPr lang="en-US" dirty="0"/>
              <a:t>We all struggle while learning, that is good – but building community makes a difference.  </a:t>
            </a:r>
          </a:p>
          <a:p>
            <a:pPr marL="1399233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58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8476E-0983-E142-8C6A-624E6035C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Layout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148DB-A0D0-4141-9391-36E77412EF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6280725" cy="4695709"/>
          </a:xfrm>
        </p:spPr>
        <p:txBody>
          <a:bodyPr/>
          <a:lstStyle/>
          <a:p>
            <a:r>
              <a:rPr lang="en-US" dirty="0"/>
              <a:t>Modules </a:t>
            </a:r>
          </a:p>
          <a:p>
            <a:pPr lvl="1"/>
            <a:r>
              <a:rPr lang="en-US" dirty="0"/>
              <a:t>Follow them </a:t>
            </a:r>
            <a:r>
              <a:rPr lang="en-US" b="1" dirty="0"/>
              <a:t>in order</a:t>
            </a:r>
            <a:endParaRPr lang="en-US" dirty="0"/>
          </a:p>
          <a:p>
            <a:r>
              <a:rPr lang="en-US" dirty="0"/>
              <a:t>General Order</a:t>
            </a:r>
          </a:p>
          <a:p>
            <a:pPr lvl="1"/>
            <a:r>
              <a:rPr lang="en-US" dirty="0"/>
              <a:t>Reading </a:t>
            </a:r>
          </a:p>
          <a:p>
            <a:pPr lvl="2"/>
            <a:r>
              <a:rPr lang="en-US" dirty="0"/>
              <a:t>Due Sunday, Tuesday and Thursday nights</a:t>
            </a:r>
          </a:p>
          <a:p>
            <a:pPr lvl="1"/>
            <a:r>
              <a:rPr lang="en-US" dirty="0"/>
              <a:t>Lectures  + Knowledge Checks</a:t>
            </a:r>
          </a:p>
          <a:p>
            <a:pPr lvl="2"/>
            <a:r>
              <a:rPr lang="en-US" dirty="0"/>
              <a:t>Due Monday, Wednesday, Friday</a:t>
            </a:r>
          </a:p>
          <a:p>
            <a:pPr lvl="1"/>
            <a:r>
              <a:rPr lang="en-US" dirty="0"/>
              <a:t>Lab</a:t>
            </a:r>
          </a:p>
          <a:p>
            <a:pPr lvl="2"/>
            <a:r>
              <a:rPr lang="en-US" dirty="0"/>
              <a:t>Due Tuesday and Thursday Nights</a:t>
            </a:r>
          </a:p>
          <a:p>
            <a:pPr lvl="1"/>
            <a:r>
              <a:rPr lang="en-US" dirty="0"/>
              <a:t>Practical Projects</a:t>
            </a:r>
          </a:p>
          <a:p>
            <a:pPr lvl="2"/>
            <a:r>
              <a:rPr lang="en-US" b="1" dirty="0"/>
              <a:t>Extra long </a:t>
            </a:r>
            <a:r>
              <a:rPr lang="en-US" dirty="0"/>
              <a:t>labs, multiple parts</a:t>
            </a:r>
          </a:p>
          <a:p>
            <a:pPr lvl="2"/>
            <a:r>
              <a:rPr lang="en-US" dirty="0"/>
              <a:t>due Tuesday and Thursdays </a:t>
            </a:r>
          </a:p>
        </p:txBody>
      </p:sp>
    </p:spTree>
    <p:extLst>
      <p:ext uri="{BB962C8B-B14F-4D97-AF65-F5344CB8AC3E}">
        <p14:creationId xmlns:p14="http://schemas.microsoft.com/office/powerpoint/2010/main" val="19418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FB7C-44AF-8B4A-B024-2D630FB4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Accommodations Window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D0405-D6B4-7548-B218-394DE59AD1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309511"/>
            <a:ext cx="12561453" cy="4954241"/>
          </a:xfrm>
        </p:spPr>
        <p:txBody>
          <a:bodyPr/>
          <a:lstStyle/>
          <a:p>
            <a:r>
              <a:rPr lang="en-US" dirty="0"/>
              <a:t>Flexible Resubmission Windows with a *very hard* deadline</a:t>
            </a:r>
          </a:p>
          <a:p>
            <a:pPr lvl="1"/>
            <a:r>
              <a:rPr lang="en-US" dirty="0"/>
              <a:t>Knowledge Checks</a:t>
            </a:r>
          </a:p>
          <a:p>
            <a:pPr lvl="2"/>
            <a:r>
              <a:rPr lang="en-US" dirty="0"/>
              <a:t>Resubmit all semester (no reason to not get 100%)</a:t>
            </a:r>
          </a:p>
          <a:p>
            <a:pPr lvl="1"/>
            <a:r>
              <a:rPr lang="en-US" dirty="0"/>
              <a:t>Practice Exams</a:t>
            </a:r>
          </a:p>
          <a:p>
            <a:pPr lvl="2"/>
            <a:r>
              <a:rPr lang="en-US" dirty="0"/>
              <a:t>Resubmit all semester (no reason to not get 100%)</a:t>
            </a:r>
          </a:p>
          <a:p>
            <a:pPr lvl="1"/>
            <a:r>
              <a:rPr lang="en-US" dirty="0"/>
              <a:t>Readings</a:t>
            </a:r>
          </a:p>
          <a:p>
            <a:pPr lvl="2"/>
            <a:r>
              <a:rPr lang="en-US" dirty="0"/>
              <a:t>Resubmit until the Unit Exam / End of the Unit (really try for 100%)</a:t>
            </a:r>
          </a:p>
          <a:p>
            <a:pPr lvl="1"/>
            <a:r>
              <a:rPr lang="en-US" dirty="0"/>
              <a:t>Labs</a:t>
            </a:r>
          </a:p>
          <a:p>
            <a:pPr lvl="2"/>
            <a:r>
              <a:rPr lang="en-US" dirty="0"/>
              <a:t>Resubmit up to 5 times until Unit Exam / End of The Unit</a:t>
            </a:r>
          </a:p>
          <a:p>
            <a:pPr lvl="1"/>
            <a:r>
              <a:rPr lang="en-US" i="1" dirty="0"/>
              <a:t>Note: This is enough flexibility to get you in trouble! – Don’t be that person.</a:t>
            </a:r>
          </a:p>
          <a:p>
            <a:pPr lvl="1"/>
            <a:r>
              <a:rPr lang="en-US" dirty="0"/>
              <a:t>Make sure by the end of each week, you have completed the module (starting Unit 1: Module 1)</a:t>
            </a:r>
          </a:p>
          <a:p>
            <a:pPr lvl="2"/>
            <a:r>
              <a:rPr lang="en-US" b="1" dirty="0"/>
              <a:t>Unit 1: Module 1 – Complete through everything by Friday</a:t>
            </a:r>
          </a:p>
          <a:p>
            <a:pPr lvl="2"/>
            <a:r>
              <a:rPr lang="en-US" dirty="0"/>
              <a:t>Unit 1: Module </a:t>
            </a:r>
            <a:r>
              <a:rPr lang="en-US" u="sng" dirty="0"/>
              <a:t>2</a:t>
            </a:r>
            <a:r>
              <a:rPr lang="en-US" dirty="0"/>
              <a:t> – Complete everything of Friday of Week </a:t>
            </a:r>
            <a:r>
              <a:rPr lang="en-US" u="sng" dirty="0"/>
              <a:t>2</a:t>
            </a:r>
            <a:r>
              <a:rPr lang="en-US" dirty="0"/>
              <a:t>. etc.</a:t>
            </a:r>
          </a:p>
        </p:txBody>
      </p:sp>
    </p:spTree>
    <p:extLst>
      <p:ext uri="{BB962C8B-B14F-4D97-AF65-F5344CB8AC3E}">
        <p14:creationId xmlns:p14="http://schemas.microsoft.com/office/powerpoint/2010/main" val="27513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0373-A981-444B-9BA2-6EA123DC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 and Labs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CAC15-AF24-4A41-9BE6-C6FD12AA32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312621"/>
          </a:xfrm>
        </p:spPr>
        <p:txBody>
          <a:bodyPr/>
          <a:lstStyle/>
          <a:p>
            <a:r>
              <a:rPr lang="en-US" dirty="0"/>
              <a:t>All in </a:t>
            </a:r>
            <a:r>
              <a:rPr lang="en-US" dirty="0" err="1"/>
              <a:t>zybooks</a:t>
            </a:r>
            <a:endParaRPr lang="en-US" dirty="0"/>
          </a:p>
          <a:p>
            <a:r>
              <a:rPr lang="en-US" dirty="0"/>
              <a:t>To be successful </a:t>
            </a:r>
          </a:p>
          <a:p>
            <a:pPr lvl="1"/>
            <a:r>
              <a:rPr lang="en-US" dirty="0"/>
              <a:t>Do reading before lab! </a:t>
            </a:r>
          </a:p>
          <a:p>
            <a:r>
              <a:rPr lang="en-US" dirty="0"/>
              <a:t>First reading is the longest! </a:t>
            </a:r>
          </a:p>
          <a:p>
            <a:r>
              <a:rPr lang="en-US" dirty="0"/>
              <a:t>They focus on writing Code</a:t>
            </a:r>
          </a:p>
        </p:txBody>
      </p:sp>
    </p:spTree>
    <p:extLst>
      <p:ext uri="{BB962C8B-B14F-4D97-AF65-F5344CB8AC3E}">
        <p14:creationId xmlns:p14="http://schemas.microsoft.com/office/powerpoint/2010/main" val="318057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29BF-0D0D-AC4F-9874-B17B55D9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33F47-0A68-3247-99B9-EA4C006F3F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8381014" cy="4437112"/>
          </a:xfrm>
        </p:spPr>
        <p:txBody>
          <a:bodyPr/>
          <a:lstStyle/>
          <a:p>
            <a:r>
              <a:rPr lang="en-US" dirty="0"/>
              <a:t>Focus on </a:t>
            </a:r>
            <a:r>
              <a:rPr lang="en-US" b="1" dirty="0"/>
              <a:t>Reading Code</a:t>
            </a:r>
          </a:p>
          <a:p>
            <a:r>
              <a:rPr lang="en-US" dirty="0"/>
              <a:t>Also help with recall</a:t>
            </a:r>
          </a:p>
          <a:p>
            <a:pPr lvl="1"/>
            <a:r>
              <a:rPr lang="en-US" dirty="0"/>
              <a:t>Best thing to do – go back to them</a:t>
            </a:r>
          </a:p>
          <a:p>
            <a:pPr lvl="1"/>
            <a:r>
              <a:rPr lang="en-US" dirty="0"/>
              <a:t>Interleave – pick different orders to redo them from time to time</a:t>
            </a:r>
          </a:p>
          <a:p>
            <a:pPr lvl="1"/>
            <a:r>
              <a:rPr lang="en-US" dirty="0"/>
              <a:t>Spacing – do some every night!</a:t>
            </a:r>
          </a:p>
          <a:p>
            <a:pPr lvl="1"/>
            <a:r>
              <a:rPr lang="en-US" dirty="0"/>
              <a:t>Psychology of learning – this helps! </a:t>
            </a:r>
          </a:p>
          <a:p>
            <a:r>
              <a:rPr lang="en-US" dirty="0"/>
              <a:t>Best way to study for exams?</a:t>
            </a:r>
          </a:p>
          <a:p>
            <a:pPr lvl="1"/>
            <a:r>
              <a:rPr lang="en-US" dirty="0"/>
              <a:t>Every night – knowledge checks, practice exam</a:t>
            </a:r>
          </a:p>
          <a:p>
            <a:pPr lvl="2"/>
            <a:r>
              <a:rPr lang="en-US" dirty="0"/>
              <a:t>Retesting + spacing</a:t>
            </a:r>
          </a:p>
          <a:p>
            <a:pPr lvl="1"/>
            <a:r>
              <a:rPr lang="en-US" dirty="0"/>
              <a:t>You can do them 100 times, get different results every time! </a:t>
            </a:r>
          </a:p>
          <a:p>
            <a:pPr lvl="2"/>
            <a:r>
              <a:rPr lang="en-US" dirty="0"/>
              <a:t>Highest result is the one kept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C0874D0-16A8-6C45-BD60-6CC694F1B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004308"/>
              </p:ext>
            </p:extLst>
          </p:nvPr>
        </p:nvGraphicFramePr>
        <p:xfrm>
          <a:off x="7899817" y="4616970"/>
          <a:ext cx="5666283" cy="215858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88761">
                  <a:extLst>
                    <a:ext uri="{9D8B030D-6E8A-4147-A177-3AD203B41FA5}">
                      <a16:colId xmlns:a16="http://schemas.microsoft.com/office/drawing/2014/main" val="2507020581"/>
                    </a:ext>
                  </a:extLst>
                </a:gridCol>
                <a:gridCol w="1888761">
                  <a:extLst>
                    <a:ext uri="{9D8B030D-6E8A-4147-A177-3AD203B41FA5}">
                      <a16:colId xmlns:a16="http://schemas.microsoft.com/office/drawing/2014/main" val="4261239821"/>
                    </a:ext>
                  </a:extLst>
                </a:gridCol>
                <a:gridCol w="1888761">
                  <a:extLst>
                    <a:ext uri="{9D8B030D-6E8A-4147-A177-3AD203B41FA5}">
                      <a16:colId xmlns:a16="http://schemas.microsoft.com/office/drawing/2014/main" val="696473543"/>
                    </a:ext>
                  </a:extLst>
                </a:gridCol>
              </a:tblGrid>
              <a:tr h="6873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ReStudy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ReTesting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501591"/>
                  </a:ext>
                </a:extLst>
              </a:tr>
              <a:tr h="735614">
                <a:tc>
                  <a:txBody>
                    <a:bodyPr/>
                    <a:lstStyle/>
                    <a:p>
                      <a:r>
                        <a:rPr lang="en-US" dirty="0"/>
                        <a:t>Massed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794143"/>
                  </a:ext>
                </a:extLst>
              </a:tr>
              <a:tr h="735614">
                <a:tc>
                  <a:txBody>
                    <a:bodyPr/>
                    <a:lstStyle/>
                    <a:p>
                      <a:r>
                        <a:rPr lang="en-US" dirty="0"/>
                        <a:t>Spaced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78954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2A4F53F-D675-644F-829F-9A8E5587B624}"/>
              </a:ext>
            </a:extLst>
          </p:cNvPr>
          <p:cNvSpPr txBox="1"/>
          <p:nvPr/>
        </p:nvSpPr>
        <p:spPr>
          <a:xfrm>
            <a:off x="9957203" y="5279701"/>
            <a:ext cx="11961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Most </a:t>
            </a:r>
          </a:p>
          <a:p>
            <a:pPr algn="ctr"/>
            <a:r>
              <a:rPr lang="en-US" dirty="0"/>
              <a:t>Students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A02610-3627-7649-94B6-504E7DDAAE13}"/>
              </a:ext>
            </a:extLst>
          </p:cNvPr>
          <p:cNvSpPr txBox="1"/>
          <p:nvPr/>
        </p:nvSpPr>
        <p:spPr>
          <a:xfrm>
            <a:off x="12068034" y="6009289"/>
            <a:ext cx="1266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Ideal For </a:t>
            </a:r>
          </a:p>
          <a:p>
            <a:pPr algn="ctr"/>
            <a:r>
              <a:rPr lang="en-US" dirty="0"/>
              <a:t>Recall</a:t>
            </a:r>
          </a:p>
        </p:txBody>
      </p:sp>
    </p:spTree>
    <p:extLst>
      <p:ext uri="{BB962C8B-B14F-4D97-AF65-F5344CB8AC3E}">
        <p14:creationId xmlns:p14="http://schemas.microsoft.com/office/powerpoint/2010/main" val="61208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AC51E-E21F-C445-9FD8-526765D6C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Projects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1E490-E726-0B4D-B51A-A9176AC886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664867"/>
          </a:xfrm>
        </p:spPr>
        <p:txBody>
          <a:bodyPr/>
          <a:lstStyle/>
          <a:p>
            <a:r>
              <a:rPr lang="en-US" dirty="0"/>
              <a:t>Combined Reading Code + Written Code</a:t>
            </a:r>
          </a:p>
          <a:p>
            <a:r>
              <a:rPr lang="en-US" dirty="0"/>
              <a:t>These are *hard* two-four week projects, that start in lab. </a:t>
            </a:r>
          </a:p>
          <a:p>
            <a:r>
              <a:rPr lang="en-US" dirty="0"/>
              <a:t>However, getting a B on them is pretty easy – just do all the parts</a:t>
            </a:r>
          </a:p>
          <a:p>
            <a:r>
              <a:rPr lang="en-US" dirty="0"/>
              <a:t>Three parts</a:t>
            </a:r>
          </a:p>
          <a:p>
            <a:pPr lvl="1"/>
            <a:r>
              <a:rPr lang="en-US" dirty="0"/>
              <a:t>Coding Quiz (about the provided code)</a:t>
            </a:r>
          </a:p>
          <a:p>
            <a:pPr lvl="1"/>
            <a:r>
              <a:rPr lang="en-US" dirty="0"/>
              <a:t>Written Code (majority of the grade)</a:t>
            </a:r>
          </a:p>
          <a:p>
            <a:pPr lvl="1"/>
            <a:r>
              <a:rPr lang="en-US" dirty="0"/>
              <a:t>Reflection </a:t>
            </a:r>
          </a:p>
          <a:p>
            <a:pPr lvl="2"/>
            <a:r>
              <a:rPr lang="en-US" dirty="0"/>
              <a:t>Write a full paragraph, or you will get a 0 on the reflection!</a:t>
            </a:r>
          </a:p>
          <a:p>
            <a:r>
              <a:rPr lang="en-US" dirty="0"/>
              <a:t>These reflect more of what you would see in industry, and really you learn a lot from them. </a:t>
            </a:r>
          </a:p>
          <a:p>
            <a:pPr lvl="1"/>
            <a:r>
              <a:rPr lang="en-US" dirty="0"/>
              <a:t>You will also get frustrated, so start early (2 – 4 windows, </a:t>
            </a:r>
            <a:r>
              <a:rPr lang="en-US" u="sng" dirty="0"/>
              <a:t>start day 1</a:t>
            </a:r>
            <a:r>
              <a:rPr lang="en-US" dirty="0"/>
              <a:t>!)</a:t>
            </a:r>
          </a:p>
          <a:p>
            <a:pPr lvl="1"/>
            <a:r>
              <a:rPr lang="en-US" dirty="0"/>
              <a:t>You will need to take breaks, so start early!</a:t>
            </a:r>
          </a:p>
        </p:txBody>
      </p:sp>
    </p:spTree>
    <p:extLst>
      <p:ext uri="{BB962C8B-B14F-4D97-AF65-F5344CB8AC3E}">
        <p14:creationId xmlns:p14="http://schemas.microsoft.com/office/powerpoint/2010/main" val="21812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1F7F-7EEA-C941-98E5-5DAAC476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FBF06-F2AB-B040-BBDC-98B3E1F8FA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688382"/>
          </a:xfrm>
        </p:spPr>
        <p:txBody>
          <a:bodyPr/>
          <a:lstStyle/>
          <a:p>
            <a:r>
              <a:rPr lang="en-US" dirty="0"/>
              <a:t>End of Unit 1, 2, 3 and Final Exam</a:t>
            </a:r>
          </a:p>
          <a:p>
            <a:pPr lvl="1"/>
            <a:r>
              <a:rPr lang="en-US" dirty="0"/>
              <a:t>Three parts (in this order to take them!)</a:t>
            </a:r>
          </a:p>
          <a:p>
            <a:pPr lvl="2"/>
            <a:r>
              <a:rPr lang="en-US" dirty="0"/>
              <a:t>Practice Exam (great way to study, and you get exam points!)</a:t>
            </a:r>
          </a:p>
          <a:p>
            <a:pPr lvl="2"/>
            <a:r>
              <a:rPr lang="en-US" dirty="0"/>
              <a:t>Coding Quiz (one submission attempt only!)</a:t>
            </a:r>
          </a:p>
          <a:p>
            <a:pPr lvl="2"/>
            <a:r>
              <a:rPr lang="en-US" dirty="0"/>
              <a:t>Exam </a:t>
            </a:r>
          </a:p>
          <a:p>
            <a:r>
              <a:rPr lang="en-US" dirty="0"/>
              <a:t>All readings up to the exam must be completed</a:t>
            </a:r>
          </a:p>
          <a:p>
            <a:pPr lvl="1"/>
            <a:r>
              <a:rPr lang="en-US" dirty="0"/>
              <a:t>Or you won’t be able to take the exam!</a:t>
            </a:r>
          </a:p>
          <a:p>
            <a:pPr lvl="1"/>
            <a:r>
              <a:rPr lang="en-US" dirty="0"/>
              <a:t>You can complete them with a zero, but that is a bad idea</a:t>
            </a:r>
          </a:p>
          <a:p>
            <a:r>
              <a:rPr lang="en-US" dirty="0"/>
              <a:t>We use </a:t>
            </a:r>
            <a:r>
              <a:rPr lang="en-US" dirty="0" err="1"/>
              <a:t>respondus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4833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6D3C-418F-CC4A-8A3F-C11E2CE9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/ On-Campus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90B48-AC40-E94E-A296-1137366695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463722"/>
            <a:ext cx="9775099" cy="5668283"/>
          </a:xfrm>
        </p:spPr>
        <p:txBody>
          <a:bodyPr/>
          <a:lstStyle/>
          <a:p>
            <a:r>
              <a:rPr lang="en-US" dirty="0"/>
              <a:t>On-Campus Days</a:t>
            </a:r>
          </a:p>
          <a:p>
            <a:pPr lvl="1"/>
            <a:r>
              <a:rPr lang="en-US" dirty="0"/>
              <a:t>Tuesday/Thursday, your assigned lab</a:t>
            </a:r>
          </a:p>
          <a:p>
            <a:pPr lvl="1"/>
            <a:r>
              <a:rPr lang="en-US" dirty="0"/>
              <a:t>Wednesday or Friday – a ‘help session’ / lecture</a:t>
            </a:r>
          </a:p>
          <a:p>
            <a:r>
              <a:rPr lang="en-US" dirty="0"/>
              <a:t>Attendance Required?</a:t>
            </a:r>
          </a:p>
          <a:p>
            <a:pPr lvl="1"/>
            <a:r>
              <a:rPr lang="en-US" dirty="0"/>
              <a:t>Yes!, Why?</a:t>
            </a:r>
          </a:p>
          <a:p>
            <a:pPr lvl="2"/>
            <a:r>
              <a:rPr lang="en-US" dirty="0"/>
              <a:t>Discussions and community</a:t>
            </a:r>
          </a:p>
          <a:p>
            <a:pPr lvl="2"/>
            <a:r>
              <a:rPr lang="en-US" dirty="0"/>
              <a:t>By student request</a:t>
            </a:r>
          </a:p>
          <a:p>
            <a:pPr lvl="2"/>
            <a:r>
              <a:rPr lang="en-US" dirty="0"/>
              <a:t>We have flexibility built in (don’t come to campus sick!)</a:t>
            </a:r>
          </a:p>
          <a:p>
            <a:r>
              <a:rPr lang="en-US" dirty="0"/>
              <a:t>Goals of Help Sessions</a:t>
            </a:r>
          </a:p>
          <a:p>
            <a:pPr lvl="1"/>
            <a:r>
              <a:rPr lang="en-US" dirty="0"/>
              <a:t>Provide content related to lectures and labs (discussion and coding)</a:t>
            </a:r>
          </a:p>
          <a:p>
            <a:pPr lvl="1"/>
            <a:r>
              <a:rPr lang="en-US" dirty="0"/>
              <a:t>Answer questions</a:t>
            </a:r>
          </a:p>
          <a:p>
            <a:pPr lvl="1"/>
            <a:r>
              <a:rPr lang="en-US" dirty="0"/>
              <a:t>Build community</a:t>
            </a:r>
          </a:p>
          <a:p>
            <a:r>
              <a:rPr lang="en-US" dirty="0"/>
              <a:t>Your Responsibilities</a:t>
            </a:r>
          </a:p>
          <a:p>
            <a:pPr lvl="1"/>
            <a:r>
              <a:rPr lang="en-US" b="1" dirty="0"/>
              <a:t>Come with questions</a:t>
            </a:r>
            <a:r>
              <a:rPr lang="en-US" dirty="0"/>
              <a:t> – mark certain knowledge checks, practice exam questions etc. 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260823-25B3-6643-93FD-97CAD9323AA3}"/>
              </a:ext>
            </a:extLst>
          </p:cNvPr>
          <p:cNvSpPr txBox="1"/>
          <p:nvPr/>
        </p:nvSpPr>
        <p:spPr>
          <a:xfrm>
            <a:off x="9024079" y="2316328"/>
            <a:ext cx="38824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 Tip:</a:t>
            </a:r>
          </a:p>
          <a:p>
            <a:r>
              <a:rPr lang="en-US" dirty="0"/>
              <a:t>Send questions to your TA </a:t>
            </a:r>
            <a:r>
              <a:rPr lang="en-US" i="1" dirty="0"/>
              <a:t>before</a:t>
            </a:r>
            <a:r>
              <a:rPr lang="en-US" dirty="0"/>
              <a:t> the help session. </a:t>
            </a:r>
          </a:p>
          <a:p>
            <a:endParaRPr lang="en-US" dirty="0"/>
          </a:p>
          <a:p>
            <a:r>
              <a:rPr lang="en-US" dirty="0"/>
              <a:t>Ask them to cover them during the help session.</a:t>
            </a:r>
          </a:p>
        </p:txBody>
      </p:sp>
    </p:spTree>
    <p:extLst>
      <p:ext uri="{BB962C8B-B14F-4D97-AF65-F5344CB8AC3E}">
        <p14:creationId xmlns:p14="http://schemas.microsoft.com/office/powerpoint/2010/main" val="45125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492</TotalTime>
  <Words>892</Words>
  <Application>Microsoft Macintosh PowerPoint</Application>
  <PresentationFormat>Custom</PresentationFormat>
  <Paragraphs>133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Franklin Gothic Book</vt:lpstr>
      <vt:lpstr>Proxima Nova</vt:lpstr>
      <vt:lpstr>Vitesse Light</vt:lpstr>
      <vt:lpstr>Office Theme</vt:lpstr>
      <vt:lpstr>PowerPoint Presentation</vt:lpstr>
      <vt:lpstr>Quick Introduction</vt:lpstr>
      <vt:lpstr>Course Layout</vt:lpstr>
      <vt:lpstr>Accommodations Window</vt:lpstr>
      <vt:lpstr>Readings and Labs</vt:lpstr>
      <vt:lpstr>Knowledge Checks</vt:lpstr>
      <vt:lpstr>Practical Projects</vt:lpstr>
      <vt:lpstr>Exams</vt:lpstr>
      <vt:lpstr>Lecture / On-Campus</vt:lpstr>
      <vt:lpstr>Help Desk</vt:lpstr>
      <vt:lpstr>Coding is Like Music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7</cp:revision>
  <dcterms:created xsi:type="dcterms:W3CDTF">2020-08-24T23:25:00Z</dcterms:created>
  <dcterms:modified xsi:type="dcterms:W3CDTF">2021-01-19T02:26:06Z</dcterms:modified>
</cp:coreProperties>
</file>